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256" r:id="rId2"/>
    <p:sldId id="265" r:id="rId3"/>
    <p:sldId id="277" r:id="rId4"/>
    <p:sldId id="374" r:id="rId5"/>
    <p:sldId id="313" r:id="rId6"/>
    <p:sldId id="267" r:id="rId7"/>
    <p:sldId id="270" r:id="rId8"/>
    <p:sldId id="319" r:id="rId9"/>
    <p:sldId id="271" r:id="rId10"/>
    <p:sldId id="275" r:id="rId11"/>
    <p:sldId id="315" r:id="rId12"/>
    <p:sldId id="316" r:id="rId13"/>
    <p:sldId id="320" r:id="rId14"/>
    <p:sldId id="322" r:id="rId15"/>
    <p:sldId id="323" r:id="rId16"/>
    <p:sldId id="331" r:id="rId17"/>
    <p:sldId id="325" r:id="rId18"/>
    <p:sldId id="279" r:id="rId19"/>
    <p:sldId id="280" r:id="rId20"/>
    <p:sldId id="381" r:id="rId21"/>
    <p:sldId id="281" r:id="rId22"/>
    <p:sldId id="383" r:id="rId23"/>
    <p:sldId id="390" r:id="rId24"/>
    <p:sldId id="291" r:id="rId25"/>
    <p:sldId id="350" r:id="rId26"/>
    <p:sldId id="292" r:id="rId27"/>
    <p:sldId id="293" r:id="rId28"/>
    <p:sldId id="295" r:id="rId29"/>
    <p:sldId id="296" r:id="rId30"/>
    <p:sldId id="297" r:id="rId31"/>
    <p:sldId id="298" r:id="rId32"/>
    <p:sldId id="388" r:id="rId33"/>
    <p:sldId id="389" r:id="rId34"/>
    <p:sldId id="299" r:id="rId35"/>
    <p:sldId id="394" r:id="rId36"/>
    <p:sldId id="395" r:id="rId37"/>
    <p:sldId id="396" r:id="rId38"/>
    <p:sldId id="398" r:id="rId39"/>
    <p:sldId id="300" r:id="rId40"/>
    <p:sldId id="338" r:id="rId41"/>
    <p:sldId id="339" r:id="rId42"/>
    <p:sldId id="288" r:id="rId43"/>
    <p:sldId id="343" r:id="rId44"/>
    <p:sldId id="340" r:id="rId45"/>
    <p:sldId id="341" r:id="rId46"/>
    <p:sldId id="289" r:id="rId47"/>
    <p:sldId id="347" r:id="rId48"/>
    <p:sldId id="348" r:id="rId49"/>
    <p:sldId id="349" r:id="rId50"/>
    <p:sldId id="346" r:id="rId51"/>
    <p:sldId id="345" r:id="rId52"/>
    <p:sldId id="306" r:id="rId53"/>
    <p:sldId id="304" r:id="rId54"/>
    <p:sldId id="308" r:id="rId55"/>
    <p:sldId id="364" r:id="rId56"/>
    <p:sldId id="301" r:id="rId57"/>
    <p:sldId id="358" r:id="rId58"/>
    <p:sldId id="357" r:id="rId59"/>
    <p:sldId id="368" r:id="rId60"/>
    <p:sldId id="371" r:id="rId61"/>
    <p:sldId id="372" r:id="rId62"/>
    <p:sldId id="378" r:id="rId63"/>
    <p:sldId id="385" r:id="rId64"/>
    <p:sldId id="386" r:id="rId65"/>
    <p:sldId id="387" r:id="rId66"/>
    <p:sldId id="39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494" autoAdjust="0"/>
  </p:normalViewPr>
  <p:slideViewPr>
    <p:cSldViewPr>
      <p:cViewPr varScale="1">
        <p:scale>
          <a:sx n="70" d="100"/>
          <a:sy n="70" d="100"/>
        </p:scale>
        <p:origin x="-13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8B309-C1D9-44DB-B4CE-10C7BC86C43F}" type="doc">
      <dgm:prSet loTypeId="urn:microsoft.com/office/officeart/2005/8/layout/pyramid1" loCatId="pyramid" qsTypeId="urn:microsoft.com/office/officeart/2005/8/quickstyle/3d2" qsCatId="3D" csTypeId="urn:microsoft.com/office/officeart/2005/8/colors/colorful5" csCatId="colorful" phldr="1"/>
      <dgm:spPr/>
    </dgm:pt>
    <dgm:pt modelId="{3C9DA787-CF7F-4EB8-AD23-1F5E35EB0D2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cap="none" normalizeH="0" baseline="0" dirty="0" smtClean="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effectLst/>
              <a:latin typeface="Century Schoolbook" pitchFamily="18" charset="0"/>
            </a:rPr>
            <a:t>COST</a:t>
          </a:r>
        </a:p>
      </dgm:t>
    </dgm:pt>
    <dgm:pt modelId="{4BB3F221-2A14-43C1-865D-36F3CB79FBC1}" type="parTrans" cxnId="{489AFF32-1D7E-4035-A212-E9269F5F3211}">
      <dgm:prSet/>
      <dgm:spPr/>
      <dgm:t>
        <a:bodyPr/>
        <a:lstStyle/>
        <a:p>
          <a:endParaRPr lang="en-US"/>
        </a:p>
      </dgm:t>
    </dgm:pt>
    <dgm:pt modelId="{20BFCDF7-8C53-4F62-A4AB-DA711C0FF51C}" type="sibTrans" cxnId="{489AFF32-1D7E-4035-A212-E9269F5F3211}">
      <dgm:prSet/>
      <dgm:spPr/>
      <dgm:t>
        <a:bodyPr/>
        <a:lstStyle/>
        <a:p>
          <a:endParaRPr lang="en-US"/>
        </a:p>
      </dgm:t>
    </dgm:pt>
    <dgm:pt modelId="{24D93DAB-E686-4AC3-A403-914241D8A0D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effectLst/>
              <a:latin typeface="Century Schoolbook" pitchFamily="18" charset="0"/>
            </a:rPr>
            <a:t>WORK</a:t>
          </a:r>
        </a:p>
      </dgm:t>
    </dgm:pt>
    <dgm:pt modelId="{FAA97108-DE4C-44FE-81A9-B086F2B58951}" type="parTrans" cxnId="{F01B35AD-594B-45C1-9537-1D3DC4409E7B}">
      <dgm:prSet/>
      <dgm:spPr/>
      <dgm:t>
        <a:bodyPr/>
        <a:lstStyle/>
        <a:p>
          <a:endParaRPr lang="en-US"/>
        </a:p>
      </dgm:t>
    </dgm:pt>
    <dgm:pt modelId="{B7569E32-E35F-4668-96B2-22048565F962}" type="sibTrans" cxnId="{F01B35AD-594B-45C1-9537-1D3DC4409E7B}">
      <dgm:prSet/>
      <dgm:spPr/>
      <dgm:t>
        <a:bodyPr/>
        <a:lstStyle/>
        <a:p>
          <a:endParaRPr lang="en-US"/>
        </a:p>
      </dgm:t>
    </dgm:pt>
    <dgm:pt modelId="{34E0BA88-2F01-44F6-9CC4-18915C94FFD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effectLst/>
              <a:latin typeface="Century Schoolbook" pitchFamily="18" charset="0"/>
            </a:rPr>
            <a:t>FACILITY</a:t>
          </a:r>
        </a:p>
      </dgm:t>
    </dgm:pt>
    <dgm:pt modelId="{EFAE665F-42CB-4385-96AD-EF0EAE035D7D}" type="parTrans" cxnId="{E5ABE333-7A1B-4732-9C5B-D77C8B57FAF4}">
      <dgm:prSet/>
      <dgm:spPr/>
      <dgm:t>
        <a:bodyPr/>
        <a:lstStyle/>
        <a:p>
          <a:endParaRPr lang="en-US"/>
        </a:p>
      </dgm:t>
    </dgm:pt>
    <dgm:pt modelId="{3C9DD935-FC7E-45A1-854B-F11520F6415F}" type="sibTrans" cxnId="{E5ABE333-7A1B-4732-9C5B-D77C8B57FAF4}">
      <dgm:prSet/>
      <dgm:spPr/>
      <dgm:t>
        <a:bodyPr/>
        <a:lstStyle/>
        <a:p>
          <a:endParaRPr lang="en-US"/>
        </a:p>
      </dgm:t>
    </dgm:pt>
    <dgm:pt modelId="{C67C7F82-25D7-4D17-BEC0-B4E986F0C88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sng" strike="noStrike" cap="none" normalizeH="0" baseline="0" dirty="0" smtClean="0">
              <a:ln/>
              <a:effectLst>
                <a:outerShdw blurRad="38100" dist="38100" dir="2700000" algn="tl">
                  <a:srgbClr val="000000">
                    <a:alpha val="43137"/>
                  </a:srgbClr>
                </a:outerShdw>
              </a:effectLst>
              <a:latin typeface="Century Schoolbook" pitchFamily="18" charset="0"/>
            </a:rPr>
            <a:t>APPLICANT</a:t>
          </a:r>
        </a:p>
      </dgm:t>
    </dgm:pt>
    <dgm:pt modelId="{29180D97-7C7A-43DA-BF42-55AF8C507FDD}" type="parTrans" cxnId="{8A09B9AA-4ADD-414D-86D3-224A5E8FB1CC}">
      <dgm:prSet/>
      <dgm:spPr/>
      <dgm:t>
        <a:bodyPr/>
        <a:lstStyle/>
        <a:p>
          <a:endParaRPr lang="en-US"/>
        </a:p>
      </dgm:t>
    </dgm:pt>
    <dgm:pt modelId="{56A08517-2C3D-4D92-B2F8-A476A855060F}" type="sibTrans" cxnId="{8A09B9AA-4ADD-414D-86D3-224A5E8FB1CC}">
      <dgm:prSet/>
      <dgm:spPr/>
      <dgm:t>
        <a:bodyPr/>
        <a:lstStyle/>
        <a:p>
          <a:endParaRPr lang="en-US"/>
        </a:p>
      </dgm:t>
    </dgm:pt>
    <dgm:pt modelId="{4BE6E433-877F-4D51-A409-C03563CFD6BE}" type="pres">
      <dgm:prSet presAssocID="{15D8B309-C1D9-44DB-B4CE-10C7BC86C43F}" presName="Name0" presStyleCnt="0">
        <dgm:presLayoutVars>
          <dgm:dir/>
          <dgm:animLvl val="lvl"/>
          <dgm:resizeHandles val="exact"/>
        </dgm:presLayoutVars>
      </dgm:prSet>
      <dgm:spPr/>
    </dgm:pt>
    <dgm:pt modelId="{997B7082-0DAD-4E6A-998F-7986CA0A04E9}" type="pres">
      <dgm:prSet presAssocID="{3C9DA787-CF7F-4EB8-AD23-1F5E35EB0D24}" presName="Name8" presStyleCnt="0"/>
      <dgm:spPr/>
    </dgm:pt>
    <dgm:pt modelId="{8E274358-66F7-4B82-9843-76DFE4187FAC}" type="pres">
      <dgm:prSet presAssocID="{3C9DA787-CF7F-4EB8-AD23-1F5E35EB0D24}" presName="level" presStyleLbl="node1" presStyleIdx="0" presStyleCnt="4" custScaleX="102326">
        <dgm:presLayoutVars>
          <dgm:chMax val="1"/>
          <dgm:bulletEnabled val="1"/>
        </dgm:presLayoutVars>
      </dgm:prSet>
      <dgm:spPr/>
      <dgm:t>
        <a:bodyPr/>
        <a:lstStyle/>
        <a:p>
          <a:endParaRPr lang="en-US"/>
        </a:p>
      </dgm:t>
    </dgm:pt>
    <dgm:pt modelId="{FF4C32DC-63CA-4BD0-A1EB-DCCF32D3DCFC}" type="pres">
      <dgm:prSet presAssocID="{3C9DA787-CF7F-4EB8-AD23-1F5E35EB0D24}" presName="levelTx" presStyleLbl="revTx" presStyleIdx="0" presStyleCnt="0">
        <dgm:presLayoutVars>
          <dgm:chMax val="1"/>
          <dgm:bulletEnabled val="1"/>
        </dgm:presLayoutVars>
      </dgm:prSet>
      <dgm:spPr/>
      <dgm:t>
        <a:bodyPr/>
        <a:lstStyle/>
        <a:p>
          <a:endParaRPr lang="en-US"/>
        </a:p>
      </dgm:t>
    </dgm:pt>
    <dgm:pt modelId="{D26686A0-CDE8-488A-90C9-3142CF3762B9}" type="pres">
      <dgm:prSet presAssocID="{24D93DAB-E686-4AC3-A403-914241D8A0DB}" presName="Name8" presStyleCnt="0"/>
      <dgm:spPr/>
    </dgm:pt>
    <dgm:pt modelId="{066CE760-34DD-4F14-83B7-AE1A32A9E095}" type="pres">
      <dgm:prSet presAssocID="{24D93DAB-E686-4AC3-A403-914241D8A0DB}" presName="level" presStyleLbl="node1" presStyleIdx="1" presStyleCnt="4" custLinFactNeighborX="233" custLinFactNeighborY="-2070">
        <dgm:presLayoutVars>
          <dgm:chMax val="1"/>
          <dgm:bulletEnabled val="1"/>
        </dgm:presLayoutVars>
      </dgm:prSet>
      <dgm:spPr/>
      <dgm:t>
        <a:bodyPr/>
        <a:lstStyle/>
        <a:p>
          <a:endParaRPr lang="en-US"/>
        </a:p>
      </dgm:t>
    </dgm:pt>
    <dgm:pt modelId="{F5766D51-75B3-46B7-9D52-AFDCFE5F1E76}" type="pres">
      <dgm:prSet presAssocID="{24D93DAB-E686-4AC3-A403-914241D8A0DB}" presName="levelTx" presStyleLbl="revTx" presStyleIdx="0" presStyleCnt="0">
        <dgm:presLayoutVars>
          <dgm:chMax val="1"/>
          <dgm:bulletEnabled val="1"/>
        </dgm:presLayoutVars>
      </dgm:prSet>
      <dgm:spPr/>
      <dgm:t>
        <a:bodyPr/>
        <a:lstStyle/>
        <a:p>
          <a:endParaRPr lang="en-US"/>
        </a:p>
      </dgm:t>
    </dgm:pt>
    <dgm:pt modelId="{7B3B91E8-5452-4B8C-BBC2-1B21590032C6}" type="pres">
      <dgm:prSet presAssocID="{34E0BA88-2F01-44F6-9CC4-18915C94FFDD}" presName="Name8" presStyleCnt="0"/>
      <dgm:spPr/>
    </dgm:pt>
    <dgm:pt modelId="{480AE8B0-805A-4529-AFE4-329DFB2F0536}" type="pres">
      <dgm:prSet presAssocID="{34E0BA88-2F01-44F6-9CC4-18915C94FFDD}" presName="level" presStyleLbl="node1" presStyleIdx="2" presStyleCnt="4">
        <dgm:presLayoutVars>
          <dgm:chMax val="1"/>
          <dgm:bulletEnabled val="1"/>
        </dgm:presLayoutVars>
      </dgm:prSet>
      <dgm:spPr/>
      <dgm:t>
        <a:bodyPr/>
        <a:lstStyle/>
        <a:p>
          <a:endParaRPr lang="en-US"/>
        </a:p>
      </dgm:t>
    </dgm:pt>
    <dgm:pt modelId="{6423DCC9-809A-4012-93BE-BA0EEF6694E0}" type="pres">
      <dgm:prSet presAssocID="{34E0BA88-2F01-44F6-9CC4-18915C94FFDD}" presName="levelTx" presStyleLbl="revTx" presStyleIdx="0" presStyleCnt="0">
        <dgm:presLayoutVars>
          <dgm:chMax val="1"/>
          <dgm:bulletEnabled val="1"/>
        </dgm:presLayoutVars>
      </dgm:prSet>
      <dgm:spPr/>
      <dgm:t>
        <a:bodyPr/>
        <a:lstStyle/>
        <a:p>
          <a:endParaRPr lang="en-US"/>
        </a:p>
      </dgm:t>
    </dgm:pt>
    <dgm:pt modelId="{8B64524A-807B-46E0-AC2C-CD82B2FB23B6}" type="pres">
      <dgm:prSet presAssocID="{C67C7F82-25D7-4D17-BEC0-B4E986F0C88B}" presName="Name8" presStyleCnt="0"/>
      <dgm:spPr/>
    </dgm:pt>
    <dgm:pt modelId="{19DE7CB0-437B-4F78-9A3A-A9504C77BBB8}" type="pres">
      <dgm:prSet presAssocID="{C67C7F82-25D7-4D17-BEC0-B4E986F0C88B}" presName="level" presStyleLbl="node1" presStyleIdx="3" presStyleCnt="4">
        <dgm:presLayoutVars>
          <dgm:chMax val="1"/>
          <dgm:bulletEnabled val="1"/>
        </dgm:presLayoutVars>
      </dgm:prSet>
      <dgm:spPr/>
      <dgm:t>
        <a:bodyPr/>
        <a:lstStyle/>
        <a:p>
          <a:endParaRPr lang="en-US"/>
        </a:p>
      </dgm:t>
    </dgm:pt>
    <dgm:pt modelId="{ED43766C-64EB-430B-A1B3-2B0E2F2A848F}" type="pres">
      <dgm:prSet presAssocID="{C67C7F82-25D7-4D17-BEC0-B4E986F0C88B}" presName="levelTx" presStyleLbl="revTx" presStyleIdx="0" presStyleCnt="0">
        <dgm:presLayoutVars>
          <dgm:chMax val="1"/>
          <dgm:bulletEnabled val="1"/>
        </dgm:presLayoutVars>
      </dgm:prSet>
      <dgm:spPr/>
      <dgm:t>
        <a:bodyPr/>
        <a:lstStyle/>
        <a:p>
          <a:endParaRPr lang="en-US"/>
        </a:p>
      </dgm:t>
    </dgm:pt>
  </dgm:ptLst>
  <dgm:cxnLst>
    <dgm:cxn modelId="{3877997F-147B-4697-A97E-877CECA68F15}" type="presOf" srcId="{C67C7F82-25D7-4D17-BEC0-B4E986F0C88B}" destId="{ED43766C-64EB-430B-A1B3-2B0E2F2A848F}" srcOrd="1" destOrd="0" presId="urn:microsoft.com/office/officeart/2005/8/layout/pyramid1"/>
    <dgm:cxn modelId="{1EFF2C1F-3B8A-4FF4-8AE3-56A57C63B30C}" type="presOf" srcId="{24D93DAB-E686-4AC3-A403-914241D8A0DB}" destId="{F5766D51-75B3-46B7-9D52-AFDCFE5F1E76}" srcOrd="1" destOrd="0" presId="urn:microsoft.com/office/officeart/2005/8/layout/pyramid1"/>
    <dgm:cxn modelId="{2050BE15-3D9F-4CC9-9BFC-907E006BF95D}" type="presOf" srcId="{C67C7F82-25D7-4D17-BEC0-B4E986F0C88B}" destId="{19DE7CB0-437B-4F78-9A3A-A9504C77BBB8}" srcOrd="0" destOrd="0" presId="urn:microsoft.com/office/officeart/2005/8/layout/pyramid1"/>
    <dgm:cxn modelId="{F01B35AD-594B-45C1-9537-1D3DC4409E7B}" srcId="{15D8B309-C1D9-44DB-B4CE-10C7BC86C43F}" destId="{24D93DAB-E686-4AC3-A403-914241D8A0DB}" srcOrd="1" destOrd="0" parTransId="{FAA97108-DE4C-44FE-81A9-B086F2B58951}" sibTransId="{B7569E32-E35F-4668-96B2-22048565F962}"/>
    <dgm:cxn modelId="{8A09B9AA-4ADD-414D-86D3-224A5E8FB1CC}" srcId="{15D8B309-C1D9-44DB-B4CE-10C7BC86C43F}" destId="{C67C7F82-25D7-4D17-BEC0-B4E986F0C88B}" srcOrd="3" destOrd="0" parTransId="{29180D97-7C7A-43DA-BF42-55AF8C507FDD}" sibTransId="{56A08517-2C3D-4D92-B2F8-A476A855060F}"/>
    <dgm:cxn modelId="{1968F147-0FD0-4EC1-90C5-876E7C17C59E}" type="presOf" srcId="{34E0BA88-2F01-44F6-9CC4-18915C94FFDD}" destId="{480AE8B0-805A-4529-AFE4-329DFB2F0536}" srcOrd="0" destOrd="0" presId="urn:microsoft.com/office/officeart/2005/8/layout/pyramid1"/>
    <dgm:cxn modelId="{D9764FB7-550A-42D2-8E28-DA5C9348A837}" type="presOf" srcId="{3C9DA787-CF7F-4EB8-AD23-1F5E35EB0D24}" destId="{8E274358-66F7-4B82-9843-76DFE4187FAC}" srcOrd="0" destOrd="0" presId="urn:microsoft.com/office/officeart/2005/8/layout/pyramid1"/>
    <dgm:cxn modelId="{489AFF32-1D7E-4035-A212-E9269F5F3211}" srcId="{15D8B309-C1D9-44DB-B4CE-10C7BC86C43F}" destId="{3C9DA787-CF7F-4EB8-AD23-1F5E35EB0D24}" srcOrd="0" destOrd="0" parTransId="{4BB3F221-2A14-43C1-865D-36F3CB79FBC1}" sibTransId="{20BFCDF7-8C53-4F62-A4AB-DA711C0FF51C}"/>
    <dgm:cxn modelId="{F2A23981-681D-4F68-9F7A-C1F7721C701C}" type="presOf" srcId="{15D8B309-C1D9-44DB-B4CE-10C7BC86C43F}" destId="{4BE6E433-877F-4D51-A409-C03563CFD6BE}" srcOrd="0" destOrd="0" presId="urn:microsoft.com/office/officeart/2005/8/layout/pyramid1"/>
    <dgm:cxn modelId="{63D73039-238B-4211-AD58-14634B532269}" type="presOf" srcId="{34E0BA88-2F01-44F6-9CC4-18915C94FFDD}" destId="{6423DCC9-809A-4012-93BE-BA0EEF6694E0}" srcOrd="1" destOrd="0" presId="urn:microsoft.com/office/officeart/2005/8/layout/pyramid1"/>
    <dgm:cxn modelId="{626A7F82-D64E-402B-8030-5A0CA1D6026B}" type="presOf" srcId="{24D93DAB-E686-4AC3-A403-914241D8A0DB}" destId="{066CE760-34DD-4F14-83B7-AE1A32A9E095}" srcOrd="0" destOrd="0" presId="urn:microsoft.com/office/officeart/2005/8/layout/pyramid1"/>
    <dgm:cxn modelId="{E5ABE333-7A1B-4732-9C5B-D77C8B57FAF4}" srcId="{15D8B309-C1D9-44DB-B4CE-10C7BC86C43F}" destId="{34E0BA88-2F01-44F6-9CC4-18915C94FFDD}" srcOrd="2" destOrd="0" parTransId="{EFAE665F-42CB-4385-96AD-EF0EAE035D7D}" sibTransId="{3C9DD935-FC7E-45A1-854B-F11520F6415F}"/>
    <dgm:cxn modelId="{7D3ED062-DB13-4CB9-83F8-A865AF0DB8BA}" type="presOf" srcId="{3C9DA787-CF7F-4EB8-AD23-1F5E35EB0D24}" destId="{FF4C32DC-63CA-4BD0-A1EB-DCCF32D3DCFC}" srcOrd="1" destOrd="0" presId="urn:microsoft.com/office/officeart/2005/8/layout/pyramid1"/>
    <dgm:cxn modelId="{A7E03F05-2D7E-4CB9-9CA3-325B8D060641}" type="presParOf" srcId="{4BE6E433-877F-4D51-A409-C03563CFD6BE}" destId="{997B7082-0DAD-4E6A-998F-7986CA0A04E9}" srcOrd="0" destOrd="0" presId="urn:microsoft.com/office/officeart/2005/8/layout/pyramid1"/>
    <dgm:cxn modelId="{3F975FB0-BB72-4D53-B022-1CEE50154057}" type="presParOf" srcId="{997B7082-0DAD-4E6A-998F-7986CA0A04E9}" destId="{8E274358-66F7-4B82-9843-76DFE4187FAC}" srcOrd="0" destOrd="0" presId="urn:microsoft.com/office/officeart/2005/8/layout/pyramid1"/>
    <dgm:cxn modelId="{47D2427F-74EF-4AB3-B04C-A360550B3659}" type="presParOf" srcId="{997B7082-0DAD-4E6A-998F-7986CA0A04E9}" destId="{FF4C32DC-63CA-4BD0-A1EB-DCCF32D3DCFC}" srcOrd="1" destOrd="0" presId="urn:microsoft.com/office/officeart/2005/8/layout/pyramid1"/>
    <dgm:cxn modelId="{807FE7EC-DEE8-42FE-B47B-A9159A8D47CA}" type="presParOf" srcId="{4BE6E433-877F-4D51-A409-C03563CFD6BE}" destId="{D26686A0-CDE8-488A-90C9-3142CF3762B9}" srcOrd="1" destOrd="0" presId="urn:microsoft.com/office/officeart/2005/8/layout/pyramid1"/>
    <dgm:cxn modelId="{A9FFD7B1-B186-4707-BAE0-A9D777A90870}" type="presParOf" srcId="{D26686A0-CDE8-488A-90C9-3142CF3762B9}" destId="{066CE760-34DD-4F14-83B7-AE1A32A9E095}" srcOrd="0" destOrd="0" presId="urn:microsoft.com/office/officeart/2005/8/layout/pyramid1"/>
    <dgm:cxn modelId="{31D03090-FA03-4C71-9866-37E53CBADF24}" type="presParOf" srcId="{D26686A0-CDE8-488A-90C9-3142CF3762B9}" destId="{F5766D51-75B3-46B7-9D52-AFDCFE5F1E76}" srcOrd="1" destOrd="0" presId="urn:microsoft.com/office/officeart/2005/8/layout/pyramid1"/>
    <dgm:cxn modelId="{0873B152-A721-4C68-9881-FF302617800F}" type="presParOf" srcId="{4BE6E433-877F-4D51-A409-C03563CFD6BE}" destId="{7B3B91E8-5452-4B8C-BBC2-1B21590032C6}" srcOrd="2" destOrd="0" presId="urn:microsoft.com/office/officeart/2005/8/layout/pyramid1"/>
    <dgm:cxn modelId="{E1AB20B1-F104-4C60-B96E-0253CF5DEAE2}" type="presParOf" srcId="{7B3B91E8-5452-4B8C-BBC2-1B21590032C6}" destId="{480AE8B0-805A-4529-AFE4-329DFB2F0536}" srcOrd="0" destOrd="0" presId="urn:microsoft.com/office/officeart/2005/8/layout/pyramid1"/>
    <dgm:cxn modelId="{03D1A71C-4B13-4958-A8FA-989A4995C4BD}" type="presParOf" srcId="{7B3B91E8-5452-4B8C-BBC2-1B21590032C6}" destId="{6423DCC9-809A-4012-93BE-BA0EEF6694E0}" srcOrd="1" destOrd="0" presId="urn:microsoft.com/office/officeart/2005/8/layout/pyramid1"/>
    <dgm:cxn modelId="{28E70906-7619-446E-8CE0-E9D0D685AE59}" type="presParOf" srcId="{4BE6E433-877F-4D51-A409-C03563CFD6BE}" destId="{8B64524A-807B-46E0-AC2C-CD82B2FB23B6}" srcOrd="3" destOrd="0" presId="urn:microsoft.com/office/officeart/2005/8/layout/pyramid1"/>
    <dgm:cxn modelId="{08100813-C4EC-4B0E-80CE-B0880D5AAED5}" type="presParOf" srcId="{8B64524A-807B-46E0-AC2C-CD82B2FB23B6}" destId="{19DE7CB0-437B-4F78-9A3A-A9504C77BBB8}" srcOrd="0" destOrd="0" presId="urn:microsoft.com/office/officeart/2005/8/layout/pyramid1"/>
    <dgm:cxn modelId="{3A5CCCFC-B7E4-4909-86BB-4DA52E35DAA7}" type="presParOf" srcId="{8B64524A-807B-46E0-AC2C-CD82B2FB23B6}" destId="{ED43766C-64EB-430B-A1B3-2B0E2F2A848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D8B309-C1D9-44DB-B4CE-10C7BC86C43F}" type="doc">
      <dgm:prSet loTypeId="urn:microsoft.com/office/officeart/2005/8/layout/pyramid1" loCatId="pyramid" qsTypeId="urn:microsoft.com/office/officeart/2005/8/quickstyle/3d2" qsCatId="3D" csTypeId="urn:microsoft.com/office/officeart/2005/8/colors/colorful5" csCatId="colorful" phldr="1"/>
      <dgm:spPr/>
    </dgm:pt>
    <dgm:pt modelId="{3C9DA787-CF7F-4EB8-AD23-1F5E35EB0D2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cap="none" normalizeH="0" baseline="0" dirty="0" smtClean="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effectLst/>
              <a:latin typeface="Century Schoolbook" pitchFamily="18" charset="0"/>
            </a:rPr>
            <a:t>COST</a:t>
          </a:r>
        </a:p>
      </dgm:t>
    </dgm:pt>
    <dgm:pt modelId="{4BB3F221-2A14-43C1-865D-36F3CB79FBC1}" type="parTrans" cxnId="{489AFF32-1D7E-4035-A212-E9269F5F3211}">
      <dgm:prSet/>
      <dgm:spPr/>
      <dgm:t>
        <a:bodyPr/>
        <a:lstStyle/>
        <a:p>
          <a:endParaRPr lang="en-US"/>
        </a:p>
      </dgm:t>
    </dgm:pt>
    <dgm:pt modelId="{20BFCDF7-8C53-4F62-A4AB-DA711C0FF51C}" type="sibTrans" cxnId="{489AFF32-1D7E-4035-A212-E9269F5F3211}">
      <dgm:prSet/>
      <dgm:spPr/>
      <dgm:t>
        <a:bodyPr/>
        <a:lstStyle/>
        <a:p>
          <a:endParaRPr lang="en-US"/>
        </a:p>
      </dgm:t>
    </dgm:pt>
    <dgm:pt modelId="{24D93DAB-E686-4AC3-A403-914241D8A0D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effectLst/>
              <a:latin typeface="Century Schoolbook" pitchFamily="18" charset="0"/>
            </a:rPr>
            <a:t>WORK</a:t>
          </a:r>
        </a:p>
      </dgm:t>
    </dgm:pt>
    <dgm:pt modelId="{FAA97108-DE4C-44FE-81A9-B086F2B58951}" type="parTrans" cxnId="{F01B35AD-594B-45C1-9537-1D3DC4409E7B}">
      <dgm:prSet/>
      <dgm:spPr/>
      <dgm:t>
        <a:bodyPr/>
        <a:lstStyle/>
        <a:p>
          <a:endParaRPr lang="en-US"/>
        </a:p>
      </dgm:t>
    </dgm:pt>
    <dgm:pt modelId="{B7569E32-E35F-4668-96B2-22048565F962}" type="sibTrans" cxnId="{F01B35AD-594B-45C1-9537-1D3DC4409E7B}">
      <dgm:prSet/>
      <dgm:spPr/>
      <dgm:t>
        <a:bodyPr/>
        <a:lstStyle/>
        <a:p>
          <a:endParaRPr lang="en-US"/>
        </a:p>
      </dgm:t>
    </dgm:pt>
    <dgm:pt modelId="{34E0BA88-2F01-44F6-9CC4-18915C94FFD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effectLst>
                <a:outerShdw blurRad="38100" dist="38100" dir="2700000" algn="tl">
                  <a:srgbClr val="000000">
                    <a:alpha val="43137"/>
                  </a:srgbClr>
                </a:outerShdw>
              </a:effectLst>
              <a:latin typeface="Century Schoolbook" pitchFamily="18" charset="0"/>
            </a:rPr>
            <a:t>FACILITY</a:t>
          </a:r>
        </a:p>
      </dgm:t>
    </dgm:pt>
    <dgm:pt modelId="{EFAE665F-42CB-4385-96AD-EF0EAE035D7D}" type="parTrans" cxnId="{E5ABE333-7A1B-4732-9C5B-D77C8B57FAF4}">
      <dgm:prSet/>
      <dgm:spPr/>
      <dgm:t>
        <a:bodyPr/>
        <a:lstStyle/>
        <a:p>
          <a:endParaRPr lang="en-US"/>
        </a:p>
      </dgm:t>
    </dgm:pt>
    <dgm:pt modelId="{3C9DD935-FC7E-45A1-854B-F11520F6415F}" type="sibTrans" cxnId="{E5ABE333-7A1B-4732-9C5B-D77C8B57FAF4}">
      <dgm:prSet/>
      <dgm:spPr/>
      <dgm:t>
        <a:bodyPr/>
        <a:lstStyle/>
        <a:p>
          <a:endParaRPr lang="en-US"/>
        </a:p>
      </dgm:t>
    </dgm:pt>
    <dgm:pt modelId="{C67C7F82-25D7-4D17-BEC0-B4E986F0C88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effectLst/>
              <a:latin typeface="Century Schoolbook" pitchFamily="18" charset="0"/>
            </a:rPr>
            <a:t>APPLICANT</a:t>
          </a:r>
        </a:p>
      </dgm:t>
    </dgm:pt>
    <dgm:pt modelId="{29180D97-7C7A-43DA-BF42-55AF8C507FDD}" type="parTrans" cxnId="{8A09B9AA-4ADD-414D-86D3-224A5E8FB1CC}">
      <dgm:prSet/>
      <dgm:spPr/>
      <dgm:t>
        <a:bodyPr/>
        <a:lstStyle/>
        <a:p>
          <a:endParaRPr lang="en-US"/>
        </a:p>
      </dgm:t>
    </dgm:pt>
    <dgm:pt modelId="{56A08517-2C3D-4D92-B2F8-A476A855060F}" type="sibTrans" cxnId="{8A09B9AA-4ADD-414D-86D3-224A5E8FB1CC}">
      <dgm:prSet/>
      <dgm:spPr/>
      <dgm:t>
        <a:bodyPr/>
        <a:lstStyle/>
        <a:p>
          <a:endParaRPr lang="en-US"/>
        </a:p>
      </dgm:t>
    </dgm:pt>
    <dgm:pt modelId="{4BE6E433-877F-4D51-A409-C03563CFD6BE}" type="pres">
      <dgm:prSet presAssocID="{15D8B309-C1D9-44DB-B4CE-10C7BC86C43F}" presName="Name0" presStyleCnt="0">
        <dgm:presLayoutVars>
          <dgm:dir/>
          <dgm:animLvl val="lvl"/>
          <dgm:resizeHandles val="exact"/>
        </dgm:presLayoutVars>
      </dgm:prSet>
      <dgm:spPr/>
    </dgm:pt>
    <dgm:pt modelId="{997B7082-0DAD-4E6A-998F-7986CA0A04E9}" type="pres">
      <dgm:prSet presAssocID="{3C9DA787-CF7F-4EB8-AD23-1F5E35EB0D24}" presName="Name8" presStyleCnt="0"/>
      <dgm:spPr/>
    </dgm:pt>
    <dgm:pt modelId="{8E274358-66F7-4B82-9843-76DFE4187FAC}" type="pres">
      <dgm:prSet presAssocID="{3C9DA787-CF7F-4EB8-AD23-1F5E35EB0D24}" presName="level" presStyleLbl="node1" presStyleIdx="0" presStyleCnt="4" custScaleX="102326">
        <dgm:presLayoutVars>
          <dgm:chMax val="1"/>
          <dgm:bulletEnabled val="1"/>
        </dgm:presLayoutVars>
      </dgm:prSet>
      <dgm:spPr/>
      <dgm:t>
        <a:bodyPr/>
        <a:lstStyle/>
        <a:p>
          <a:endParaRPr lang="en-US"/>
        </a:p>
      </dgm:t>
    </dgm:pt>
    <dgm:pt modelId="{FF4C32DC-63CA-4BD0-A1EB-DCCF32D3DCFC}" type="pres">
      <dgm:prSet presAssocID="{3C9DA787-CF7F-4EB8-AD23-1F5E35EB0D24}" presName="levelTx" presStyleLbl="revTx" presStyleIdx="0" presStyleCnt="0">
        <dgm:presLayoutVars>
          <dgm:chMax val="1"/>
          <dgm:bulletEnabled val="1"/>
        </dgm:presLayoutVars>
      </dgm:prSet>
      <dgm:spPr/>
      <dgm:t>
        <a:bodyPr/>
        <a:lstStyle/>
        <a:p>
          <a:endParaRPr lang="en-US"/>
        </a:p>
      </dgm:t>
    </dgm:pt>
    <dgm:pt modelId="{D26686A0-CDE8-488A-90C9-3142CF3762B9}" type="pres">
      <dgm:prSet presAssocID="{24D93DAB-E686-4AC3-A403-914241D8A0DB}" presName="Name8" presStyleCnt="0"/>
      <dgm:spPr/>
    </dgm:pt>
    <dgm:pt modelId="{066CE760-34DD-4F14-83B7-AE1A32A9E095}" type="pres">
      <dgm:prSet presAssocID="{24D93DAB-E686-4AC3-A403-914241D8A0DB}" presName="level" presStyleLbl="node1" presStyleIdx="1" presStyleCnt="4" custLinFactNeighborX="233" custLinFactNeighborY="-2070">
        <dgm:presLayoutVars>
          <dgm:chMax val="1"/>
          <dgm:bulletEnabled val="1"/>
        </dgm:presLayoutVars>
      </dgm:prSet>
      <dgm:spPr/>
      <dgm:t>
        <a:bodyPr/>
        <a:lstStyle/>
        <a:p>
          <a:endParaRPr lang="en-US"/>
        </a:p>
      </dgm:t>
    </dgm:pt>
    <dgm:pt modelId="{F5766D51-75B3-46B7-9D52-AFDCFE5F1E76}" type="pres">
      <dgm:prSet presAssocID="{24D93DAB-E686-4AC3-A403-914241D8A0DB}" presName="levelTx" presStyleLbl="revTx" presStyleIdx="0" presStyleCnt="0">
        <dgm:presLayoutVars>
          <dgm:chMax val="1"/>
          <dgm:bulletEnabled val="1"/>
        </dgm:presLayoutVars>
      </dgm:prSet>
      <dgm:spPr/>
      <dgm:t>
        <a:bodyPr/>
        <a:lstStyle/>
        <a:p>
          <a:endParaRPr lang="en-US"/>
        </a:p>
      </dgm:t>
    </dgm:pt>
    <dgm:pt modelId="{7B3B91E8-5452-4B8C-BBC2-1B21590032C6}" type="pres">
      <dgm:prSet presAssocID="{34E0BA88-2F01-44F6-9CC4-18915C94FFDD}" presName="Name8" presStyleCnt="0"/>
      <dgm:spPr/>
    </dgm:pt>
    <dgm:pt modelId="{480AE8B0-805A-4529-AFE4-329DFB2F0536}" type="pres">
      <dgm:prSet presAssocID="{34E0BA88-2F01-44F6-9CC4-18915C94FFDD}" presName="level" presStyleLbl="node1" presStyleIdx="2" presStyleCnt="4">
        <dgm:presLayoutVars>
          <dgm:chMax val="1"/>
          <dgm:bulletEnabled val="1"/>
        </dgm:presLayoutVars>
      </dgm:prSet>
      <dgm:spPr/>
      <dgm:t>
        <a:bodyPr/>
        <a:lstStyle/>
        <a:p>
          <a:endParaRPr lang="en-US"/>
        </a:p>
      </dgm:t>
    </dgm:pt>
    <dgm:pt modelId="{6423DCC9-809A-4012-93BE-BA0EEF6694E0}" type="pres">
      <dgm:prSet presAssocID="{34E0BA88-2F01-44F6-9CC4-18915C94FFDD}" presName="levelTx" presStyleLbl="revTx" presStyleIdx="0" presStyleCnt="0">
        <dgm:presLayoutVars>
          <dgm:chMax val="1"/>
          <dgm:bulletEnabled val="1"/>
        </dgm:presLayoutVars>
      </dgm:prSet>
      <dgm:spPr/>
      <dgm:t>
        <a:bodyPr/>
        <a:lstStyle/>
        <a:p>
          <a:endParaRPr lang="en-US"/>
        </a:p>
      </dgm:t>
    </dgm:pt>
    <dgm:pt modelId="{8B64524A-807B-46E0-AC2C-CD82B2FB23B6}" type="pres">
      <dgm:prSet presAssocID="{C67C7F82-25D7-4D17-BEC0-B4E986F0C88B}" presName="Name8" presStyleCnt="0"/>
      <dgm:spPr/>
    </dgm:pt>
    <dgm:pt modelId="{19DE7CB0-437B-4F78-9A3A-A9504C77BBB8}" type="pres">
      <dgm:prSet presAssocID="{C67C7F82-25D7-4D17-BEC0-B4E986F0C88B}" presName="level" presStyleLbl="node1" presStyleIdx="3" presStyleCnt="4">
        <dgm:presLayoutVars>
          <dgm:chMax val="1"/>
          <dgm:bulletEnabled val="1"/>
        </dgm:presLayoutVars>
      </dgm:prSet>
      <dgm:spPr/>
      <dgm:t>
        <a:bodyPr/>
        <a:lstStyle/>
        <a:p>
          <a:endParaRPr lang="en-US"/>
        </a:p>
      </dgm:t>
    </dgm:pt>
    <dgm:pt modelId="{ED43766C-64EB-430B-A1B3-2B0E2F2A848F}" type="pres">
      <dgm:prSet presAssocID="{C67C7F82-25D7-4D17-BEC0-B4E986F0C88B}" presName="levelTx" presStyleLbl="revTx" presStyleIdx="0" presStyleCnt="0">
        <dgm:presLayoutVars>
          <dgm:chMax val="1"/>
          <dgm:bulletEnabled val="1"/>
        </dgm:presLayoutVars>
      </dgm:prSet>
      <dgm:spPr/>
      <dgm:t>
        <a:bodyPr/>
        <a:lstStyle/>
        <a:p>
          <a:endParaRPr lang="en-US"/>
        </a:p>
      </dgm:t>
    </dgm:pt>
  </dgm:ptLst>
  <dgm:cxnLst>
    <dgm:cxn modelId="{9DB463E0-D06E-4B33-91C5-593B04781A30}" type="presOf" srcId="{3C9DA787-CF7F-4EB8-AD23-1F5E35EB0D24}" destId="{FF4C32DC-63CA-4BD0-A1EB-DCCF32D3DCFC}" srcOrd="1" destOrd="0" presId="urn:microsoft.com/office/officeart/2005/8/layout/pyramid1"/>
    <dgm:cxn modelId="{DD0FFF77-F268-4196-A355-ADBB3E8E1012}" type="presOf" srcId="{24D93DAB-E686-4AC3-A403-914241D8A0DB}" destId="{F5766D51-75B3-46B7-9D52-AFDCFE5F1E76}" srcOrd="1" destOrd="0" presId="urn:microsoft.com/office/officeart/2005/8/layout/pyramid1"/>
    <dgm:cxn modelId="{489AFF32-1D7E-4035-A212-E9269F5F3211}" srcId="{15D8B309-C1D9-44DB-B4CE-10C7BC86C43F}" destId="{3C9DA787-CF7F-4EB8-AD23-1F5E35EB0D24}" srcOrd="0" destOrd="0" parTransId="{4BB3F221-2A14-43C1-865D-36F3CB79FBC1}" sibTransId="{20BFCDF7-8C53-4F62-A4AB-DA711C0FF51C}"/>
    <dgm:cxn modelId="{F01B35AD-594B-45C1-9537-1D3DC4409E7B}" srcId="{15D8B309-C1D9-44DB-B4CE-10C7BC86C43F}" destId="{24D93DAB-E686-4AC3-A403-914241D8A0DB}" srcOrd="1" destOrd="0" parTransId="{FAA97108-DE4C-44FE-81A9-B086F2B58951}" sibTransId="{B7569E32-E35F-4668-96B2-22048565F962}"/>
    <dgm:cxn modelId="{8A09B9AA-4ADD-414D-86D3-224A5E8FB1CC}" srcId="{15D8B309-C1D9-44DB-B4CE-10C7BC86C43F}" destId="{C67C7F82-25D7-4D17-BEC0-B4E986F0C88B}" srcOrd="3" destOrd="0" parTransId="{29180D97-7C7A-43DA-BF42-55AF8C507FDD}" sibTransId="{56A08517-2C3D-4D92-B2F8-A476A855060F}"/>
    <dgm:cxn modelId="{5E8C7742-3FC3-4F56-9F5C-E9AA57B6CF4B}" type="presOf" srcId="{34E0BA88-2F01-44F6-9CC4-18915C94FFDD}" destId="{6423DCC9-809A-4012-93BE-BA0EEF6694E0}" srcOrd="1" destOrd="0" presId="urn:microsoft.com/office/officeart/2005/8/layout/pyramid1"/>
    <dgm:cxn modelId="{7299CCB3-BE27-436E-9D55-BA6031D1F546}" type="presOf" srcId="{15D8B309-C1D9-44DB-B4CE-10C7BC86C43F}" destId="{4BE6E433-877F-4D51-A409-C03563CFD6BE}" srcOrd="0" destOrd="0" presId="urn:microsoft.com/office/officeart/2005/8/layout/pyramid1"/>
    <dgm:cxn modelId="{5552AF03-A7A1-4A11-8FAA-15D4CBCACE59}" type="presOf" srcId="{24D93DAB-E686-4AC3-A403-914241D8A0DB}" destId="{066CE760-34DD-4F14-83B7-AE1A32A9E095}" srcOrd="0" destOrd="0" presId="urn:microsoft.com/office/officeart/2005/8/layout/pyramid1"/>
    <dgm:cxn modelId="{38CFBA70-E375-4FAE-BFE8-DDC8EFB28E89}" type="presOf" srcId="{3C9DA787-CF7F-4EB8-AD23-1F5E35EB0D24}" destId="{8E274358-66F7-4B82-9843-76DFE4187FAC}" srcOrd="0" destOrd="0" presId="urn:microsoft.com/office/officeart/2005/8/layout/pyramid1"/>
    <dgm:cxn modelId="{7ED59BF4-3F3A-44C6-AD1D-6C68D9F23AFF}" type="presOf" srcId="{C67C7F82-25D7-4D17-BEC0-B4E986F0C88B}" destId="{ED43766C-64EB-430B-A1B3-2B0E2F2A848F}" srcOrd="1" destOrd="0" presId="urn:microsoft.com/office/officeart/2005/8/layout/pyramid1"/>
    <dgm:cxn modelId="{E5ABE333-7A1B-4732-9C5B-D77C8B57FAF4}" srcId="{15D8B309-C1D9-44DB-B4CE-10C7BC86C43F}" destId="{34E0BA88-2F01-44F6-9CC4-18915C94FFDD}" srcOrd="2" destOrd="0" parTransId="{EFAE665F-42CB-4385-96AD-EF0EAE035D7D}" sibTransId="{3C9DD935-FC7E-45A1-854B-F11520F6415F}"/>
    <dgm:cxn modelId="{E562D7EB-DA80-43D1-974D-C2119F666FC4}" type="presOf" srcId="{34E0BA88-2F01-44F6-9CC4-18915C94FFDD}" destId="{480AE8B0-805A-4529-AFE4-329DFB2F0536}" srcOrd="0" destOrd="0" presId="urn:microsoft.com/office/officeart/2005/8/layout/pyramid1"/>
    <dgm:cxn modelId="{F09CE373-82E0-4A84-9B26-DB8CBF064207}" type="presOf" srcId="{C67C7F82-25D7-4D17-BEC0-B4E986F0C88B}" destId="{19DE7CB0-437B-4F78-9A3A-A9504C77BBB8}" srcOrd="0" destOrd="0" presId="urn:microsoft.com/office/officeart/2005/8/layout/pyramid1"/>
    <dgm:cxn modelId="{C1AE72DA-A335-4C78-8B52-5ACFD0A28410}" type="presParOf" srcId="{4BE6E433-877F-4D51-A409-C03563CFD6BE}" destId="{997B7082-0DAD-4E6A-998F-7986CA0A04E9}" srcOrd="0" destOrd="0" presId="urn:microsoft.com/office/officeart/2005/8/layout/pyramid1"/>
    <dgm:cxn modelId="{5C7FFB2A-647A-42BE-9FA6-8B78598469ED}" type="presParOf" srcId="{997B7082-0DAD-4E6A-998F-7986CA0A04E9}" destId="{8E274358-66F7-4B82-9843-76DFE4187FAC}" srcOrd="0" destOrd="0" presId="urn:microsoft.com/office/officeart/2005/8/layout/pyramid1"/>
    <dgm:cxn modelId="{66B199D9-E51D-4860-BD2A-780325E333F1}" type="presParOf" srcId="{997B7082-0DAD-4E6A-998F-7986CA0A04E9}" destId="{FF4C32DC-63CA-4BD0-A1EB-DCCF32D3DCFC}" srcOrd="1" destOrd="0" presId="urn:microsoft.com/office/officeart/2005/8/layout/pyramid1"/>
    <dgm:cxn modelId="{52288F6A-6B7F-405F-9718-3C2E688993C2}" type="presParOf" srcId="{4BE6E433-877F-4D51-A409-C03563CFD6BE}" destId="{D26686A0-CDE8-488A-90C9-3142CF3762B9}" srcOrd="1" destOrd="0" presId="urn:microsoft.com/office/officeart/2005/8/layout/pyramid1"/>
    <dgm:cxn modelId="{72D8C49D-2EDC-4C40-BA85-23E4E7A2CE2D}" type="presParOf" srcId="{D26686A0-CDE8-488A-90C9-3142CF3762B9}" destId="{066CE760-34DD-4F14-83B7-AE1A32A9E095}" srcOrd="0" destOrd="0" presId="urn:microsoft.com/office/officeart/2005/8/layout/pyramid1"/>
    <dgm:cxn modelId="{97B057E9-BF75-4BEA-8F0B-3198FBC0A4F8}" type="presParOf" srcId="{D26686A0-CDE8-488A-90C9-3142CF3762B9}" destId="{F5766D51-75B3-46B7-9D52-AFDCFE5F1E76}" srcOrd="1" destOrd="0" presId="urn:microsoft.com/office/officeart/2005/8/layout/pyramid1"/>
    <dgm:cxn modelId="{239F737E-F964-4621-9419-F7810BC7AD37}" type="presParOf" srcId="{4BE6E433-877F-4D51-A409-C03563CFD6BE}" destId="{7B3B91E8-5452-4B8C-BBC2-1B21590032C6}" srcOrd="2" destOrd="0" presId="urn:microsoft.com/office/officeart/2005/8/layout/pyramid1"/>
    <dgm:cxn modelId="{CCA35C27-943C-4757-B362-9E01B5651C71}" type="presParOf" srcId="{7B3B91E8-5452-4B8C-BBC2-1B21590032C6}" destId="{480AE8B0-805A-4529-AFE4-329DFB2F0536}" srcOrd="0" destOrd="0" presId="urn:microsoft.com/office/officeart/2005/8/layout/pyramid1"/>
    <dgm:cxn modelId="{F38DD1D0-4AC7-4E1F-AB5D-4D8F18B03212}" type="presParOf" srcId="{7B3B91E8-5452-4B8C-BBC2-1B21590032C6}" destId="{6423DCC9-809A-4012-93BE-BA0EEF6694E0}" srcOrd="1" destOrd="0" presId="urn:microsoft.com/office/officeart/2005/8/layout/pyramid1"/>
    <dgm:cxn modelId="{3BC4DA28-75C0-4438-8C61-AA51AC386EC3}" type="presParOf" srcId="{4BE6E433-877F-4D51-A409-C03563CFD6BE}" destId="{8B64524A-807B-46E0-AC2C-CD82B2FB23B6}" srcOrd="3" destOrd="0" presId="urn:microsoft.com/office/officeart/2005/8/layout/pyramid1"/>
    <dgm:cxn modelId="{999EA7ED-A909-4670-B942-EF003CAF2A73}" type="presParOf" srcId="{8B64524A-807B-46E0-AC2C-CD82B2FB23B6}" destId="{19DE7CB0-437B-4F78-9A3A-A9504C77BBB8}" srcOrd="0" destOrd="0" presId="urn:microsoft.com/office/officeart/2005/8/layout/pyramid1"/>
    <dgm:cxn modelId="{BA9E202D-9039-4D8E-8B39-1CC63E67D9B6}" type="presParOf" srcId="{8B64524A-807B-46E0-AC2C-CD82B2FB23B6}" destId="{ED43766C-64EB-430B-A1B3-2B0E2F2A848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D8B309-C1D9-44DB-B4CE-10C7BC86C43F}" type="doc">
      <dgm:prSet loTypeId="urn:microsoft.com/office/officeart/2005/8/layout/pyramid1" loCatId="pyramid" qsTypeId="urn:microsoft.com/office/officeart/2005/8/quickstyle/3d2" qsCatId="3D" csTypeId="urn:microsoft.com/office/officeart/2005/8/colors/colorful5" csCatId="colorful" phldr="1"/>
      <dgm:spPr/>
    </dgm:pt>
    <dgm:pt modelId="{3C9DA787-CF7F-4EB8-AD23-1F5E35EB0D2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cap="none" normalizeH="0" baseline="0" dirty="0" smtClean="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effectLst/>
              <a:latin typeface="Century Schoolbook" pitchFamily="18" charset="0"/>
            </a:rPr>
            <a:t>COST</a:t>
          </a:r>
        </a:p>
      </dgm:t>
    </dgm:pt>
    <dgm:pt modelId="{4BB3F221-2A14-43C1-865D-36F3CB79FBC1}" type="parTrans" cxnId="{489AFF32-1D7E-4035-A212-E9269F5F3211}">
      <dgm:prSet/>
      <dgm:spPr/>
      <dgm:t>
        <a:bodyPr/>
        <a:lstStyle/>
        <a:p>
          <a:endParaRPr lang="en-US"/>
        </a:p>
      </dgm:t>
    </dgm:pt>
    <dgm:pt modelId="{20BFCDF7-8C53-4F62-A4AB-DA711C0FF51C}" type="sibTrans" cxnId="{489AFF32-1D7E-4035-A212-E9269F5F3211}">
      <dgm:prSet/>
      <dgm:spPr/>
      <dgm:t>
        <a:bodyPr/>
        <a:lstStyle/>
        <a:p>
          <a:endParaRPr lang="en-US"/>
        </a:p>
      </dgm:t>
    </dgm:pt>
    <dgm:pt modelId="{24D93DAB-E686-4AC3-A403-914241D8A0D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effectLst>
                <a:outerShdw blurRad="38100" dist="38100" dir="2700000" algn="tl">
                  <a:srgbClr val="000000">
                    <a:alpha val="43137"/>
                  </a:srgbClr>
                </a:outerShdw>
              </a:effectLst>
              <a:latin typeface="Century Schoolbook" pitchFamily="18" charset="0"/>
            </a:rPr>
            <a:t>WORK</a:t>
          </a:r>
        </a:p>
      </dgm:t>
    </dgm:pt>
    <dgm:pt modelId="{FAA97108-DE4C-44FE-81A9-B086F2B58951}" type="parTrans" cxnId="{F01B35AD-594B-45C1-9537-1D3DC4409E7B}">
      <dgm:prSet/>
      <dgm:spPr/>
      <dgm:t>
        <a:bodyPr/>
        <a:lstStyle/>
        <a:p>
          <a:endParaRPr lang="en-US"/>
        </a:p>
      </dgm:t>
    </dgm:pt>
    <dgm:pt modelId="{B7569E32-E35F-4668-96B2-22048565F962}" type="sibTrans" cxnId="{F01B35AD-594B-45C1-9537-1D3DC4409E7B}">
      <dgm:prSet/>
      <dgm:spPr/>
      <dgm:t>
        <a:bodyPr/>
        <a:lstStyle/>
        <a:p>
          <a:endParaRPr lang="en-US"/>
        </a:p>
      </dgm:t>
    </dgm:pt>
    <dgm:pt modelId="{34E0BA88-2F01-44F6-9CC4-18915C94FFD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effectLst/>
              <a:latin typeface="Century Schoolbook" pitchFamily="18" charset="0"/>
            </a:rPr>
            <a:t>FACILITY</a:t>
          </a:r>
        </a:p>
      </dgm:t>
    </dgm:pt>
    <dgm:pt modelId="{EFAE665F-42CB-4385-96AD-EF0EAE035D7D}" type="parTrans" cxnId="{E5ABE333-7A1B-4732-9C5B-D77C8B57FAF4}">
      <dgm:prSet/>
      <dgm:spPr/>
      <dgm:t>
        <a:bodyPr/>
        <a:lstStyle/>
        <a:p>
          <a:endParaRPr lang="en-US"/>
        </a:p>
      </dgm:t>
    </dgm:pt>
    <dgm:pt modelId="{3C9DD935-FC7E-45A1-854B-F11520F6415F}" type="sibTrans" cxnId="{E5ABE333-7A1B-4732-9C5B-D77C8B57FAF4}">
      <dgm:prSet/>
      <dgm:spPr/>
      <dgm:t>
        <a:bodyPr/>
        <a:lstStyle/>
        <a:p>
          <a:endParaRPr lang="en-US"/>
        </a:p>
      </dgm:t>
    </dgm:pt>
    <dgm:pt modelId="{C67C7F82-25D7-4D17-BEC0-B4E986F0C88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effectLst/>
              <a:latin typeface="Century Schoolbook" pitchFamily="18" charset="0"/>
            </a:rPr>
            <a:t>APPLICANT</a:t>
          </a:r>
        </a:p>
      </dgm:t>
    </dgm:pt>
    <dgm:pt modelId="{29180D97-7C7A-43DA-BF42-55AF8C507FDD}" type="parTrans" cxnId="{8A09B9AA-4ADD-414D-86D3-224A5E8FB1CC}">
      <dgm:prSet/>
      <dgm:spPr/>
      <dgm:t>
        <a:bodyPr/>
        <a:lstStyle/>
        <a:p>
          <a:endParaRPr lang="en-US"/>
        </a:p>
      </dgm:t>
    </dgm:pt>
    <dgm:pt modelId="{56A08517-2C3D-4D92-B2F8-A476A855060F}" type="sibTrans" cxnId="{8A09B9AA-4ADD-414D-86D3-224A5E8FB1CC}">
      <dgm:prSet/>
      <dgm:spPr/>
      <dgm:t>
        <a:bodyPr/>
        <a:lstStyle/>
        <a:p>
          <a:endParaRPr lang="en-US"/>
        </a:p>
      </dgm:t>
    </dgm:pt>
    <dgm:pt modelId="{4BE6E433-877F-4D51-A409-C03563CFD6BE}" type="pres">
      <dgm:prSet presAssocID="{15D8B309-C1D9-44DB-B4CE-10C7BC86C43F}" presName="Name0" presStyleCnt="0">
        <dgm:presLayoutVars>
          <dgm:dir/>
          <dgm:animLvl val="lvl"/>
          <dgm:resizeHandles val="exact"/>
        </dgm:presLayoutVars>
      </dgm:prSet>
      <dgm:spPr/>
    </dgm:pt>
    <dgm:pt modelId="{997B7082-0DAD-4E6A-998F-7986CA0A04E9}" type="pres">
      <dgm:prSet presAssocID="{3C9DA787-CF7F-4EB8-AD23-1F5E35EB0D24}" presName="Name8" presStyleCnt="0"/>
      <dgm:spPr/>
    </dgm:pt>
    <dgm:pt modelId="{8E274358-66F7-4B82-9843-76DFE4187FAC}" type="pres">
      <dgm:prSet presAssocID="{3C9DA787-CF7F-4EB8-AD23-1F5E35EB0D24}" presName="level" presStyleLbl="node1" presStyleIdx="0" presStyleCnt="4" custScaleX="102326">
        <dgm:presLayoutVars>
          <dgm:chMax val="1"/>
          <dgm:bulletEnabled val="1"/>
        </dgm:presLayoutVars>
      </dgm:prSet>
      <dgm:spPr/>
      <dgm:t>
        <a:bodyPr/>
        <a:lstStyle/>
        <a:p>
          <a:endParaRPr lang="en-US"/>
        </a:p>
      </dgm:t>
    </dgm:pt>
    <dgm:pt modelId="{FF4C32DC-63CA-4BD0-A1EB-DCCF32D3DCFC}" type="pres">
      <dgm:prSet presAssocID="{3C9DA787-CF7F-4EB8-AD23-1F5E35EB0D24}" presName="levelTx" presStyleLbl="revTx" presStyleIdx="0" presStyleCnt="0">
        <dgm:presLayoutVars>
          <dgm:chMax val="1"/>
          <dgm:bulletEnabled val="1"/>
        </dgm:presLayoutVars>
      </dgm:prSet>
      <dgm:spPr/>
      <dgm:t>
        <a:bodyPr/>
        <a:lstStyle/>
        <a:p>
          <a:endParaRPr lang="en-US"/>
        </a:p>
      </dgm:t>
    </dgm:pt>
    <dgm:pt modelId="{D26686A0-CDE8-488A-90C9-3142CF3762B9}" type="pres">
      <dgm:prSet presAssocID="{24D93DAB-E686-4AC3-A403-914241D8A0DB}" presName="Name8" presStyleCnt="0"/>
      <dgm:spPr/>
    </dgm:pt>
    <dgm:pt modelId="{066CE760-34DD-4F14-83B7-AE1A32A9E095}" type="pres">
      <dgm:prSet presAssocID="{24D93DAB-E686-4AC3-A403-914241D8A0DB}" presName="level" presStyleLbl="node1" presStyleIdx="1" presStyleCnt="4" custLinFactNeighborX="233" custLinFactNeighborY="-2070">
        <dgm:presLayoutVars>
          <dgm:chMax val="1"/>
          <dgm:bulletEnabled val="1"/>
        </dgm:presLayoutVars>
      </dgm:prSet>
      <dgm:spPr/>
      <dgm:t>
        <a:bodyPr/>
        <a:lstStyle/>
        <a:p>
          <a:endParaRPr lang="en-US"/>
        </a:p>
      </dgm:t>
    </dgm:pt>
    <dgm:pt modelId="{F5766D51-75B3-46B7-9D52-AFDCFE5F1E76}" type="pres">
      <dgm:prSet presAssocID="{24D93DAB-E686-4AC3-A403-914241D8A0DB}" presName="levelTx" presStyleLbl="revTx" presStyleIdx="0" presStyleCnt="0">
        <dgm:presLayoutVars>
          <dgm:chMax val="1"/>
          <dgm:bulletEnabled val="1"/>
        </dgm:presLayoutVars>
      </dgm:prSet>
      <dgm:spPr/>
      <dgm:t>
        <a:bodyPr/>
        <a:lstStyle/>
        <a:p>
          <a:endParaRPr lang="en-US"/>
        </a:p>
      </dgm:t>
    </dgm:pt>
    <dgm:pt modelId="{7B3B91E8-5452-4B8C-BBC2-1B21590032C6}" type="pres">
      <dgm:prSet presAssocID="{34E0BA88-2F01-44F6-9CC4-18915C94FFDD}" presName="Name8" presStyleCnt="0"/>
      <dgm:spPr/>
    </dgm:pt>
    <dgm:pt modelId="{480AE8B0-805A-4529-AFE4-329DFB2F0536}" type="pres">
      <dgm:prSet presAssocID="{34E0BA88-2F01-44F6-9CC4-18915C94FFDD}" presName="level" presStyleLbl="node1" presStyleIdx="2" presStyleCnt="4">
        <dgm:presLayoutVars>
          <dgm:chMax val="1"/>
          <dgm:bulletEnabled val="1"/>
        </dgm:presLayoutVars>
      </dgm:prSet>
      <dgm:spPr/>
      <dgm:t>
        <a:bodyPr/>
        <a:lstStyle/>
        <a:p>
          <a:endParaRPr lang="en-US"/>
        </a:p>
      </dgm:t>
    </dgm:pt>
    <dgm:pt modelId="{6423DCC9-809A-4012-93BE-BA0EEF6694E0}" type="pres">
      <dgm:prSet presAssocID="{34E0BA88-2F01-44F6-9CC4-18915C94FFDD}" presName="levelTx" presStyleLbl="revTx" presStyleIdx="0" presStyleCnt="0">
        <dgm:presLayoutVars>
          <dgm:chMax val="1"/>
          <dgm:bulletEnabled val="1"/>
        </dgm:presLayoutVars>
      </dgm:prSet>
      <dgm:spPr/>
      <dgm:t>
        <a:bodyPr/>
        <a:lstStyle/>
        <a:p>
          <a:endParaRPr lang="en-US"/>
        </a:p>
      </dgm:t>
    </dgm:pt>
    <dgm:pt modelId="{8B64524A-807B-46E0-AC2C-CD82B2FB23B6}" type="pres">
      <dgm:prSet presAssocID="{C67C7F82-25D7-4D17-BEC0-B4E986F0C88B}" presName="Name8" presStyleCnt="0"/>
      <dgm:spPr/>
    </dgm:pt>
    <dgm:pt modelId="{19DE7CB0-437B-4F78-9A3A-A9504C77BBB8}" type="pres">
      <dgm:prSet presAssocID="{C67C7F82-25D7-4D17-BEC0-B4E986F0C88B}" presName="level" presStyleLbl="node1" presStyleIdx="3" presStyleCnt="4">
        <dgm:presLayoutVars>
          <dgm:chMax val="1"/>
          <dgm:bulletEnabled val="1"/>
        </dgm:presLayoutVars>
      </dgm:prSet>
      <dgm:spPr/>
      <dgm:t>
        <a:bodyPr/>
        <a:lstStyle/>
        <a:p>
          <a:endParaRPr lang="en-US"/>
        </a:p>
      </dgm:t>
    </dgm:pt>
    <dgm:pt modelId="{ED43766C-64EB-430B-A1B3-2B0E2F2A848F}" type="pres">
      <dgm:prSet presAssocID="{C67C7F82-25D7-4D17-BEC0-B4E986F0C88B}" presName="levelTx" presStyleLbl="revTx" presStyleIdx="0" presStyleCnt="0">
        <dgm:presLayoutVars>
          <dgm:chMax val="1"/>
          <dgm:bulletEnabled val="1"/>
        </dgm:presLayoutVars>
      </dgm:prSet>
      <dgm:spPr/>
      <dgm:t>
        <a:bodyPr/>
        <a:lstStyle/>
        <a:p>
          <a:endParaRPr lang="en-US"/>
        </a:p>
      </dgm:t>
    </dgm:pt>
  </dgm:ptLst>
  <dgm:cxnLst>
    <dgm:cxn modelId="{A1754DD0-4D02-4FEC-AE29-137760D3AB42}" type="presOf" srcId="{C67C7F82-25D7-4D17-BEC0-B4E986F0C88B}" destId="{19DE7CB0-437B-4F78-9A3A-A9504C77BBB8}" srcOrd="0" destOrd="0" presId="urn:microsoft.com/office/officeart/2005/8/layout/pyramid1"/>
    <dgm:cxn modelId="{6C8FF465-A2E3-4B33-8821-C1EC5AE8E022}" type="presOf" srcId="{3C9DA787-CF7F-4EB8-AD23-1F5E35EB0D24}" destId="{8E274358-66F7-4B82-9843-76DFE4187FAC}" srcOrd="0" destOrd="0" presId="urn:microsoft.com/office/officeart/2005/8/layout/pyramid1"/>
    <dgm:cxn modelId="{79D0C848-D61B-4F73-90EC-BAB28B5B4C54}" type="presOf" srcId="{C67C7F82-25D7-4D17-BEC0-B4E986F0C88B}" destId="{ED43766C-64EB-430B-A1B3-2B0E2F2A848F}" srcOrd="1" destOrd="0" presId="urn:microsoft.com/office/officeart/2005/8/layout/pyramid1"/>
    <dgm:cxn modelId="{FBE81538-530F-4A7F-8273-DDB2D703BE17}" type="presOf" srcId="{34E0BA88-2F01-44F6-9CC4-18915C94FFDD}" destId="{480AE8B0-805A-4529-AFE4-329DFB2F0536}" srcOrd="0" destOrd="0" presId="urn:microsoft.com/office/officeart/2005/8/layout/pyramid1"/>
    <dgm:cxn modelId="{489AFF32-1D7E-4035-A212-E9269F5F3211}" srcId="{15D8B309-C1D9-44DB-B4CE-10C7BC86C43F}" destId="{3C9DA787-CF7F-4EB8-AD23-1F5E35EB0D24}" srcOrd="0" destOrd="0" parTransId="{4BB3F221-2A14-43C1-865D-36F3CB79FBC1}" sibTransId="{20BFCDF7-8C53-4F62-A4AB-DA711C0FF51C}"/>
    <dgm:cxn modelId="{903D48A1-6794-41F4-BAC2-E7F555BCD9D6}" type="presOf" srcId="{15D8B309-C1D9-44DB-B4CE-10C7BC86C43F}" destId="{4BE6E433-877F-4D51-A409-C03563CFD6BE}" srcOrd="0" destOrd="0" presId="urn:microsoft.com/office/officeart/2005/8/layout/pyramid1"/>
    <dgm:cxn modelId="{8EC2A234-CC63-453E-811A-F99884FA7C1E}" type="presOf" srcId="{34E0BA88-2F01-44F6-9CC4-18915C94FFDD}" destId="{6423DCC9-809A-4012-93BE-BA0EEF6694E0}" srcOrd="1" destOrd="0" presId="urn:microsoft.com/office/officeart/2005/8/layout/pyramid1"/>
    <dgm:cxn modelId="{F01B35AD-594B-45C1-9537-1D3DC4409E7B}" srcId="{15D8B309-C1D9-44DB-B4CE-10C7BC86C43F}" destId="{24D93DAB-E686-4AC3-A403-914241D8A0DB}" srcOrd="1" destOrd="0" parTransId="{FAA97108-DE4C-44FE-81A9-B086F2B58951}" sibTransId="{B7569E32-E35F-4668-96B2-22048565F962}"/>
    <dgm:cxn modelId="{7199922F-851B-4F17-96FB-988A384AA9D0}" type="presOf" srcId="{3C9DA787-CF7F-4EB8-AD23-1F5E35EB0D24}" destId="{FF4C32DC-63CA-4BD0-A1EB-DCCF32D3DCFC}" srcOrd="1" destOrd="0" presId="urn:microsoft.com/office/officeart/2005/8/layout/pyramid1"/>
    <dgm:cxn modelId="{8A09B9AA-4ADD-414D-86D3-224A5E8FB1CC}" srcId="{15D8B309-C1D9-44DB-B4CE-10C7BC86C43F}" destId="{C67C7F82-25D7-4D17-BEC0-B4E986F0C88B}" srcOrd="3" destOrd="0" parTransId="{29180D97-7C7A-43DA-BF42-55AF8C507FDD}" sibTransId="{56A08517-2C3D-4D92-B2F8-A476A855060F}"/>
    <dgm:cxn modelId="{E976450A-3817-4D5A-AC04-784437A01AD4}" type="presOf" srcId="{24D93DAB-E686-4AC3-A403-914241D8A0DB}" destId="{066CE760-34DD-4F14-83B7-AE1A32A9E095}" srcOrd="0" destOrd="0" presId="urn:microsoft.com/office/officeart/2005/8/layout/pyramid1"/>
    <dgm:cxn modelId="{8583B878-2783-4574-9108-495A81F471A5}" type="presOf" srcId="{24D93DAB-E686-4AC3-A403-914241D8A0DB}" destId="{F5766D51-75B3-46B7-9D52-AFDCFE5F1E76}" srcOrd="1" destOrd="0" presId="urn:microsoft.com/office/officeart/2005/8/layout/pyramid1"/>
    <dgm:cxn modelId="{E5ABE333-7A1B-4732-9C5B-D77C8B57FAF4}" srcId="{15D8B309-C1D9-44DB-B4CE-10C7BC86C43F}" destId="{34E0BA88-2F01-44F6-9CC4-18915C94FFDD}" srcOrd="2" destOrd="0" parTransId="{EFAE665F-42CB-4385-96AD-EF0EAE035D7D}" sibTransId="{3C9DD935-FC7E-45A1-854B-F11520F6415F}"/>
    <dgm:cxn modelId="{F1D1037E-2DB9-4F0C-A463-3BB411C6CE81}" type="presParOf" srcId="{4BE6E433-877F-4D51-A409-C03563CFD6BE}" destId="{997B7082-0DAD-4E6A-998F-7986CA0A04E9}" srcOrd="0" destOrd="0" presId="urn:microsoft.com/office/officeart/2005/8/layout/pyramid1"/>
    <dgm:cxn modelId="{499E2268-25CA-44B3-8B5B-D6FBD117A8AB}" type="presParOf" srcId="{997B7082-0DAD-4E6A-998F-7986CA0A04E9}" destId="{8E274358-66F7-4B82-9843-76DFE4187FAC}" srcOrd="0" destOrd="0" presId="urn:microsoft.com/office/officeart/2005/8/layout/pyramid1"/>
    <dgm:cxn modelId="{F44C64AA-266D-4DAA-92A6-D81B56DDEB7A}" type="presParOf" srcId="{997B7082-0DAD-4E6A-998F-7986CA0A04E9}" destId="{FF4C32DC-63CA-4BD0-A1EB-DCCF32D3DCFC}" srcOrd="1" destOrd="0" presId="urn:microsoft.com/office/officeart/2005/8/layout/pyramid1"/>
    <dgm:cxn modelId="{BC878B88-574A-4017-96FF-F26A1F2A803B}" type="presParOf" srcId="{4BE6E433-877F-4D51-A409-C03563CFD6BE}" destId="{D26686A0-CDE8-488A-90C9-3142CF3762B9}" srcOrd="1" destOrd="0" presId="urn:microsoft.com/office/officeart/2005/8/layout/pyramid1"/>
    <dgm:cxn modelId="{AAC1CECC-CF12-4EE6-9C38-6A9F62E0D4D9}" type="presParOf" srcId="{D26686A0-CDE8-488A-90C9-3142CF3762B9}" destId="{066CE760-34DD-4F14-83B7-AE1A32A9E095}" srcOrd="0" destOrd="0" presId="urn:microsoft.com/office/officeart/2005/8/layout/pyramid1"/>
    <dgm:cxn modelId="{D8BA9965-1874-4EBF-8503-17DD352B06C3}" type="presParOf" srcId="{D26686A0-CDE8-488A-90C9-3142CF3762B9}" destId="{F5766D51-75B3-46B7-9D52-AFDCFE5F1E76}" srcOrd="1" destOrd="0" presId="urn:microsoft.com/office/officeart/2005/8/layout/pyramid1"/>
    <dgm:cxn modelId="{354CAEF0-7A11-4419-A9F9-AAD89C6A5BF9}" type="presParOf" srcId="{4BE6E433-877F-4D51-A409-C03563CFD6BE}" destId="{7B3B91E8-5452-4B8C-BBC2-1B21590032C6}" srcOrd="2" destOrd="0" presId="urn:microsoft.com/office/officeart/2005/8/layout/pyramid1"/>
    <dgm:cxn modelId="{F7C2F8A2-5A47-4305-B1B9-F5083C5D7B39}" type="presParOf" srcId="{7B3B91E8-5452-4B8C-BBC2-1B21590032C6}" destId="{480AE8B0-805A-4529-AFE4-329DFB2F0536}" srcOrd="0" destOrd="0" presId="urn:microsoft.com/office/officeart/2005/8/layout/pyramid1"/>
    <dgm:cxn modelId="{F959E0EE-05E4-49C4-86DD-6E4247919633}" type="presParOf" srcId="{7B3B91E8-5452-4B8C-BBC2-1B21590032C6}" destId="{6423DCC9-809A-4012-93BE-BA0EEF6694E0}" srcOrd="1" destOrd="0" presId="urn:microsoft.com/office/officeart/2005/8/layout/pyramid1"/>
    <dgm:cxn modelId="{BCBAFFC8-B75F-460F-832D-7FBE762740CD}" type="presParOf" srcId="{4BE6E433-877F-4D51-A409-C03563CFD6BE}" destId="{8B64524A-807B-46E0-AC2C-CD82B2FB23B6}" srcOrd="3" destOrd="0" presId="urn:microsoft.com/office/officeart/2005/8/layout/pyramid1"/>
    <dgm:cxn modelId="{5D5486E9-8071-47B5-8684-9A17B14D3927}" type="presParOf" srcId="{8B64524A-807B-46E0-AC2C-CD82B2FB23B6}" destId="{19DE7CB0-437B-4F78-9A3A-A9504C77BBB8}" srcOrd="0" destOrd="0" presId="urn:microsoft.com/office/officeart/2005/8/layout/pyramid1"/>
    <dgm:cxn modelId="{E0377875-E5B9-45FC-BD19-F1D47C05100E}" type="presParOf" srcId="{8B64524A-807B-46E0-AC2C-CD82B2FB23B6}" destId="{ED43766C-64EB-430B-A1B3-2B0E2F2A848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D8B309-C1D9-44DB-B4CE-10C7BC86C43F}" type="doc">
      <dgm:prSet loTypeId="urn:microsoft.com/office/officeart/2005/8/layout/pyramid1" loCatId="pyramid" qsTypeId="urn:microsoft.com/office/officeart/2005/8/quickstyle/3d2" qsCatId="3D" csTypeId="urn:microsoft.com/office/officeart/2005/8/colors/colorful5" csCatId="colorful" phldr="1"/>
      <dgm:spPr/>
    </dgm:pt>
    <dgm:pt modelId="{3C9DA787-CF7F-4EB8-AD23-1F5E35EB0D2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cap="none" normalizeH="0" baseline="0" dirty="0" smtClean="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effectLst>
                <a:outerShdw blurRad="38100" dist="38100" dir="2700000" algn="tl">
                  <a:srgbClr val="000000">
                    <a:alpha val="43137"/>
                  </a:srgbClr>
                </a:outerShdw>
              </a:effectLst>
              <a:latin typeface="Century Schoolbook" pitchFamily="18" charset="0"/>
            </a:rPr>
            <a:t>COST</a:t>
          </a:r>
        </a:p>
      </dgm:t>
    </dgm:pt>
    <dgm:pt modelId="{4BB3F221-2A14-43C1-865D-36F3CB79FBC1}" type="parTrans" cxnId="{489AFF32-1D7E-4035-A212-E9269F5F3211}">
      <dgm:prSet/>
      <dgm:spPr/>
      <dgm:t>
        <a:bodyPr/>
        <a:lstStyle/>
        <a:p>
          <a:endParaRPr lang="en-US"/>
        </a:p>
      </dgm:t>
    </dgm:pt>
    <dgm:pt modelId="{20BFCDF7-8C53-4F62-A4AB-DA711C0FF51C}" type="sibTrans" cxnId="{489AFF32-1D7E-4035-A212-E9269F5F3211}">
      <dgm:prSet/>
      <dgm:spPr/>
      <dgm:t>
        <a:bodyPr/>
        <a:lstStyle/>
        <a:p>
          <a:endParaRPr lang="en-US"/>
        </a:p>
      </dgm:t>
    </dgm:pt>
    <dgm:pt modelId="{24D93DAB-E686-4AC3-A403-914241D8A0D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effectLst/>
              <a:latin typeface="Century Schoolbook" pitchFamily="18" charset="0"/>
            </a:rPr>
            <a:t>WORK</a:t>
          </a:r>
        </a:p>
      </dgm:t>
    </dgm:pt>
    <dgm:pt modelId="{FAA97108-DE4C-44FE-81A9-B086F2B58951}" type="parTrans" cxnId="{F01B35AD-594B-45C1-9537-1D3DC4409E7B}">
      <dgm:prSet/>
      <dgm:spPr/>
      <dgm:t>
        <a:bodyPr/>
        <a:lstStyle/>
        <a:p>
          <a:endParaRPr lang="en-US"/>
        </a:p>
      </dgm:t>
    </dgm:pt>
    <dgm:pt modelId="{B7569E32-E35F-4668-96B2-22048565F962}" type="sibTrans" cxnId="{F01B35AD-594B-45C1-9537-1D3DC4409E7B}">
      <dgm:prSet/>
      <dgm:spPr/>
      <dgm:t>
        <a:bodyPr/>
        <a:lstStyle/>
        <a:p>
          <a:endParaRPr lang="en-US"/>
        </a:p>
      </dgm:t>
    </dgm:pt>
    <dgm:pt modelId="{34E0BA88-2F01-44F6-9CC4-18915C94FFD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effectLst/>
              <a:latin typeface="Century Schoolbook" pitchFamily="18" charset="0"/>
            </a:rPr>
            <a:t>FACILITY</a:t>
          </a:r>
        </a:p>
      </dgm:t>
    </dgm:pt>
    <dgm:pt modelId="{EFAE665F-42CB-4385-96AD-EF0EAE035D7D}" type="parTrans" cxnId="{E5ABE333-7A1B-4732-9C5B-D77C8B57FAF4}">
      <dgm:prSet/>
      <dgm:spPr/>
      <dgm:t>
        <a:bodyPr/>
        <a:lstStyle/>
        <a:p>
          <a:endParaRPr lang="en-US"/>
        </a:p>
      </dgm:t>
    </dgm:pt>
    <dgm:pt modelId="{3C9DD935-FC7E-45A1-854B-F11520F6415F}" type="sibTrans" cxnId="{E5ABE333-7A1B-4732-9C5B-D77C8B57FAF4}">
      <dgm:prSet/>
      <dgm:spPr/>
      <dgm:t>
        <a:bodyPr/>
        <a:lstStyle/>
        <a:p>
          <a:endParaRPr lang="en-US"/>
        </a:p>
      </dgm:t>
    </dgm:pt>
    <dgm:pt modelId="{C67C7F82-25D7-4D17-BEC0-B4E986F0C88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effectLst/>
              <a:latin typeface="Century Schoolbook" pitchFamily="18" charset="0"/>
            </a:rPr>
            <a:t>APPLICANT</a:t>
          </a:r>
        </a:p>
      </dgm:t>
    </dgm:pt>
    <dgm:pt modelId="{29180D97-7C7A-43DA-BF42-55AF8C507FDD}" type="parTrans" cxnId="{8A09B9AA-4ADD-414D-86D3-224A5E8FB1CC}">
      <dgm:prSet/>
      <dgm:spPr/>
      <dgm:t>
        <a:bodyPr/>
        <a:lstStyle/>
        <a:p>
          <a:endParaRPr lang="en-US"/>
        </a:p>
      </dgm:t>
    </dgm:pt>
    <dgm:pt modelId="{56A08517-2C3D-4D92-B2F8-A476A855060F}" type="sibTrans" cxnId="{8A09B9AA-4ADD-414D-86D3-224A5E8FB1CC}">
      <dgm:prSet/>
      <dgm:spPr/>
      <dgm:t>
        <a:bodyPr/>
        <a:lstStyle/>
        <a:p>
          <a:endParaRPr lang="en-US"/>
        </a:p>
      </dgm:t>
    </dgm:pt>
    <dgm:pt modelId="{4BE6E433-877F-4D51-A409-C03563CFD6BE}" type="pres">
      <dgm:prSet presAssocID="{15D8B309-C1D9-44DB-B4CE-10C7BC86C43F}" presName="Name0" presStyleCnt="0">
        <dgm:presLayoutVars>
          <dgm:dir/>
          <dgm:animLvl val="lvl"/>
          <dgm:resizeHandles val="exact"/>
        </dgm:presLayoutVars>
      </dgm:prSet>
      <dgm:spPr/>
    </dgm:pt>
    <dgm:pt modelId="{997B7082-0DAD-4E6A-998F-7986CA0A04E9}" type="pres">
      <dgm:prSet presAssocID="{3C9DA787-CF7F-4EB8-AD23-1F5E35EB0D24}" presName="Name8" presStyleCnt="0"/>
      <dgm:spPr/>
    </dgm:pt>
    <dgm:pt modelId="{8E274358-66F7-4B82-9843-76DFE4187FAC}" type="pres">
      <dgm:prSet presAssocID="{3C9DA787-CF7F-4EB8-AD23-1F5E35EB0D24}" presName="level" presStyleLbl="node1" presStyleIdx="0" presStyleCnt="4" custScaleX="102326">
        <dgm:presLayoutVars>
          <dgm:chMax val="1"/>
          <dgm:bulletEnabled val="1"/>
        </dgm:presLayoutVars>
      </dgm:prSet>
      <dgm:spPr/>
      <dgm:t>
        <a:bodyPr/>
        <a:lstStyle/>
        <a:p>
          <a:endParaRPr lang="en-US"/>
        </a:p>
      </dgm:t>
    </dgm:pt>
    <dgm:pt modelId="{FF4C32DC-63CA-4BD0-A1EB-DCCF32D3DCFC}" type="pres">
      <dgm:prSet presAssocID="{3C9DA787-CF7F-4EB8-AD23-1F5E35EB0D24}" presName="levelTx" presStyleLbl="revTx" presStyleIdx="0" presStyleCnt="0">
        <dgm:presLayoutVars>
          <dgm:chMax val="1"/>
          <dgm:bulletEnabled val="1"/>
        </dgm:presLayoutVars>
      </dgm:prSet>
      <dgm:spPr/>
      <dgm:t>
        <a:bodyPr/>
        <a:lstStyle/>
        <a:p>
          <a:endParaRPr lang="en-US"/>
        </a:p>
      </dgm:t>
    </dgm:pt>
    <dgm:pt modelId="{D26686A0-CDE8-488A-90C9-3142CF3762B9}" type="pres">
      <dgm:prSet presAssocID="{24D93DAB-E686-4AC3-A403-914241D8A0DB}" presName="Name8" presStyleCnt="0"/>
      <dgm:spPr/>
    </dgm:pt>
    <dgm:pt modelId="{066CE760-34DD-4F14-83B7-AE1A32A9E095}" type="pres">
      <dgm:prSet presAssocID="{24D93DAB-E686-4AC3-A403-914241D8A0DB}" presName="level" presStyleLbl="node1" presStyleIdx="1" presStyleCnt="4" custLinFactNeighborX="233" custLinFactNeighborY="-2070">
        <dgm:presLayoutVars>
          <dgm:chMax val="1"/>
          <dgm:bulletEnabled val="1"/>
        </dgm:presLayoutVars>
      </dgm:prSet>
      <dgm:spPr/>
      <dgm:t>
        <a:bodyPr/>
        <a:lstStyle/>
        <a:p>
          <a:endParaRPr lang="en-US"/>
        </a:p>
      </dgm:t>
    </dgm:pt>
    <dgm:pt modelId="{F5766D51-75B3-46B7-9D52-AFDCFE5F1E76}" type="pres">
      <dgm:prSet presAssocID="{24D93DAB-E686-4AC3-A403-914241D8A0DB}" presName="levelTx" presStyleLbl="revTx" presStyleIdx="0" presStyleCnt="0">
        <dgm:presLayoutVars>
          <dgm:chMax val="1"/>
          <dgm:bulletEnabled val="1"/>
        </dgm:presLayoutVars>
      </dgm:prSet>
      <dgm:spPr/>
      <dgm:t>
        <a:bodyPr/>
        <a:lstStyle/>
        <a:p>
          <a:endParaRPr lang="en-US"/>
        </a:p>
      </dgm:t>
    </dgm:pt>
    <dgm:pt modelId="{7B3B91E8-5452-4B8C-BBC2-1B21590032C6}" type="pres">
      <dgm:prSet presAssocID="{34E0BA88-2F01-44F6-9CC4-18915C94FFDD}" presName="Name8" presStyleCnt="0"/>
      <dgm:spPr/>
    </dgm:pt>
    <dgm:pt modelId="{480AE8B0-805A-4529-AFE4-329DFB2F0536}" type="pres">
      <dgm:prSet presAssocID="{34E0BA88-2F01-44F6-9CC4-18915C94FFDD}" presName="level" presStyleLbl="node1" presStyleIdx="2" presStyleCnt="4">
        <dgm:presLayoutVars>
          <dgm:chMax val="1"/>
          <dgm:bulletEnabled val="1"/>
        </dgm:presLayoutVars>
      </dgm:prSet>
      <dgm:spPr/>
      <dgm:t>
        <a:bodyPr/>
        <a:lstStyle/>
        <a:p>
          <a:endParaRPr lang="en-US"/>
        </a:p>
      </dgm:t>
    </dgm:pt>
    <dgm:pt modelId="{6423DCC9-809A-4012-93BE-BA0EEF6694E0}" type="pres">
      <dgm:prSet presAssocID="{34E0BA88-2F01-44F6-9CC4-18915C94FFDD}" presName="levelTx" presStyleLbl="revTx" presStyleIdx="0" presStyleCnt="0">
        <dgm:presLayoutVars>
          <dgm:chMax val="1"/>
          <dgm:bulletEnabled val="1"/>
        </dgm:presLayoutVars>
      </dgm:prSet>
      <dgm:spPr/>
      <dgm:t>
        <a:bodyPr/>
        <a:lstStyle/>
        <a:p>
          <a:endParaRPr lang="en-US"/>
        </a:p>
      </dgm:t>
    </dgm:pt>
    <dgm:pt modelId="{8B64524A-807B-46E0-AC2C-CD82B2FB23B6}" type="pres">
      <dgm:prSet presAssocID="{C67C7F82-25D7-4D17-BEC0-B4E986F0C88B}" presName="Name8" presStyleCnt="0"/>
      <dgm:spPr/>
    </dgm:pt>
    <dgm:pt modelId="{19DE7CB0-437B-4F78-9A3A-A9504C77BBB8}" type="pres">
      <dgm:prSet presAssocID="{C67C7F82-25D7-4D17-BEC0-B4E986F0C88B}" presName="level" presStyleLbl="node1" presStyleIdx="3" presStyleCnt="4">
        <dgm:presLayoutVars>
          <dgm:chMax val="1"/>
          <dgm:bulletEnabled val="1"/>
        </dgm:presLayoutVars>
      </dgm:prSet>
      <dgm:spPr/>
      <dgm:t>
        <a:bodyPr/>
        <a:lstStyle/>
        <a:p>
          <a:endParaRPr lang="en-US"/>
        </a:p>
      </dgm:t>
    </dgm:pt>
    <dgm:pt modelId="{ED43766C-64EB-430B-A1B3-2B0E2F2A848F}" type="pres">
      <dgm:prSet presAssocID="{C67C7F82-25D7-4D17-BEC0-B4E986F0C88B}" presName="levelTx" presStyleLbl="revTx" presStyleIdx="0" presStyleCnt="0">
        <dgm:presLayoutVars>
          <dgm:chMax val="1"/>
          <dgm:bulletEnabled val="1"/>
        </dgm:presLayoutVars>
      </dgm:prSet>
      <dgm:spPr/>
      <dgm:t>
        <a:bodyPr/>
        <a:lstStyle/>
        <a:p>
          <a:endParaRPr lang="en-US"/>
        </a:p>
      </dgm:t>
    </dgm:pt>
  </dgm:ptLst>
  <dgm:cxnLst>
    <dgm:cxn modelId="{762708CB-1F39-4D40-950C-2B737B904472}" type="presOf" srcId="{C67C7F82-25D7-4D17-BEC0-B4E986F0C88B}" destId="{19DE7CB0-437B-4F78-9A3A-A9504C77BBB8}" srcOrd="0" destOrd="0" presId="urn:microsoft.com/office/officeart/2005/8/layout/pyramid1"/>
    <dgm:cxn modelId="{9F0FC5E9-3A1B-41E2-AF5F-F5222C577B65}" type="presOf" srcId="{34E0BA88-2F01-44F6-9CC4-18915C94FFDD}" destId="{6423DCC9-809A-4012-93BE-BA0EEF6694E0}" srcOrd="1" destOrd="0" presId="urn:microsoft.com/office/officeart/2005/8/layout/pyramid1"/>
    <dgm:cxn modelId="{489AFF32-1D7E-4035-A212-E9269F5F3211}" srcId="{15D8B309-C1D9-44DB-B4CE-10C7BC86C43F}" destId="{3C9DA787-CF7F-4EB8-AD23-1F5E35EB0D24}" srcOrd="0" destOrd="0" parTransId="{4BB3F221-2A14-43C1-865D-36F3CB79FBC1}" sibTransId="{20BFCDF7-8C53-4F62-A4AB-DA711C0FF51C}"/>
    <dgm:cxn modelId="{FD6A4C85-3ED8-47A5-9DB2-B2AA4AC3C325}" type="presOf" srcId="{3C9DA787-CF7F-4EB8-AD23-1F5E35EB0D24}" destId="{8E274358-66F7-4B82-9843-76DFE4187FAC}" srcOrd="0" destOrd="0" presId="urn:microsoft.com/office/officeart/2005/8/layout/pyramid1"/>
    <dgm:cxn modelId="{CE5E9174-7CD5-41C9-B8A3-71057A85A41C}" type="presOf" srcId="{24D93DAB-E686-4AC3-A403-914241D8A0DB}" destId="{066CE760-34DD-4F14-83B7-AE1A32A9E095}" srcOrd="0" destOrd="0" presId="urn:microsoft.com/office/officeart/2005/8/layout/pyramid1"/>
    <dgm:cxn modelId="{31EA23BB-20F1-4686-8BDA-3D20E295D3E3}" type="presOf" srcId="{24D93DAB-E686-4AC3-A403-914241D8A0DB}" destId="{F5766D51-75B3-46B7-9D52-AFDCFE5F1E76}" srcOrd="1" destOrd="0" presId="urn:microsoft.com/office/officeart/2005/8/layout/pyramid1"/>
    <dgm:cxn modelId="{F01B35AD-594B-45C1-9537-1D3DC4409E7B}" srcId="{15D8B309-C1D9-44DB-B4CE-10C7BC86C43F}" destId="{24D93DAB-E686-4AC3-A403-914241D8A0DB}" srcOrd="1" destOrd="0" parTransId="{FAA97108-DE4C-44FE-81A9-B086F2B58951}" sibTransId="{B7569E32-E35F-4668-96B2-22048565F962}"/>
    <dgm:cxn modelId="{69146070-D214-49C0-912A-17B73E91943F}" type="presOf" srcId="{15D8B309-C1D9-44DB-B4CE-10C7BC86C43F}" destId="{4BE6E433-877F-4D51-A409-C03563CFD6BE}" srcOrd="0" destOrd="0" presId="urn:microsoft.com/office/officeart/2005/8/layout/pyramid1"/>
    <dgm:cxn modelId="{8A09B9AA-4ADD-414D-86D3-224A5E8FB1CC}" srcId="{15D8B309-C1D9-44DB-B4CE-10C7BC86C43F}" destId="{C67C7F82-25D7-4D17-BEC0-B4E986F0C88B}" srcOrd="3" destOrd="0" parTransId="{29180D97-7C7A-43DA-BF42-55AF8C507FDD}" sibTransId="{56A08517-2C3D-4D92-B2F8-A476A855060F}"/>
    <dgm:cxn modelId="{A1DC63CC-8E29-45C8-8C59-7BDF7FF70CF5}" type="presOf" srcId="{3C9DA787-CF7F-4EB8-AD23-1F5E35EB0D24}" destId="{FF4C32DC-63CA-4BD0-A1EB-DCCF32D3DCFC}" srcOrd="1" destOrd="0" presId="urn:microsoft.com/office/officeart/2005/8/layout/pyramid1"/>
    <dgm:cxn modelId="{CBA3E428-4FFD-44C8-A9B7-CF7915B80858}" type="presOf" srcId="{C67C7F82-25D7-4D17-BEC0-B4E986F0C88B}" destId="{ED43766C-64EB-430B-A1B3-2B0E2F2A848F}" srcOrd="1" destOrd="0" presId="urn:microsoft.com/office/officeart/2005/8/layout/pyramid1"/>
    <dgm:cxn modelId="{A2958332-2D31-4376-9445-D144BD5CA3C8}" type="presOf" srcId="{34E0BA88-2F01-44F6-9CC4-18915C94FFDD}" destId="{480AE8B0-805A-4529-AFE4-329DFB2F0536}" srcOrd="0" destOrd="0" presId="urn:microsoft.com/office/officeart/2005/8/layout/pyramid1"/>
    <dgm:cxn modelId="{E5ABE333-7A1B-4732-9C5B-D77C8B57FAF4}" srcId="{15D8B309-C1D9-44DB-B4CE-10C7BC86C43F}" destId="{34E0BA88-2F01-44F6-9CC4-18915C94FFDD}" srcOrd="2" destOrd="0" parTransId="{EFAE665F-42CB-4385-96AD-EF0EAE035D7D}" sibTransId="{3C9DD935-FC7E-45A1-854B-F11520F6415F}"/>
    <dgm:cxn modelId="{B68148F0-D788-4DE6-9288-830AC3AD0965}" type="presParOf" srcId="{4BE6E433-877F-4D51-A409-C03563CFD6BE}" destId="{997B7082-0DAD-4E6A-998F-7986CA0A04E9}" srcOrd="0" destOrd="0" presId="urn:microsoft.com/office/officeart/2005/8/layout/pyramid1"/>
    <dgm:cxn modelId="{7435F2B4-D52A-484A-9005-FE867351BDE5}" type="presParOf" srcId="{997B7082-0DAD-4E6A-998F-7986CA0A04E9}" destId="{8E274358-66F7-4B82-9843-76DFE4187FAC}" srcOrd="0" destOrd="0" presId="urn:microsoft.com/office/officeart/2005/8/layout/pyramid1"/>
    <dgm:cxn modelId="{5A8C2DD2-55A0-4944-8B1C-2B8CDF610C46}" type="presParOf" srcId="{997B7082-0DAD-4E6A-998F-7986CA0A04E9}" destId="{FF4C32DC-63CA-4BD0-A1EB-DCCF32D3DCFC}" srcOrd="1" destOrd="0" presId="urn:microsoft.com/office/officeart/2005/8/layout/pyramid1"/>
    <dgm:cxn modelId="{3B7C959E-C247-4E53-9644-323A4635537D}" type="presParOf" srcId="{4BE6E433-877F-4D51-A409-C03563CFD6BE}" destId="{D26686A0-CDE8-488A-90C9-3142CF3762B9}" srcOrd="1" destOrd="0" presId="urn:microsoft.com/office/officeart/2005/8/layout/pyramid1"/>
    <dgm:cxn modelId="{E968CAF1-910A-48F7-AEE5-89549AD1FC0E}" type="presParOf" srcId="{D26686A0-CDE8-488A-90C9-3142CF3762B9}" destId="{066CE760-34DD-4F14-83B7-AE1A32A9E095}" srcOrd="0" destOrd="0" presId="urn:microsoft.com/office/officeart/2005/8/layout/pyramid1"/>
    <dgm:cxn modelId="{290F107B-4678-466F-B6B0-6700074FD8D1}" type="presParOf" srcId="{D26686A0-CDE8-488A-90C9-3142CF3762B9}" destId="{F5766D51-75B3-46B7-9D52-AFDCFE5F1E76}" srcOrd="1" destOrd="0" presId="urn:microsoft.com/office/officeart/2005/8/layout/pyramid1"/>
    <dgm:cxn modelId="{488F51BD-B116-4EC6-967C-3C40BD990570}" type="presParOf" srcId="{4BE6E433-877F-4D51-A409-C03563CFD6BE}" destId="{7B3B91E8-5452-4B8C-BBC2-1B21590032C6}" srcOrd="2" destOrd="0" presId="urn:microsoft.com/office/officeart/2005/8/layout/pyramid1"/>
    <dgm:cxn modelId="{F035B760-3804-44BB-B025-FAE1355E30BD}" type="presParOf" srcId="{7B3B91E8-5452-4B8C-BBC2-1B21590032C6}" destId="{480AE8B0-805A-4529-AFE4-329DFB2F0536}" srcOrd="0" destOrd="0" presId="urn:microsoft.com/office/officeart/2005/8/layout/pyramid1"/>
    <dgm:cxn modelId="{EDAC3136-F1D2-4FA2-9661-10E1F1A8A6E2}" type="presParOf" srcId="{7B3B91E8-5452-4B8C-BBC2-1B21590032C6}" destId="{6423DCC9-809A-4012-93BE-BA0EEF6694E0}" srcOrd="1" destOrd="0" presId="urn:microsoft.com/office/officeart/2005/8/layout/pyramid1"/>
    <dgm:cxn modelId="{6058814E-D78E-4B63-8311-6D082F360FB1}" type="presParOf" srcId="{4BE6E433-877F-4D51-A409-C03563CFD6BE}" destId="{8B64524A-807B-46E0-AC2C-CD82B2FB23B6}" srcOrd="3" destOrd="0" presId="urn:microsoft.com/office/officeart/2005/8/layout/pyramid1"/>
    <dgm:cxn modelId="{0E7761B6-014E-413B-917B-E84D662517DA}" type="presParOf" srcId="{8B64524A-807B-46E0-AC2C-CD82B2FB23B6}" destId="{19DE7CB0-437B-4F78-9A3A-A9504C77BBB8}" srcOrd="0" destOrd="0" presId="urn:microsoft.com/office/officeart/2005/8/layout/pyramid1"/>
    <dgm:cxn modelId="{EA31643E-1B29-41C8-878C-ECB8248F3BF9}" type="presParOf" srcId="{8B64524A-807B-46E0-AC2C-CD82B2FB23B6}" destId="{ED43766C-64EB-430B-A1B3-2B0E2F2A848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74358-66F7-4B82-9843-76DFE4187FAC}">
      <dsp:nvSpPr>
        <dsp:cNvPr id="0" name=""/>
        <dsp:cNvSpPr/>
      </dsp:nvSpPr>
      <dsp:spPr>
        <a:xfrm>
          <a:off x="1786267" y="0"/>
          <a:ext cx="1228065" cy="1162050"/>
        </a:xfrm>
        <a:prstGeom prst="trapezoid">
          <a:avLst>
            <a:gd name="adj" fmla="val 51639"/>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kern="1200" cap="none" normalizeH="0" baseline="0" dirty="0" smtClean="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Century Schoolbook" pitchFamily="18" charset="0"/>
            </a:rPr>
            <a:t>COST</a:t>
          </a:r>
        </a:p>
      </dsp:txBody>
      <dsp:txXfrm>
        <a:off x="1786267" y="0"/>
        <a:ext cx="1228065" cy="1162050"/>
      </dsp:txXfrm>
    </dsp:sp>
    <dsp:sp modelId="{066CE760-34DD-4F14-83B7-AE1A32A9E095}">
      <dsp:nvSpPr>
        <dsp:cNvPr id="0" name=""/>
        <dsp:cNvSpPr/>
      </dsp:nvSpPr>
      <dsp:spPr>
        <a:xfrm>
          <a:off x="1205742" y="1137995"/>
          <a:ext cx="2400300" cy="1162050"/>
        </a:xfrm>
        <a:prstGeom prst="trapezoid">
          <a:avLst>
            <a:gd name="adj" fmla="val 51639"/>
          </a:avLst>
        </a:prstGeom>
        <a:gradFill rotWithShape="0">
          <a:gsLst>
            <a:gs pos="0">
              <a:schemeClr val="accent5">
                <a:hueOff val="-3311292"/>
                <a:satOff val="13270"/>
                <a:lumOff val="2876"/>
                <a:alphaOff val="0"/>
                <a:tint val="75000"/>
                <a:shade val="85000"/>
                <a:satMod val="230000"/>
              </a:schemeClr>
            </a:gs>
            <a:gs pos="25000">
              <a:schemeClr val="accent5">
                <a:hueOff val="-3311292"/>
                <a:satOff val="13270"/>
                <a:lumOff val="2876"/>
                <a:alphaOff val="0"/>
                <a:tint val="90000"/>
                <a:shade val="70000"/>
                <a:satMod val="220000"/>
              </a:schemeClr>
            </a:gs>
            <a:gs pos="50000">
              <a:schemeClr val="accent5">
                <a:hueOff val="-3311292"/>
                <a:satOff val="13270"/>
                <a:lumOff val="2876"/>
                <a:alphaOff val="0"/>
                <a:tint val="90000"/>
                <a:shade val="58000"/>
                <a:satMod val="225000"/>
              </a:schemeClr>
            </a:gs>
            <a:gs pos="65000">
              <a:schemeClr val="accent5">
                <a:hueOff val="-3311292"/>
                <a:satOff val="13270"/>
                <a:lumOff val="2876"/>
                <a:alphaOff val="0"/>
                <a:tint val="90000"/>
                <a:shade val="58000"/>
                <a:satMod val="225000"/>
              </a:schemeClr>
            </a:gs>
            <a:gs pos="80000">
              <a:schemeClr val="accent5">
                <a:hueOff val="-3311292"/>
                <a:satOff val="13270"/>
                <a:lumOff val="2876"/>
                <a:alphaOff val="0"/>
                <a:tint val="90000"/>
                <a:shade val="69000"/>
                <a:satMod val="220000"/>
              </a:schemeClr>
            </a:gs>
            <a:gs pos="100000">
              <a:schemeClr val="accent5">
                <a:hueOff val="-3311292"/>
                <a:satOff val="13270"/>
                <a:lumOff val="2876"/>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kern="1200" cap="none" normalizeH="0" baseline="0" dirty="0" smtClean="0">
              <a:ln/>
              <a:effectLst/>
              <a:latin typeface="Century Schoolbook" pitchFamily="18" charset="0"/>
            </a:rPr>
            <a:t>WORK</a:t>
          </a:r>
        </a:p>
      </dsp:txBody>
      <dsp:txXfrm>
        <a:off x="1625795" y="1137995"/>
        <a:ext cx="1560195" cy="1162050"/>
      </dsp:txXfrm>
    </dsp:sp>
    <dsp:sp modelId="{480AE8B0-805A-4529-AFE4-329DFB2F0536}">
      <dsp:nvSpPr>
        <dsp:cNvPr id="0" name=""/>
        <dsp:cNvSpPr/>
      </dsp:nvSpPr>
      <dsp:spPr>
        <a:xfrm>
          <a:off x="600075" y="2324100"/>
          <a:ext cx="3600449" cy="1162050"/>
        </a:xfrm>
        <a:prstGeom prst="trapezoid">
          <a:avLst>
            <a:gd name="adj" fmla="val 51639"/>
          </a:avLst>
        </a:prstGeom>
        <a:gradFill rotWithShape="0">
          <a:gsLst>
            <a:gs pos="0">
              <a:schemeClr val="accent5">
                <a:hueOff val="-6622584"/>
                <a:satOff val="26541"/>
                <a:lumOff val="5752"/>
                <a:alphaOff val="0"/>
                <a:tint val="75000"/>
                <a:shade val="85000"/>
                <a:satMod val="230000"/>
              </a:schemeClr>
            </a:gs>
            <a:gs pos="25000">
              <a:schemeClr val="accent5">
                <a:hueOff val="-6622584"/>
                <a:satOff val="26541"/>
                <a:lumOff val="5752"/>
                <a:alphaOff val="0"/>
                <a:tint val="90000"/>
                <a:shade val="70000"/>
                <a:satMod val="220000"/>
              </a:schemeClr>
            </a:gs>
            <a:gs pos="50000">
              <a:schemeClr val="accent5">
                <a:hueOff val="-6622584"/>
                <a:satOff val="26541"/>
                <a:lumOff val="5752"/>
                <a:alphaOff val="0"/>
                <a:tint val="90000"/>
                <a:shade val="58000"/>
                <a:satMod val="225000"/>
              </a:schemeClr>
            </a:gs>
            <a:gs pos="65000">
              <a:schemeClr val="accent5">
                <a:hueOff val="-6622584"/>
                <a:satOff val="26541"/>
                <a:lumOff val="5752"/>
                <a:alphaOff val="0"/>
                <a:tint val="90000"/>
                <a:shade val="58000"/>
                <a:satMod val="225000"/>
              </a:schemeClr>
            </a:gs>
            <a:gs pos="80000">
              <a:schemeClr val="accent5">
                <a:hueOff val="-6622584"/>
                <a:satOff val="26541"/>
                <a:lumOff val="5752"/>
                <a:alphaOff val="0"/>
                <a:tint val="90000"/>
                <a:shade val="69000"/>
                <a:satMod val="220000"/>
              </a:schemeClr>
            </a:gs>
            <a:gs pos="100000">
              <a:schemeClr val="accent5">
                <a:hueOff val="-6622584"/>
                <a:satOff val="26541"/>
                <a:lumOff val="5752"/>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kern="1200" cap="none" normalizeH="0" baseline="0" dirty="0" smtClean="0">
              <a:ln/>
              <a:effectLst/>
              <a:latin typeface="Century Schoolbook" pitchFamily="18" charset="0"/>
            </a:rPr>
            <a:t>FACILITY</a:t>
          </a:r>
        </a:p>
      </dsp:txBody>
      <dsp:txXfrm>
        <a:off x="1230153" y="2324100"/>
        <a:ext cx="2340292" cy="1162050"/>
      </dsp:txXfrm>
    </dsp:sp>
    <dsp:sp modelId="{19DE7CB0-437B-4F78-9A3A-A9504C77BBB8}">
      <dsp:nvSpPr>
        <dsp:cNvPr id="0" name=""/>
        <dsp:cNvSpPr/>
      </dsp:nvSpPr>
      <dsp:spPr>
        <a:xfrm>
          <a:off x="0" y="3486150"/>
          <a:ext cx="4800600" cy="1162050"/>
        </a:xfrm>
        <a:prstGeom prst="trapezoid">
          <a:avLst>
            <a:gd name="adj" fmla="val 51639"/>
          </a:avLst>
        </a:prstGeom>
        <a:gradFill rotWithShape="0">
          <a:gsLst>
            <a:gs pos="0">
              <a:schemeClr val="accent5">
                <a:hueOff val="-9933876"/>
                <a:satOff val="39811"/>
                <a:lumOff val="8628"/>
                <a:alphaOff val="0"/>
                <a:tint val="75000"/>
                <a:shade val="85000"/>
                <a:satMod val="230000"/>
              </a:schemeClr>
            </a:gs>
            <a:gs pos="25000">
              <a:schemeClr val="accent5">
                <a:hueOff val="-9933876"/>
                <a:satOff val="39811"/>
                <a:lumOff val="8628"/>
                <a:alphaOff val="0"/>
                <a:tint val="90000"/>
                <a:shade val="70000"/>
                <a:satMod val="220000"/>
              </a:schemeClr>
            </a:gs>
            <a:gs pos="50000">
              <a:schemeClr val="accent5">
                <a:hueOff val="-9933876"/>
                <a:satOff val="39811"/>
                <a:lumOff val="8628"/>
                <a:alphaOff val="0"/>
                <a:tint val="90000"/>
                <a:shade val="58000"/>
                <a:satMod val="225000"/>
              </a:schemeClr>
            </a:gs>
            <a:gs pos="65000">
              <a:schemeClr val="accent5">
                <a:hueOff val="-9933876"/>
                <a:satOff val="39811"/>
                <a:lumOff val="8628"/>
                <a:alphaOff val="0"/>
                <a:tint val="90000"/>
                <a:shade val="58000"/>
                <a:satMod val="225000"/>
              </a:schemeClr>
            </a:gs>
            <a:gs pos="80000">
              <a:schemeClr val="accent5">
                <a:hueOff val="-9933876"/>
                <a:satOff val="39811"/>
                <a:lumOff val="8628"/>
                <a:alphaOff val="0"/>
                <a:tint val="90000"/>
                <a:shade val="69000"/>
                <a:satMod val="220000"/>
              </a:schemeClr>
            </a:gs>
            <a:gs pos="100000">
              <a:schemeClr val="accent5">
                <a:hueOff val="-9933876"/>
                <a:satOff val="39811"/>
                <a:lumOff val="862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sng" strike="noStrike" kern="1200" cap="none" normalizeH="0" baseline="0" dirty="0" smtClean="0">
              <a:ln/>
              <a:effectLst>
                <a:outerShdw blurRad="38100" dist="38100" dir="2700000" algn="tl">
                  <a:srgbClr val="000000">
                    <a:alpha val="43137"/>
                  </a:srgbClr>
                </a:outerShdw>
              </a:effectLst>
              <a:latin typeface="Century Schoolbook" pitchFamily="18" charset="0"/>
            </a:rPr>
            <a:t>APPLICANT</a:t>
          </a:r>
        </a:p>
      </dsp:txBody>
      <dsp:txXfrm>
        <a:off x="840104" y="3486150"/>
        <a:ext cx="3120390" cy="1162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74358-66F7-4B82-9843-76DFE4187FAC}">
      <dsp:nvSpPr>
        <dsp:cNvPr id="0" name=""/>
        <dsp:cNvSpPr/>
      </dsp:nvSpPr>
      <dsp:spPr>
        <a:xfrm>
          <a:off x="1786267" y="0"/>
          <a:ext cx="1228065" cy="1162050"/>
        </a:xfrm>
        <a:prstGeom prst="trapezoid">
          <a:avLst>
            <a:gd name="adj" fmla="val 51639"/>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kern="1200" cap="none" normalizeH="0" baseline="0" dirty="0" smtClean="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Century Schoolbook" pitchFamily="18" charset="0"/>
            </a:rPr>
            <a:t>COST</a:t>
          </a:r>
        </a:p>
      </dsp:txBody>
      <dsp:txXfrm>
        <a:off x="1786267" y="0"/>
        <a:ext cx="1228065" cy="1162050"/>
      </dsp:txXfrm>
    </dsp:sp>
    <dsp:sp modelId="{066CE760-34DD-4F14-83B7-AE1A32A9E095}">
      <dsp:nvSpPr>
        <dsp:cNvPr id="0" name=""/>
        <dsp:cNvSpPr/>
      </dsp:nvSpPr>
      <dsp:spPr>
        <a:xfrm>
          <a:off x="1205742" y="1137995"/>
          <a:ext cx="2400300" cy="1162050"/>
        </a:xfrm>
        <a:prstGeom prst="trapezoid">
          <a:avLst>
            <a:gd name="adj" fmla="val 51639"/>
          </a:avLst>
        </a:prstGeom>
        <a:gradFill rotWithShape="0">
          <a:gsLst>
            <a:gs pos="0">
              <a:schemeClr val="accent5">
                <a:hueOff val="-3311292"/>
                <a:satOff val="13270"/>
                <a:lumOff val="2876"/>
                <a:alphaOff val="0"/>
                <a:tint val="75000"/>
                <a:shade val="85000"/>
                <a:satMod val="230000"/>
              </a:schemeClr>
            </a:gs>
            <a:gs pos="25000">
              <a:schemeClr val="accent5">
                <a:hueOff val="-3311292"/>
                <a:satOff val="13270"/>
                <a:lumOff val="2876"/>
                <a:alphaOff val="0"/>
                <a:tint val="90000"/>
                <a:shade val="70000"/>
                <a:satMod val="220000"/>
              </a:schemeClr>
            </a:gs>
            <a:gs pos="50000">
              <a:schemeClr val="accent5">
                <a:hueOff val="-3311292"/>
                <a:satOff val="13270"/>
                <a:lumOff val="2876"/>
                <a:alphaOff val="0"/>
                <a:tint val="90000"/>
                <a:shade val="58000"/>
                <a:satMod val="225000"/>
              </a:schemeClr>
            </a:gs>
            <a:gs pos="65000">
              <a:schemeClr val="accent5">
                <a:hueOff val="-3311292"/>
                <a:satOff val="13270"/>
                <a:lumOff val="2876"/>
                <a:alphaOff val="0"/>
                <a:tint val="90000"/>
                <a:shade val="58000"/>
                <a:satMod val="225000"/>
              </a:schemeClr>
            </a:gs>
            <a:gs pos="80000">
              <a:schemeClr val="accent5">
                <a:hueOff val="-3311292"/>
                <a:satOff val="13270"/>
                <a:lumOff val="2876"/>
                <a:alphaOff val="0"/>
                <a:tint val="90000"/>
                <a:shade val="69000"/>
                <a:satMod val="220000"/>
              </a:schemeClr>
            </a:gs>
            <a:gs pos="100000">
              <a:schemeClr val="accent5">
                <a:hueOff val="-3311292"/>
                <a:satOff val="13270"/>
                <a:lumOff val="2876"/>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kern="1200" cap="none" normalizeH="0" baseline="0" dirty="0" smtClean="0">
              <a:ln/>
              <a:effectLst/>
              <a:latin typeface="Century Schoolbook" pitchFamily="18" charset="0"/>
            </a:rPr>
            <a:t>WORK</a:t>
          </a:r>
        </a:p>
      </dsp:txBody>
      <dsp:txXfrm>
        <a:off x="1625795" y="1137995"/>
        <a:ext cx="1560195" cy="1162050"/>
      </dsp:txXfrm>
    </dsp:sp>
    <dsp:sp modelId="{480AE8B0-805A-4529-AFE4-329DFB2F0536}">
      <dsp:nvSpPr>
        <dsp:cNvPr id="0" name=""/>
        <dsp:cNvSpPr/>
      </dsp:nvSpPr>
      <dsp:spPr>
        <a:xfrm>
          <a:off x="600075" y="2324100"/>
          <a:ext cx="3600449" cy="1162050"/>
        </a:xfrm>
        <a:prstGeom prst="trapezoid">
          <a:avLst>
            <a:gd name="adj" fmla="val 51639"/>
          </a:avLst>
        </a:prstGeom>
        <a:gradFill rotWithShape="0">
          <a:gsLst>
            <a:gs pos="0">
              <a:schemeClr val="accent5">
                <a:hueOff val="-6622584"/>
                <a:satOff val="26541"/>
                <a:lumOff val="5752"/>
                <a:alphaOff val="0"/>
                <a:tint val="75000"/>
                <a:shade val="85000"/>
                <a:satMod val="230000"/>
              </a:schemeClr>
            </a:gs>
            <a:gs pos="25000">
              <a:schemeClr val="accent5">
                <a:hueOff val="-6622584"/>
                <a:satOff val="26541"/>
                <a:lumOff val="5752"/>
                <a:alphaOff val="0"/>
                <a:tint val="90000"/>
                <a:shade val="70000"/>
                <a:satMod val="220000"/>
              </a:schemeClr>
            </a:gs>
            <a:gs pos="50000">
              <a:schemeClr val="accent5">
                <a:hueOff val="-6622584"/>
                <a:satOff val="26541"/>
                <a:lumOff val="5752"/>
                <a:alphaOff val="0"/>
                <a:tint val="90000"/>
                <a:shade val="58000"/>
                <a:satMod val="225000"/>
              </a:schemeClr>
            </a:gs>
            <a:gs pos="65000">
              <a:schemeClr val="accent5">
                <a:hueOff val="-6622584"/>
                <a:satOff val="26541"/>
                <a:lumOff val="5752"/>
                <a:alphaOff val="0"/>
                <a:tint val="90000"/>
                <a:shade val="58000"/>
                <a:satMod val="225000"/>
              </a:schemeClr>
            </a:gs>
            <a:gs pos="80000">
              <a:schemeClr val="accent5">
                <a:hueOff val="-6622584"/>
                <a:satOff val="26541"/>
                <a:lumOff val="5752"/>
                <a:alphaOff val="0"/>
                <a:tint val="90000"/>
                <a:shade val="69000"/>
                <a:satMod val="220000"/>
              </a:schemeClr>
            </a:gs>
            <a:gs pos="100000">
              <a:schemeClr val="accent5">
                <a:hueOff val="-6622584"/>
                <a:satOff val="26541"/>
                <a:lumOff val="5752"/>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sng" strike="noStrike" kern="1200" cap="none" normalizeH="0" baseline="0" dirty="0" smtClean="0">
              <a:ln/>
              <a:effectLst>
                <a:outerShdw blurRad="38100" dist="38100" dir="2700000" algn="tl">
                  <a:srgbClr val="000000">
                    <a:alpha val="43137"/>
                  </a:srgbClr>
                </a:outerShdw>
              </a:effectLst>
              <a:latin typeface="Century Schoolbook" pitchFamily="18" charset="0"/>
            </a:rPr>
            <a:t>FACILITY</a:t>
          </a:r>
        </a:p>
      </dsp:txBody>
      <dsp:txXfrm>
        <a:off x="1230153" y="2324100"/>
        <a:ext cx="2340292" cy="1162050"/>
      </dsp:txXfrm>
    </dsp:sp>
    <dsp:sp modelId="{19DE7CB0-437B-4F78-9A3A-A9504C77BBB8}">
      <dsp:nvSpPr>
        <dsp:cNvPr id="0" name=""/>
        <dsp:cNvSpPr/>
      </dsp:nvSpPr>
      <dsp:spPr>
        <a:xfrm>
          <a:off x="0" y="3486150"/>
          <a:ext cx="4800600" cy="1162050"/>
        </a:xfrm>
        <a:prstGeom prst="trapezoid">
          <a:avLst>
            <a:gd name="adj" fmla="val 51639"/>
          </a:avLst>
        </a:prstGeom>
        <a:gradFill rotWithShape="0">
          <a:gsLst>
            <a:gs pos="0">
              <a:schemeClr val="accent5">
                <a:hueOff val="-9933876"/>
                <a:satOff val="39811"/>
                <a:lumOff val="8628"/>
                <a:alphaOff val="0"/>
                <a:tint val="75000"/>
                <a:shade val="85000"/>
                <a:satMod val="230000"/>
              </a:schemeClr>
            </a:gs>
            <a:gs pos="25000">
              <a:schemeClr val="accent5">
                <a:hueOff val="-9933876"/>
                <a:satOff val="39811"/>
                <a:lumOff val="8628"/>
                <a:alphaOff val="0"/>
                <a:tint val="90000"/>
                <a:shade val="70000"/>
                <a:satMod val="220000"/>
              </a:schemeClr>
            </a:gs>
            <a:gs pos="50000">
              <a:schemeClr val="accent5">
                <a:hueOff val="-9933876"/>
                <a:satOff val="39811"/>
                <a:lumOff val="8628"/>
                <a:alphaOff val="0"/>
                <a:tint val="90000"/>
                <a:shade val="58000"/>
                <a:satMod val="225000"/>
              </a:schemeClr>
            </a:gs>
            <a:gs pos="65000">
              <a:schemeClr val="accent5">
                <a:hueOff val="-9933876"/>
                <a:satOff val="39811"/>
                <a:lumOff val="8628"/>
                <a:alphaOff val="0"/>
                <a:tint val="90000"/>
                <a:shade val="58000"/>
                <a:satMod val="225000"/>
              </a:schemeClr>
            </a:gs>
            <a:gs pos="80000">
              <a:schemeClr val="accent5">
                <a:hueOff val="-9933876"/>
                <a:satOff val="39811"/>
                <a:lumOff val="8628"/>
                <a:alphaOff val="0"/>
                <a:tint val="90000"/>
                <a:shade val="69000"/>
                <a:satMod val="220000"/>
              </a:schemeClr>
            </a:gs>
            <a:gs pos="100000">
              <a:schemeClr val="accent5">
                <a:hueOff val="-9933876"/>
                <a:satOff val="39811"/>
                <a:lumOff val="862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kern="1200" cap="none" normalizeH="0" baseline="0" dirty="0" smtClean="0">
              <a:ln/>
              <a:effectLst/>
              <a:latin typeface="Century Schoolbook" pitchFamily="18" charset="0"/>
            </a:rPr>
            <a:t>APPLICANT</a:t>
          </a:r>
        </a:p>
      </dsp:txBody>
      <dsp:txXfrm>
        <a:off x="840104" y="3486150"/>
        <a:ext cx="3120390" cy="1162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74358-66F7-4B82-9843-76DFE4187FAC}">
      <dsp:nvSpPr>
        <dsp:cNvPr id="0" name=""/>
        <dsp:cNvSpPr/>
      </dsp:nvSpPr>
      <dsp:spPr>
        <a:xfrm>
          <a:off x="1786267" y="0"/>
          <a:ext cx="1228065" cy="1162050"/>
        </a:xfrm>
        <a:prstGeom prst="trapezoid">
          <a:avLst>
            <a:gd name="adj" fmla="val 51639"/>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kern="1200" cap="none" normalizeH="0" baseline="0" dirty="0" smtClean="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effectLst/>
              <a:latin typeface="Century Schoolbook" pitchFamily="18" charset="0"/>
            </a:rPr>
            <a:t>COST</a:t>
          </a:r>
        </a:p>
      </dsp:txBody>
      <dsp:txXfrm>
        <a:off x="1786267" y="0"/>
        <a:ext cx="1228065" cy="1162050"/>
      </dsp:txXfrm>
    </dsp:sp>
    <dsp:sp modelId="{066CE760-34DD-4F14-83B7-AE1A32A9E095}">
      <dsp:nvSpPr>
        <dsp:cNvPr id="0" name=""/>
        <dsp:cNvSpPr/>
      </dsp:nvSpPr>
      <dsp:spPr>
        <a:xfrm>
          <a:off x="1205742" y="1137995"/>
          <a:ext cx="2400300" cy="1162050"/>
        </a:xfrm>
        <a:prstGeom prst="trapezoid">
          <a:avLst>
            <a:gd name="adj" fmla="val 51639"/>
          </a:avLst>
        </a:prstGeom>
        <a:gradFill rotWithShape="0">
          <a:gsLst>
            <a:gs pos="0">
              <a:schemeClr val="accent5">
                <a:hueOff val="-3311292"/>
                <a:satOff val="13270"/>
                <a:lumOff val="2876"/>
                <a:alphaOff val="0"/>
                <a:tint val="75000"/>
                <a:shade val="85000"/>
                <a:satMod val="230000"/>
              </a:schemeClr>
            </a:gs>
            <a:gs pos="25000">
              <a:schemeClr val="accent5">
                <a:hueOff val="-3311292"/>
                <a:satOff val="13270"/>
                <a:lumOff val="2876"/>
                <a:alphaOff val="0"/>
                <a:tint val="90000"/>
                <a:shade val="70000"/>
                <a:satMod val="220000"/>
              </a:schemeClr>
            </a:gs>
            <a:gs pos="50000">
              <a:schemeClr val="accent5">
                <a:hueOff val="-3311292"/>
                <a:satOff val="13270"/>
                <a:lumOff val="2876"/>
                <a:alphaOff val="0"/>
                <a:tint val="90000"/>
                <a:shade val="58000"/>
                <a:satMod val="225000"/>
              </a:schemeClr>
            </a:gs>
            <a:gs pos="65000">
              <a:schemeClr val="accent5">
                <a:hueOff val="-3311292"/>
                <a:satOff val="13270"/>
                <a:lumOff val="2876"/>
                <a:alphaOff val="0"/>
                <a:tint val="90000"/>
                <a:shade val="58000"/>
                <a:satMod val="225000"/>
              </a:schemeClr>
            </a:gs>
            <a:gs pos="80000">
              <a:schemeClr val="accent5">
                <a:hueOff val="-3311292"/>
                <a:satOff val="13270"/>
                <a:lumOff val="2876"/>
                <a:alphaOff val="0"/>
                <a:tint val="90000"/>
                <a:shade val="69000"/>
                <a:satMod val="220000"/>
              </a:schemeClr>
            </a:gs>
            <a:gs pos="100000">
              <a:schemeClr val="accent5">
                <a:hueOff val="-3311292"/>
                <a:satOff val="13270"/>
                <a:lumOff val="2876"/>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kern="1200" cap="none" normalizeH="0" baseline="0" dirty="0" smtClean="0">
              <a:ln/>
              <a:effectLst>
                <a:outerShdw blurRad="38100" dist="38100" dir="2700000" algn="tl">
                  <a:srgbClr val="000000">
                    <a:alpha val="43137"/>
                  </a:srgbClr>
                </a:outerShdw>
              </a:effectLst>
              <a:latin typeface="Century Schoolbook" pitchFamily="18" charset="0"/>
            </a:rPr>
            <a:t>WORK</a:t>
          </a:r>
        </a:p>
      </dsp:txBody>
      <dsp:txXfrm>
        <a:off x="1625795" y="1137995"/>
        <a:ext cx="1560195" cy="1162050"/>
      </dsp:txXfrm>
    </dsp:sp>
    <dsp:sp modelId="{480AE8B0-805A-4529-AFE4-329DFB2F0536}">
      <dsp:nvSpPr>
        <dsp:cNvPr id="0" name=""/>
        <dsp:cNvSpPr/>
      </dsp:nvSpPr>
      <dsp:spPr>
        <a:xfrm>
          <a:off x="600075" y="2324100"/>
          <a:ext cx="3600449" cy="1162050"/>
        </a:xfrm>
        <a:prstGeom prst="trapezoid">
          <a:avLst>
            <a:gd name="adj" fmla="val 51639"/>
          </a:avLst>
        </a:prstGeom>
        <a:gradFill rotWithShape="0">
          <a:gsLst>
            <a:gs pos="0">
              <a:schemeClr val="accent5">
                <a:hueOff val="-6622584"/>
                <a:satOff val="26541"/>
                <a:lumOff val="5752"/>
                <a:alphaOff val="0"/>
                <a:tint val="75000"/>
                <a:shade val="85000"/>
                <a:satMod val="230000"/>
              </a:schemeClr>
            </a:gs>
            <a:gs pos="25000">
              <a:schemeClr val="accent5">
                <a:hueOff val="-6622584"/>
                <a:satOff val="26541"/>
                <a:lumOff val="5752"/>
                <a:alphaOff val="0"/>
                <a:tint val="90000"/>
                <a:shade val="70000"/>
                <a:satMod val="220000"/>
              </a:schemeClr>
            </a:gs>
            <a:gs pos="50000">
              <a:schemeClr val="accent5">
                <a:hueOff val="-6622584"/>
                <a:satOff val="26541"/>
                <a:lumOff val="5752"/>
                <a:alphaOff val="0"/>
                <a:tint val="90000"/>
                <a:shade val="58000"/>
                <a:satMod val="225000"/>
              </a:schemeClr>
            </a:gs>
            <a:gs pos="65000">
              <a:schemeClr val="accent5">
                <a:hueOff val="-6622584"/>
                <a:satOff val="26541"/>
                <a:lumOff val="5752"/>
                <a:alphaOff val="0"/>
                <a:tint val="90000"/>
                <a:shade val="58000"/>
                <a:satMod val="225000"/>
              </a:schemeClr>
            </a:gs>
            <a:gs pos="80000">
              <a:schemeClr val="accent5">
                <a:hueOff val="-6622584"/>
                <a:satOff val="26541"/>
                <a:lumOff val="5752"/>
                <a:alphaOff val="0"/>
                <a:tint val="90000"/>
                <a:shade val="69000"/>
                <a:satMod val="220000"/>
              </a:schemeClr>
            </a:gs>
            <a:gs pos="100000">
              <a:schemeClr val="accent5">
                <a:hueOff val="-6622584"/>
                <a:satOff val="26541"/>
                <a:lumOff val="5752"/>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kern="1200" cap="none" normalizeH="0" baseline="0" dirty="0" smtClean="0">
              <a:ln/>
              <a:effectLst/>
              <a:latin typeface="Century Schoolbook" pitchFamily="18" charset="0"/>
            </a:rPr>
            <a:t>FACILITY</a:t>
          </a:r>
        </a:p>
      </dsp:txBody>
      <dsp:txXfrm>
        <a:off x="1230153" y="2324100"/>
        <a:ext cx="2340292" cy="1162050"/>
      </dsp:txXfrm>
    </dsp:sp>
    <dsp:sp modelId="{19DE7CB0-437B-4F78-9A3A-A9504C77BBB8}">
      <dsp:nvSpPr>
        <dsp:cNvPr id="0" name=""/>
        <dsp:cNvSpPr/>
      </dsp:nvSpPr>
      <dsp:spPr>
        <a:xfrm>
          <a:off x="0" y="3486150"/>
          <a:ext cx="4800600" cy="1162050"/>
        </a:xfrm>
        <a:prstGeom prst="trapezoid">
          <a:avLst>
            <a:gd name="adj" fmla="val 51639"/>
          </a:avLst>
        </a:prstGeom>
        <a:gradFill rotWithShape="0">
          <a:gsLst>
            <a:gs pos="0">
              <a:schemeClr val="accent5">
                <a:hueOff val="-9933876"/>
                <a:satOff val="39811"/>
                <a:lumOff val="8628"/>
                <a:alphaOff val="0"/>
                <a:tint val="75000"/>
                <a:shade val="85000"/>
                <a:satMod val="230000"/>
              </a:schemeClr>
            </a:gs>
            <a:gs pos="25000">
              <a:schemeClr val="accent5">
                <a:hueOff val="-9933876"/>
                <a:satOff val="39811"/>
                <a:lumOff val="8628"/>
                <a:alphaOff val="0"/>
                <a:tint val="90000"/>
                <a:shade val="70000"/>
                <a:satMod val="220000"/>
              </a:schemeClr>
            </a:gs>
            <a:gs pos="50000">
              <a:schemeClr val="accent5">
                <a:hueOff val="-9933876"/>
                <a:satOff val="39811"/>
                <a:lumOff val="8628"/>
                <a:alphaOff val="0"/>
                <a:tint val="90000"/>
                <a:shade val="58000"/>
                <a:satMod val="225000"/>
              </a:schemeClr>
            </a:gs>
            <a:gs pos="65000">
              <a:schemeClr val="accent5">
                <a:hueOff val="-9933876"/>
                <a:satOff val="39811"/>
                <a:lumOff val="8628"/>
                <a:alphaOff val="0"/>
                <a:tint val="90000"/>
                <a:shade val="58000"/>
                <a:satMod val="225000"/>
              </a:schemeClr>
            </a:gs>
            <a:gs pos="80000">
              <a:schemeClr val="accent5">
                <a:hueOff val="-9933876"/>
                <a:satOff val="39811"/>
                <a:lumOff val="8628"/>
                <a:alphaOff val="0"/>
                <a:tint val="90000"/>
                <a:shade val="69000"/>
                <a:satMod val="220000"/>
              </a:schemeClr>
            </a:gs>
            <a:gs pos="100000">
              <a:schemeClr val="accent5">
                <a:hueOff val="-9933876"/>
                <a:satOff val="39811"/>
                <a:lumOff val="862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kern="1200" cap="none" normalizeH="0" baseline="0" dirty="0" smtClean="0">
              <a:ln/>
              <a:effectLst/>
              <a:latin typeface="Century Schoolbook" pitchFamily="18" charset="0"/>
            </a:rPr>
            <a:t>APPLICANT</a:t>
          </a:r>
        </a:p>
      </dsp:txBody>
      <dsp:txXfrm>
        <a:off x="840104" y="3486150"/>
        <a:ext cx="3120390" cy="1162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74358-66F7-4B82-9843-76DFE4187FAC}">
      <dsp:nvSpPr>
        <dsp:cNvPr id="0" name=""/>
        <dsp:cNvSpPr/>
      </dsp:nvSpPr>
      <dsp:spPr>
        <a:xfrm>
          <a:off x="1786267" y="0"/>
          <a:ext cx="1228065" cy="1162050"/>
        </a:xfrm>
        <a:prstGeom prst="trapezoid">
          <a:avLst>
            <a:gd name="adj" fmla="val 51639"/>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kern="1200" cap="none" normalizeH="0" baseline="0" dirty="0" smtClean="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kern="1200" cap="none" normalizeH="0" baseline="0" dirty="0" smtClean="0">
              <a:ln/>
              <a:effectLst>
                <a:outerShdw blurRad="38100" dist="38100" dir="2700000" algn="tl">
                  <a:srgbClr val="000000">
                    <a:alpha val="43137"/>
                  </a:srgbClr>
                </a:outerShdw>
              </a:effectLst>
              <a:latin typeface="Century Schoolbook" pitchFamily="18" charset="0"/>
            </a:rPr>
            <a:t>COST</a:t>
          </a:r>
        </a:p>
      </dsp:txBody>
      <dsp:txXfrm>
        <a:off x="1786267" y="0"/>
        <a:ext cx="1228065" cy="1162050"/>
      </dsp:txXfrm>
    </dsp:sp>
    <dsp:sp modelId="{066CE760-34DD-4F14-83B7-AE1A32A9E095}">
      <dsp:nvSpPr>
        <dsp:cNvPr id="0" name=""/>
        <dsp:cNvSpPr/>
      </dsp:nvSpPr>
      <dsp:spPr>
        <a:xfrm>
          <a:off x="1205742" y="1137995"/>
          <a:ext cx="2400300" cy="1162050"/>
        </a:xfrm>
        <a:prstGeom prst="trapezoid">
          <a:avLst>
            <a:gd name="adj" fmla="val 51639"/>
          </a:avLst>
        </a:prstGeom>
        <a:gradFill rotWithShape="0">
          <a:gsLst>
            <a:gs pos="0">
              <a:schemeClr val="accent5">
                <a:hueOff val="-3311292"/>
                <a:satOff val="13270"/>
                <a:lumOff val="2876"/>
                <a:alphaOff val="0"/>
                <a:tint val="75000"/>
                <a:shade val="85000"/>
                <a:satMod val="230000"/>
              </a:schemeClr>
            </a:gs>
            <a:gs pos="25000">
              <a:schemeClr val="accent5">
                <a:hueOff val="-3311292"/>
                <a:satOff val="13270"/>
                <a:lumOff val="2876"/>
                <a:alphaOff val="0"/>
                <a:tint val="90000"/>
                <a:shade val="70000"/>
                <a:satMod val="220000"/>
              </a:schemeClr>
            </a:gs>
            <a:gs pos="50000">
              <a:schemeClr val="accent5">
                <a:hueOff val="-3311292"/>
                <a:satOff val="13270"/>
                <a:lumOff val="2876"/>
                <a:alphaOff val="0"/>
                <a:tint val="90000"/>
                <a:shade val="58000"/>
                <a:satMod val="225000"/>
              </a:schemeClr>
            </a:gs>
            <a:gs pos="65000">
              <a:schemeClr val="accent5">
                <a:hueOff val="-3311292"/>
                <a:satOff val="13270"/>
                <a:lumOff val="2876"/>
                <a:alphaOff val="0"/>
                <a:tint val="90000"/>
                <a:shade val="58000"/>
                <a:satMod val="225000"/>
              </a:schemeClr>
            </a:gs>
            <a:gs pos="80000">
              <a:schemeClr val="accent5">
                <a:hueOff val="-3311292"/>
                <a:satOff val="13270"/>
                <a:lumOff val="2876"/>
                <a:alphaOff val="0"/>
                <a:tint val="90000"/>
                <a:shade val="69000"/>
                <a:satMod val="220000"/>
              </a:schemeClr>
            </a:gs>
            <a:gs pos="100000">
              <a:schemeClr val="accent5">
                <a:hueOff val="-3311292"/>
                <a:satOff val="13270"/>
                <a:lumOff val="2876"/>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kern="1200" cap="none" normalizeH="0" baseline="0" dirty="0" smtClean="0">
              <a:ln/>
              <a:effectLst/>
              <a:latin typeface="Century Schoolbook" pitchFamily="18" charset="0"/>
            </a:rPr>
            <a:t>WORK</a:t>
          </a:r>
        </a:p>
      </dsp:txBody>
      <dsp:txXfrm>
        <a:off x="1625795" y="1137995"/>
        <a:ext cx="1560195" cy="1162050"/>
      </dsp:txXfrm>
    </dsp:sp>
    <dsp:sp modelId="{480AE8B0-805A-4529-AFE4-329DFB2F0536}">
      <dsp:nvSpPr>
        <dsp:cNvPr id="0" name=""/>
        <dsp:cNvSpPr/>
      </dsp:nvSpPr>
      <dsp:spPr>
        <a:xfrm>
          <a:off x="600075" y="2324100"/>
          <a:ext cx="3600449" cy="1162050"/>
        </a:xfrm>
        <a:prstGeom prst="trapezoid">
          <a:avLst>
            <a:gd name="adj" fmla="val 51639"/>
          </a:avLst>
        </a:prstGeom>
        <a:gradFill rotWithShape="0">
          <a:gsLst>
            <a:gs pos="0">
              <a:schemeClr val="accent5">
                <a:hueOff val="-6622584"/>
                <a:satOff val="26541"/>
                <a:lumOff val="5752"/>
                <a:alphaOff val="0"/>
                <a:tint val="75000"/>
                <a:shade val="85000"/>
                <a:satMod val="230000"/>
              </a:schemeClr>
            </a:gs>
            <a:gs pos="25000">
              <a:schemeClr val="accent5">
                <a:hueOff val="-6622584"/>
                <a:satOff val="26541"/>
                <a:lumOff val="5752"/>
                <a:alphaOff val="0"/>
                <a:tint val="90000"/>
                <a:shade val="70000"/>
                <a:satMod val="220000"/>
              </a:schemeClr>
            </a:gs>
            <a:gs pos="50000">
              <a:schemeClr val="accent5">
                <a:hueOff val="-6622584"/>
                <a:satOff val="26541"/>
                <a:lumOff val="5752"/>
                <a:alphaOff val="0"/>
                <a:tint val="90000"/>
                <a:shade val="58000"/>
                <a:satMod val="225000"/>
              </a:schemeClr>
            </a:gs>
            <a:gs pos="65000">
              <a:schemeClr val="accent5">
                <a:hueOff val="-6622584"/>
                <a:satOff val="26541"/>
                <a:lumOff val="5752"/>
                <a:alphaOff val="0"/>
                <a:tint val="90000"/>
                <a:shade val="58000"/>
                <a:satMod val="225000"/>
              </a:schemeClr>
            </a:gs>
            <a:gs pos="80000">
              <a:schemeClr val="accent5">
                <a:hueOff val="-6622584"/>
                <a:satOff val="26541"/>
                <a:lumOff val="5752"/>
                <a:alphaOff val="0"/>
                <a:tint val="90000"/>
                <a:shade val="69000"/>
                <a:satMod val="220000"/>
              </a:schemeClr>
            </a:gs>
            <a:gs pos="100000">
              <a:schemeClr val="accent5">
                <a:hueOff val="-6622584"/>
                <a:satOff val="26541"/>
                <a:lumOff val="5752"/>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kern="1200" cap="none" normalizeH="0" baseline="0" dirty="0" smtClean="0">
              <a:ln/>
              <a:effectLst/>
              <a:latin typeface="Century Schoolbook" pitchFamily="18" charset="0"/>
            </a:rPr>
            <a:t>FACILITY</a:t>
          </a:r>
        </a:p>
      </dsp:txBody>
      <dsp:txXfrm>
        <a:off x="1230153" y="2324100"/>
        <a:ext cx="2340292" cy="1162050"/>
      </dsp:txXfrm>
    </dsp:sp>
    <dsp:sp modelId="{19DE7CB0-437B-4F78-9A3A-A9504C77BBB8}">
      <dsp:nvSpPr>
        <dsp:cNvPr id="0" name=""/>
        <dsp:cNvSpPr/>
      </dsp:nvSpPr>
      <dsp:spPr>
        <a:xfrm>
          <a:off x="0" y="3486150"/>
          <a:ext cx="4800600" cy="1162050"/>
        </a:xfrm>
        <a:prstGeom prst="trapezoid">
          <a:avLst>
            <a:gd name="adj" fmla="val 51639"/>
          </a:avLst>
        </a:prstGeom>
        <a:gradFill rotWithShape="0">
          <a:gsLst>
            <a:gs pos="0">
              <a:schemeClr val="accent5">
                <a:hueOff val="-9933876"/>
                <a:satOff val="39811"/>
                <a:lumOff val="8628"/>
                <a:alphaOff val="0"/>
                <a:tint val="75000"/>
                <a:shade val="85000"/>
                <a:satMod val="230000"/>
              </a:schemeClr>
            </a:gs>
            <a:gs pos="25000">
              <a:schemeClr val="accent5">
                <a:hueOff val="-9933876"/>
                <a:satOff val="39811"/>
                <a:lumOff val="8628"/>
                <a:alphaOff val="0"/>
                <a:tint val="90000"/>
                <a:shade val="70000"/>
                <a:satMod val="220000"/>
              </a:schemeClr>
            </a:gs>
            <a:gs pos="50000">
              <a:schemeClr val="accent5">
                <a:hueOff val="-9933876"/>
                <a:satOff val="39811"/>
                <a:lumOff val="8628"/>
                <a:alphaOff val="0"/>
                <a:tint val="90000"/>
                <a:shade val="58000"/>
                <a:satMod val="225000"/>
              </a:schemeClr>
            </a:gs>
            <a:gs pos="65000">
              <a:schemeClr val="accent5">
                <a:hueOff val="-9933876"/>
                <a:satOff val="39811"/>
                <a:lumOff val="8628"/>
                <a:alphaOff val="0"/>
                <a:tint val="90000"/>
                <a:shade val="58000"/>
                <a:satMod val="225000"/>
              </a:schemeClr>
            </a:gs>
            <a:gs pos="80000">
              <a:schemeClr val="accent5">
                <a:hueOff val="-9933876"/>
                <a:satOff val="39811"/>
                <a:lumOff val="8628"/>
                <a:alphaOff val="0"/>
                <a:tint val="90000"/>
                <a:shade val="69000"/>
                <a:satMod val="220000"/>
              </a:schemeClr>
            </a:gs>
            <a:gs pos="100000">
              <a:schemeClr val="accent5">
                <a:hueOff val="-9933876"/>
                <a:satOff val="39811"/>
                <a:lumOff val="862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kern="1200" cap="none" normalizeH="0" baseline="0" dirty="0" smtClean="0">
              <a:ln/>
              <a:effectLst/>
              <a:latin typeface="Century Schoolbook" pitchFamily="18" charset="0"/>
            </a:rPr>
            <a:t>APPLICANT</a:t>
          </a:r>
        </a:p>
      </dsp:txBody>
      <dsp:txXfrm>
        <a:off x="840104" y="3486150"/>
        <a:ext cx="3120390" cy="11620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F62586-A9CE-D84F-B613-3C3095378432}" type="datetimeFigureOut">
              <a:rPr lang="en-US" smtClean="0"/>
              <a:pPr/>
              <a:t>11/19/2014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87740-F287-A140-A18C-51CFE1E3613C}" type="slidenum">
              <a:rPr lang="en-US" smtClean="0"/>
              <a:pPr/>
              <a:t>‹#›</a:t>
            </a:fld>
            <a:endParaRPr lang="en-US"/>
          </a:p>
        </p:txBody>
      </p:sp>
    </p:spTree>
    <p:extLst>
      <p:ext uri="{BB962C8B-B14F-4D97-AF65-F5344CB8AC3E}">
        <p14:creationId xmlns:p14="http://schemas.microsoft.com/office/powerpoint/2010/main" val="2056452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FF7BD-4261-8A4F-8733-5B14D46100DF}" type="datetimeFigureOut">
              <a:rPr lang="en-US" smtClean="0"/>
              <a:pPr/>
              <a:t>11/19/2014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11C779-879D-7E41-A4BA-FFD81765FC87}" type="slidenum">
              <a:rPr lang="en-US" smtClean="0"/>
              <a:pPr/>
              <a:t>‹#›</a:t>
            </a:fld>
            <a:endParaRPr lang="en-US"/>
          </a:p>
        </p:txBody>
      </p:sp>
    </p:spTree>
    <p:extLst>
      <p:ext uri="{BB962C8B-B14F-4D97-AF65-F5344CB8AC3E}">
        <p14:creationId xmlns:p14="http://schemas.microsoft.com/office/powerpoint/2010/main" val="35038301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r>
              <a:rPr lang="en-US" dirty="0" smtClean="0"/>
              <a:t>This briefing is designed to present an overview of the Public Assistance Program.  The Public Assistance Program is authorized by the Robert T. Stafford Disaster Relief and Emergency Assistance Act, Public Law 93-288 as amended.  It provides supplemental financial assistance to State, local governments, and certain private non-profit organizations for response and recovery activities required as a result of a Presidentially declared disaster or emergency.</a:t>
            </a:r>
          </a:p>
        </p:txBody>
      </p:sp>
      <p:sp>
        <p:nvSpPr>
          <p:cNvPr id="68612" name="Text Box 4"/>
          <p:cNvSpPr txBox="1">
            <a:spLocks noChangeArrowheads="1"/>
          </p:cNvSpPr>
          <p:nvPr/>
        </p:nvSpPr>
        <p:spPr bwMode="auto">
          <a:xfrm>
            <a:off x="379413" y="8687037"/>
            <a:ext cx="184714" cy="246213"/>
          </a:xfrm>
          <a:prstGeom prst="rect">
            <a:avLst/>
          </a:prstGeom>
          <a:noFill/>
          <a:ln w="12700">
            <a:noFill/>
            <a:miter lim="800000"/>
            <a:headEnd/>
            <a:tailEnd/>
          </a:ln>
        </p:spPr>
        <p:txBody>
          <a:bodyPr wrap="none" lIns="91432" tIns="45716" rIns="91432" bIns="45716">
            <a:spAutoFit/>
          </a:bodyPr>
          <a:lstStyle/>
          <a:p>
            <a:pPr defTabSz="912813" eaLnBrk="0" hangingPunct="0"/>
            <a:endParaRPr lang="en-US" sz="1000" b="1">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p:spPr>
        <p:txBody>
          <a:bodyPr/>
          <a:lstStyle/>
          <a:p>
            <a:r>
              <a:rPr lang="en-US" dirty="0" smtClean="0"/>
              <a:t>Property eligible for listing on the National Register of Historic Places requires special consideration, these properties are generally 50 years old or older.  The applicant will assist the Public Assistance Coordinator in identifying these historic resources.  Keep in mind that they can include buildings, bridges, roads, Native American cultural heritage sites, and archeological sites.  </a:t>
            </a:r>
          </a:p>
          <a:p>
            <a:r>
              <a:rPr lang="en-US" dirty="0" smtClean="0"/>
              <a:t>The State Historic Preservation Officers are key to assisting FEMA in fulfilling its historic responsibilities defined in the National Historic Preservation Act. </a:t>
            </a:r>
          </a:p>
        </p:txBody>
      </p:sp>
      <p:sp>
        <p:nvSpPr>
          <p:cNvPr id="81924" name="Text Box 4"/>
          <p:cNvSpPr txBox="1">
            <a:spLocks noChangeArrowheads="1"/>
          </p:cNvSpPr>
          <p:nvPr/>
        </p:nvSpPr>
        <p:spPr bwMode="auto">
          <a:xfrm>
            <a:off x="381000" y="8687037"/>
            <a:ext cx="184714" cy="246213"/>
          </a:xfrm>
          <a:prstGeom prst="rect">
            <a:avLst/>
          </a:prstGeom>
          <a:noFill/>
          <a:ln w="12700">
            <a:noFill/>
            <a:miter lim="800000"/>
            <a:headEnd/>
            <a:tailEnd/>
          </a:ln>
        </p:spPr>
        <p:txBody>
          <a:bodyPr wrap="none" lIns="91432" tIns="45716" rIns="91432" bIns="45716">
            <a:spAutoFit/>
          </a:bodyPr>
          <a:lstStyle/>
          <a:p>
            <a:pPr defTabSz="912813" eaLnBrk="0" hangingPunct="0"/>
            <a:endParaRPr lang="en-US" sz="1000" b="1">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p:spPr>
        <p:txBody>
          <a:bodyPr/>
          <a:lstStyle/>
          <a:p>
            <a:r>
              <a:rPr lang="en-US" dirty="0" smtClean="0"/>
              <a:t>Property eligible for listing on the National Register of Historic Places requires special consideration, these properties are generally 50 years old or older.  The applicant will assist the Public Assistance Coordinator in identifying these historic resources.  Keep in mind that they can include buildings, bridges, roads, Native American cultural heritage sites, and archeological sites.  </a:t>
            </a:r>
          </a:p>
          <a:p>
            <a:r>
              <a:rPr lang="en-US" dirty="0" smtClean="0"/>
              <a:t>The State Historic Preservation Officers are key to assisting FEMA in fulfilling its historic responsibilities defined in the National Historic Preservation Act. </a:t>
            </a:r>
          </a:p>
        </p:txBody>
      </p:sp>
      <p:sp>
        <p:nvSpPr>
          <p:cNvPr id="81924" name="Text Box 4"/>
          <p:cNvSpPr txBox="1">
            <a:spLocks noChangeArrowheads="1"/>
          </p:cNvSpPr>
          <p:nvPr/>
        </p:nvSpPr>
        <p:spPr bwMode="auto">
          <a:xfrm>
            <a:off x="381000" y="8687037"/>
            <a:ext cx="184714" cy="246213"/>
          </a:xfrm>
          <a:prstGeom prst="rect">
            <a:avLst/>
          </a:prstGeom>
          <a:noFill/>
          <a:ln w="12700">
            <a:noFill/>
            <a:miter lim="800000"/>
            <a:headEnd/>
            <a:tailEnd/>
          </a:ln>
        </p:spPr>
        <p:txBody>
          <a:bodyPr wrap="none" lIns="91432" tIns="45716" rIns="91432" bIns="45716">
            <a:spAutoFit/>
          </a:bodyPr>
          <a:lstStyle/>
          <a:p>
            <a:pPr defTabSz="912813" eaLnBrk="0" hangingPunct="0"/>
            <a:endParaRPr lang="en-US" sz="1000" b="1">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B461767-88BF-417F-B7F4-C8DCAD4B892B}" type="slidenum">
              <a:rPr lang="en-US" smtClean="0"/>
              <a:pPr/>
              <a:t>36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87C09F3-BB7E-493C-9C78-B156C2116747}" type="slidenum">
              <a:rPr lang="en-US" smtClean="0"/>
              <a:pPr/>
              <a:t>37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87C09F3-BB7E-493C-9C78-B156C2116747}" type="slidenum">
              <a:rPr lang="en-US" smtClean="0"/>
              <a:pPr/>
              <a:t>38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1413" y="685800"/>
            <a:ext cx="4575175" cy="3430588"/>
          </a:xfrm>
          <a:ln/>
        </p:spPr>
      </p:sp>
      <p:sp>
        <p:nvSpPr>
          <p:cNvPr id="72707" name="Rectangle 3"/>
          <p:cNvSpPr>
            <a:spLocks noGrp="1" noChangeArrowheads="1"/>
          </p:cNvSpPr>
          <p:nvPr>
            <p:ph type="body" idx="1"/>
          </p:nvPr>
        </p:nvSpPr>
        <p:spPr>
          <a:xfrm>
            <a:off x="914400" y="4343520"/>
            <a:ext cx="5029200" cy="4114246"/>
          </a:xfrm>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1413" y="685800"/>
            <a:ext cx="4575175" cy="3430588"/>
          </a:xfrm>
          <a:ln/>
        </p:spPr>
      </p:sp>
      <p:sp>
        <p:nvSpPr>
          <p:cNvPr id="73731" name="Rectangle 3"/>
          <p:cNvSpPr>
            <a:spLocks noGrp="1" noChangeArrowheads="1"/>
          </p:cNvSpPr>
          <p:nvPr>
            <p:ph type="body" idx="1"/>
          </p:nvPr>
        </p:nvSpPr>
        <p:spPr>
          <a:xfrm>
            <a:off x="914400" y="4343520"/>
            <a:ext cx="5029200" cy="4114246"/>
          </a:xfrm>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r>
              <a:rPr lang="en-US" dirty="0" smtClean="0"/>
              <a:t>The </a:t>
            </a:r>
            <a:r>
              <a:rPr lang="en-US" dirty="0" err="1" smtClean="0"/>
              <a:t>subgrantee</a:t>
            </a:r>
            <a:r>
              <a:rPr lang="en-US" dirty="0" smtClean="0"/>
              <a:t> or applicant may appeal any determination previously made related to federal assistance. The appeal shall be made in writing and submitted to the grantee or State within 60 days after receipt of notice of the action which is being appealed.  There are two levels of appeal, one to the Regional Director and one to FEMA Headquarters.</a:t>
            </a:r>
          </a:p>
          <a:p>
            <a:r>
              <a:rPr lang="en-US" dirty="0" smtClean="0"/>
              <a:t>&lt;&lt;State input&gt;&gt;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r>
              <a:rPr lang="en-US" sz="1300" smtClean="0"/>
              <a:t>There are four primary steps to obtaining disaster assistance and the next section of the briefing discusses these steps.    </a:t>
            </a:r>
          </a:p>
          <a:p>
            <a:pPr lvl="1">
              <a:buFont typeface="Wingdings" pitchFamily="2" charset="2"/>
              <a:buNone/>
            </a:pPr>
            <a:r>
              <a:rPr lang="en-US" sz="1300" smtClean="0"/>
              <a:t>1. A Request for Public Assistance is submitted by the applicant.  </a:t>
            </a:r>
          </a:p>
          <a:p>
            <a:pPr lvl="1">
              <a:buFont typeface="Wingdings" pitchFamily="2" charset="2"/>
              <a:buNone/>
            </a:pPr>
            <a:r>
              <a:rPr lang="en-US" sz="1300" smtClean="0"/>
              <a:t>2. A Public Assistance Coordinator, also known as the PAC, will then be assigned to each applicant.  The PAC will hold a kick-off meeting with the applicant to explain the process and procedures in detail.  It is very important for the applicant to ensure that  personnel who are familiar with the projects attend this meeting.</a:t>
            </a:r>
          </a:p>
          <a:p>
            <a:pPr lvl="1">
              <a:buFont typeface="Wingdings" pitchFamily="2" charset="2"/>
              <a:buNone/>
            </a:pPr>
            <a:r>
              <a:rPr lang="en-US" sz="1300" smtClean="0"/>
              <a:t>3.  The applicant presents a list of damages to the PAC at the kickoff meeting. This list is the basis for developing Project Worksheets which are used to obligate funds.</a:t>
            </a:r>
          </a:p>
          <a:p>
            <a:pPr lvl="1">
              <a:buFont typeface="Wingdings" pitchFamily="2" charset="2"/>
              <a:buNone/>
            </a:pPr>
            <a:r>
              <a:rPr lang="en-US" sz="1300" smtClean="0"/>
              <a:t>4. The PAC works with the applicant to develop all Project Worksheets and insure all projects are identified, eligible and complete.</a:t>
            </a:r>
          </a:p>
          <a:p>
            <a:pPr lvl="1">
              <a:buFont typeface="Wingdings" pitchFamily="2" charset="2"/>
              <a:buNone/>
            </a:pPr>
            <a:r>
              <a:rPr lang="en-US" sz="1300" smtClean="0"/>
              <a:t>5.  Upon approval of the Project Worksheets, the funds are obligated to the State. The State as the grantee, will disburse Public Assistance funds to the applicant.  Again Federal funds for small projects will be disbursed after approval and Federal funds for large projects will be disbursed as work is accomplished.</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r>
              <a:rPr lang="en-US" dirty="0" smtClean="0"/>
              <a:t>This slide outlines the multi-step funding process under the Public Assistance Program.  The disaster event triggers the declaration process which for some applicants may or may not include a Preliminary Damage Assessment (PDA).  All potential applicants will attend an Applicant’s Briefing.  Applicants will submit the Request for Public Assistance which is available at the  applicant’s briefing and through electronic means such as the Internet, to officially apply for funding.  Each Applicant will be assigned to a Public Assistance Coordinator (PAC) and the PAC will hold a Kickoff Meeting with the applicant to begin the process of documenting disaster recovery projects.  The PAC will assist the applicant in completing Project Worksheets for all projects.  Project Worksheets will be approved after validation.  The funding will be made available to the State.  The State then disburses the funding to the applicant according to State regulations.</a:t>
            </a:r>
          </a:p>
          <a:p>
            <a:r>
              <a:rPr lang="en-US" dirty="0" smtClean="0"/>
              <a:t>FEMA’s goal is to provide the funding as efficiently and expeditiously as possible to allow a quick recovery of communities affected by disaster or emergency events.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p:spPr>
        <p:txBody>
          <a:bodyPr/>
          <a:lstStyle/>
          <a:p>
            <a:r>
              <a:rPr lang="en-US" smtClean="0"/>
              <a:t>All projects fall into one of two types of work:  </a:t>
            </a:r>
          </a:p>
          <a:p>
            <a:pPr lvl="1"/>
            <a:r>
              <a:rPr lang="en-US" b="1" smtClean="0"/>
              <a:t>Emergency work</a:t>
            </a:r>
            <a:r>
              <a:rPr lang="en-US" smtClean="0"/>
              <a:t>, includes debris removal and emergency protective measures.  Eligible emergency work must eliminate or reduce immediate threats to life, health, safety or improved property.</a:t>
            </a:r>
          </a:p>
          <a:p>
            <a:pPr lvl="1"/>
            <a:r>
              <a:rPr lang="en-US" b="1" smtClean="0"/>
              <a:t>Permanent work</a:t>
            </a:r>
            <a:r>
              <a:rPr lang="en-US" smtClean="0"/>
              <a:t>,  includes permanent repair or restoration of eligible facilities.  Examples of permanent work include roads, bridges, water control facilities, buildings, utility systems, and parks.</a:t>
            </a:r>
          </a:p>
          <a:p>
            <a:r>
              <a:rPr lang="en-US" smtClean="0"/>
              <a:t>Again work must be required as a result of the declared disaster event and be located within an area designated by the President.</a:t>
            </a:r>
          </a:p>
          <a:p>
            <a:endParaRPr lang="en-US" smtClean="0"/>
          </a:p>
        </p:txBody>
      </p:sp>
      <p:sp>
        <p:nvSpPr>
          <p:cNvPr id="71684" name="Text Box 4"/>
          <p:cNvSpPr txBox="1">
            <a:spLocks noChangeArrowheads="1"/>
          </p:cNvSpPr>
          <p:nvPr/>
        </p:nvSpPr>
        <p:spPr bwMode="auto">
          <a:xfrm>
            <a:off x="381000" y="8687037"/>
            <a:ext cx="184714" cy="246213"/>
          </a:xfrm>
          <a:prstGeom prst="rect">
            <a:avLst/>
          </a:prstGeom>
          <a:noFill/>
          <a:ln w="12700">
            <a:noFill/>
            <a:miter lim="800000"/>
            <a:headEnd/>
            <a:tailEnd/>
          </a:ln>
        </p:spPr>
        <p:txBody>
          <a:bodyPr wrap="none" lIns="91432" tIns="45716" rIns="91432" bIns="45716">
            <a:spAutoFit/>
          </a:bodyPr>
          <a:lstStyle/>
          <a:p>
            <a:pPr defTabSz="912813" eaLnBrk="0" hangingPunct="0"/>
            <a:endParaRPr lang="en-US" sz="1000" b="1">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50938" y="609600"/>
            <a:ext cx="4556125" cy="3416300"/>
          </a:xfrm>
          <a:ln/>
        </p:spPr>
      </p:sp>
      <p:sp>
        <p:nvSpPr>
          <p:cNvPr id="75779" name="Rectangle 3"/>
          <p:cNvSpPr>
            <a:spLocks noGrp="1" noChangeArrowheads="1"/>
          </p:cNvSpPr>
          <p:nvPr>
            <p:ph type="body" idx="1"/>
          </p:nvPr>
        </p:nvSpPr>
        <p:spPr>
          <a:noFill/>
          <a:ln w="9525"/>
        </p:spPr>
        <p:txBody>
          <a:bodyPr/>
          <a:lstStyle/>
          <a:p>
            <a:r>
              <a:rPr lang="en-US" smtClean="0"/>
              <a:t>The applicant may prepare Project Worksheets for small projects if they have the resources to do so.  Otherwise the Public Assistance Coordinator (PAC) and/or Project Officers assigned by the PAC will assist applicants in preparing Project worksheets.</a:t>
            </a:r>
          </a:p>
          <a:p>
            <a:r>
              <a:rPr lang="en-US" smtClean="0"/>
              <a:t>FEMA or the State will validate 20% of all small projects prepared by an applicant to insure correct eligibility and reasonable costs.  If the projects meet the validation criteria, FEMA will approve all small projects for funding.  If they do not, another sample of projects will be validated.  Funds for small projects can be disbursed by the State following project approval.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050"/>
          <p:cNvSpPr>
            <a:spLocks noGrp="1" noRot="1" noChangeAspect="1" noChangeArrowheads="1" noTextEdit="1"/>
          </p:cNvSpPr>
          <p:nvPr>
            <p:ph type="sldImg"/>
          </p:nvPr>
        </p:nvSpPr>
        <p:spPr>
          <a:ln/>
        </p:spPr>
      </p:sp>
      <p:sp>
        <p:nvSpPr>
          <p:cNvPr id="76803" name="Rectangle 2051"/>
          <p:cNvSpPr>
            <a:spLocks noGrp="1" noChangeArrowheads="1"/>
          </p:cNvSpPr>
          <p:nvPr>
            <p:ph type="body" idx="1"/>
          </p:nvPr>
        </p:nvSpPr>
        <p:spPr>
          <a:noFill/>
          <a:ln w="9525"/>
        </p:spPr>
        <p:txBody>
          <a:bodyPr/>
          <a:lstStyle/>
          <a:p>
            <a:r>
              <a:rPr lang="en-US" dirty="0" smtClean="0"/>
              <a:t>A Project Officer will work with the State and applicant to develop the scope of work and cost estimate for all large projects.  After FEMA approves large projects the State will disburse funds to the applicant as work is accomplished.  Final assistance will be based on the actual costs to complete the approved scope of work.  The state will make payments to the applicant according to applicable state and local laws and regulations.</a:t>
            </a:r>
          </a:p>
          <a:p>
            <a:endParaRPr lang="en-US" dirty="0" smtClean="0"/>
          </a:p>
        </p:txBody>
      </p:sp>
      <p:sp>
        <p:nvSpPr>
          <p:cNvPr id="76804" name="Text Box 2052"/>
          <p:cNvSpPr txBox="1">
            <a:spLocks noChangeArrowheads="1"/>
          </p:cNvSpPr>
          <p:nvPr/>
        </p:nvSpPr>
        <p:spPr bwMode="auto">
          <a:xfrm>
            <a:off x="381000" y="8687037"/>
            <a:ext cx="184714" cy="246213"/>
          </a:xfrm>
          <a:prstGeom prst="rect">
            <a:avLst/>
          </a:prstGeom>
          <a:noFill/>
          <a:ln w="12700">
            <a:noFill/>
            <a:miter lim="800000"/>
            <a:headEnd/>
            <a:tailEnd/>
          </a:ln>
        </p:spPr>
        <p:txBody>
          <a:bodyPr wrap="none" lIns="91432" tIns="45716" rIns="91432" bIns="45716">
            <a:spAutoFit/>
          </a:bodyPr>
          <a:lstStyle/>
          <a:p>
            <a:pPr defTabSz="912813" eaLnBrk="0" hangingPunct="0"/>
            <a:endParaRPr lang="en-US" sz="1000" b="1">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p:spPr>
        <p:txBody>
          <a:bodyPr/>
          <a:lstStyle/>
          <a:p>
            <a:r>
              <a:rPr lang="en-US" smtClean="0"/>
              <a:t>The applicant may decide to perform work above and beyond that which is necessary to restore a damaged facility to its pre-disaster design, capacity and function.  This is called an improved project.  The State must approve the project and FEMA must ensure that its environmental and historic compliance responsibilities are met prior to project approval. </a:t>
            </a:r>
          </a:p>
          <a:p>
            <a:r>
              <a:rPr lang="en-US" smtClean="0"/>
              <a:t>The grant money for the original disaster-related damage repairs can be applied towards the costs for the improved project.  Your Public Assistance Coordinator can discuss these details further.</a:t>
            </a:r>
          </a:p>
          <a:p>
            <a:endParaRPr lang="en-US" smtClean="0"/>
          </a:p>
          <a:p>
            <a:r>
              <a:rPr lang="en-US" smtClean="0"/>
              <a:t>&lt;&lt;State input on how the state share will be calculated.&gt;&gt;</a:t>
            </a:r>
          </a:p>
          <a:p>
            <a:pPr lvl="1"/>
            <a:endParaRPr lang="en-US" smtClean="0"/>
          </a:p>
          <a:p>
            <a:endParaRPr lang="en-US" smtClean="0"/>
          </a:p>
        </p:txBody>
      </p:sp>
      <p:sp>
        <p:nvSpPr>
          <p:cNvPr id="77828" name="Text Box 4"/>
          <p:cNvSpPr txBox="1">
            <a:spLocks noChangeArrowheads="1"/>
          </p:cNvSpPr>
          <p:nvPr/>
        </p:nvSpPr>
        <p:spPr bwMode="auto">
          <a:xfrm>
            <a:off x="381000" y="8687037"/>
            <a:ext cx="184714" cy="246213"/>
          </a:xfrm>
          <a:prstGeom prst="rect">
            <a:avLst/>
          </a:prstGeom>
          <a:noFill/>
          <a:ln w="12700">
            <a:noFill/>
            <a:miter lim="800000"/>
            <a:headEnd/>
            <a:tailEnd/>
          </a:ln>
        </p:spPr>
        <p:txBody>
          <a:bodyPr wrap="none" lIns="91432" tIns="45716" rIns="91432" bIns="45716">
            <a:spAutoFit/>
          </a:bodyPr>
          <a:lstStyle/>
          <a:p>
            <a:pPr defTabSz="912813" eaLnBrk="0" hangingPunct="0"/>
            <a:endParaRPr lang="en-US" sz="1000" b="1">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146"/>
          <p:cNvSpPr>
            <a:spLocks noGrp="1" noRot="1" noChangeAspect="1" noChangeArrowheads="1" noTextEdit="1"/>
          </p:cNvSpPr>
          <p:nvPr>
            <p:ph type="sldImg"/>
          </p:nvPr>
        </p:nvSpPr>
        <p:spPr>
          <a:ln/>
        </p:spPr>
      </p:sp>
      <p:sp>
        <p:nvSpPr>
          <p:cNvPr id="78851" name="Rectangle 6147"/>
          <p:cNvSpPr>
            <a:spLocks noGrp="1" noChangeArrowheads="1"/>
          </p:cNvSpPr>
          <p:nvPr>
            <p:ph type="body" idx="1"/>
          </p:nvPr>
        </p:nvSpPr>
        <p:spPr>
          <a:noFill/>
          <a:ln w="9525"/>
        </p:spPr>
        <p:txBody>
          <a:bodyPr/>
          <a:lstStyle/>
          <a:p>
            <a:r>
              <a:rPr lang="en-US" dirty="0" smtClean="0"/>
              <a:t>The applicant may decide that the community would best be served by not restoring a damaged facility or the function of that facility.  As this slide depicts, the applicant decided that the disaster damaged building is no longer needed and the money could best be used by expanding another building. </a:t>
            </a:r>
          </a:p>
          <a:p>
            <a:r>
              <a:rPr lang="en-US" dirty="0" smtClean="0"/>
              <a:t>This option, which is only available for permanent work, must be requested formally in writing prior to alternate project approval.  It is </a:t>
            </a:r>
            <a:r>
              <a:rPr lang="en-US" u="sng" dirty="0" smtClean="0"/>
              <a:t>not</a:t>
            </a:r>
            <a:r>
              <a:rPr lang="en-US" dirty="0" smtClean="0"/>
              <a:t> an option for emergency work or debris removal projects. Alternate projects must be reviewed to assure environmental and historical compliance. </a:t>
            </a:r>
          </a:p>
          <a:p>
            <a:r>
              <a:rPr lang="en-US" dirty="0" smtClean="0"/>
              <a:t>FEMA funding will be 90 percent of the federal share of the approved federal estimate for the original eligible project without any added mitigation measures.  Your Public Assistance Coordinator can discuss these details further.</a:t>
            </a:r>
          </a:p>
          <a:p>
            <a:endParaRPr lang="en-US" dirty="0" smtClean="0"/>
          </a:p>
          <a:p>
            <a:r>
              <a:rPr lang="en-US" dirty="0" smtClean="0"/>
              <a:t>&lt;&lt;State input on how the state share will be calculated.&gt;&gt;</a:t>
            </a:r>
          </a:p>
        </p:txBody>
      </p:sp>
      <p:sp>
        <p:nvSpPr>
          <p:cNvPr id="78852" name="Text Box 6148"/>
          <p:cNvSpPr txBox="1">
            <a:spLocks noChangeArrowheads="1"/>
          </p:cNvSpPr>
          <p:nvPr/>
        </p:nvSpPr>
        <p:spPr bwMode="auto">
          <a:xfrm>
            <a:off x="381000" y="8687037"/>
            <a:ext cx="184714" cy="246213"/>
          </a:xfrm>
          <a:prstGeom prst="rect">
            <a:avLst/>
          </a:prstGeom>
          <a:noFill/>
          <a:ln w="12700">
            <a:noFill/>
            <a:miter lim="800000"/>
            <a:headEnd/>
            <a:tailEnd/>
          </a:ln>
        </p:spPr>
        <p:txBody>
          <a:bodyPr wrap="none" lIns="91432" tIns="45716" rIns="91432" bIns="45716">
            <a:spAutoFit/>
          </a:bodyPr>
          <a:lstStyle/>
          <a:p>
            <a:pPr defTabSz="912813" eaLnBrk="0" hangingPunct="0"/>
            <a:endParaRPr lang="en-US" sz="1000" b="1">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r>
              <a:rPr lang="en-US" sz="1200" smtClean="0"/>
              <a:t>FEMA uses the phrase “Special Considerations” to cover regulatory and policy compliance issues related to:</a:t>
            </a:r>
          </a:p>
          <a:p>
            <a:pPr lvl="1"/>
            <a:r>
              <a:rPr lang="en-US" sz="1200" smtClean="0"/>
              <a:t> Hazard Mitigation</a:t>
            </a:r>
          </a:p>
          <a:p>
            <a:pPr lvl="1"/>
            <a:r>
              <a:rPr lang="en-US" sz="1200" smtClean="0"/>
              <a:t> Floodplains or Coastal High Hazard Areas, which are also known as Special Flood Hazard Areas.</a:t>
            </a:r>
          </a:p>
          <a:p>
            <a:pPr lvl="1"/>
            <a:r>
              <a:rPr lang="en-US" sz="1200" smtClean="0"/>
              <a:t> Environmental Requirements.  These include, but are not limited to, the National Environmental Policy Act, the Endangered Species Act and the Coastal Barrier Resources Act.</a:t>
            </a:r>
          </a:p>
          <a:p>
            <a:pPr lvl="1"/>
            <a:r>
              <a:rPr lang="en-US" sz="1200" smtClean="0"/>
              <a:t> Historic Preservation and Cultural Resources</a:t>
            </a:r>
          </a:p>
          <a:p>
            <a:pPr lvl="1"/>
            <a:r>
              <a:rPr lang="en-US" sz="1200" smtClean="0"/>
              <a:t> Insurance </a:t>
            </a:r>
          </a:p>
          <a:p>
            <a:r>
              <a:rPr lang="en-US" sz="1200" smtClean="0"/>
              <a:t>The applicant is responsible for ensuring that all special consideration issues are addressed prior to project approval.  FEMA and the state have assembled a resource pool that can assist the applicant in all of the various special consideration areas.  Failure to identify and resolve special consideration issues early in the recovery process has resulted in protracted delays in providing assistance to applicants.  FEMA’s goal is to provide disaster assistance in a timely manner.  Throughout the recovery process FEMA staff will ask questions to identify and resolve special considerations issues.</a:t>
            </a:r>
          </a:p>
          <a:p>
            <a:r>
              <a:rPr lang="en-US" sz="1200" smtClean="0"/>
              <a:t>The next section of this briefing will address the various special considerations in more detail.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p:spPr>
        <p:txBody>
          <a:bodyPr/>
          <a:lstStyle/>
          <a:p>
            <a:endParaRPr lang="en-US" dirty="0" smtClean="0"/>
          </a:p>
          <a:p>
            <a:r>
              <a:rPr lang="en-US" dirty="0" smtClean="0"/>
              <a:t>The project officers will provide guidance on environmental laws tide to funding.</a:t>
            </a:r>
            <a:endParaRPr lang="en-US" dirty="0" smtClean="0"/>
          </a:p>
        </p:txBody>
      </p:sp>
      <p:sp>
        <p:nvSpPr>
          <p:cNvPr id="80900" name="Text Box 4"/>
          <p:cNvSpPr txBox="1">
            <a:spLocks noChangeArrowheads="1"/>
          </p:cNvSpPr>
          <p:nvPr/>
        </p:nvSpPr>
        <p:spPr bwMode="auto">
          <a:xfrm>
            <a:off x="381000" y="8687037"/>
            <a:ext cx="184714" cy="246213"/>
          </a:xfrm>
          <a:prstGeom prst="rect">
            <a:avLst/>
          </a:prstGeom>
          <a:noFill/>
          <a:ln w="12700">
            <a:noFill/>
            <a:miter lim="800000"/>
            <a:headEnd/>
            <a:tailEnd/>
          </a:ln>
        </p:spPr>
        <p:txBody>
          <a:bodyPr wrap="none" lIns="91432" tIns="45716" rIns="91432" bIns="45716">
            <a:spAutoFit/>
          </a:bodyPr>
          <a:lstStyle/>
          <a:p>
            <a:pPr defTabSz="912813" eaLnBrk="0" hangingPunct="0"/>
            <a:endParaRPr lang="en-US" sz="1000" b="1">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1D10119C-134E-45F4-81AD-426127E7EFC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1D10119C-134E-45F4-81AD-426127E7EF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1D10119C-134E-45F4-81AD-426127E7EFC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13"/>
          <p:cNvSpPr>
            <a:spLocks noGrp="1"/>
          </p:cNvSpPr>
          <p:nvPr>
            <p:ph type="body" sz="quarter" idx="13"/>
          </p:nvPr>
        </p:nvSpPr>
        <p:spPr>
          <a:xfrm>
            <a:off x="152400" y="152400"/>
            <a:ext cx="8839200" cy="838200"/>
          </a:xfrm>
        </p:spPr>
        <p:txBody>
          <a:bodyPr anchor="ctr"/>
          <a:lstStyle>
            <a:lvl1pPr algn="ctr">
              <a:buNone/>
              <a:defRPr sz="3000" b="1">
                <a:solidFill>
                  <a:schemeClr val="bg1"/>
                </a:solidFill>
                <a:latin typeface="Verdana" pitchFamily="34" charset="0"/>
              </a:defRPr>
            </a:lvl1pPr>
          </a:lstStyle>
          <a:p>
            <a:pPr lvl="0"/>
            <a:r>
              <a:rPr lang="en-US" dirty="0" smtClean="0"/>
              <a:t>Click to edit Master text styles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1D10119C-134E-45F4-81AD-426127E7EF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6" name="Slide Number Placeholder 15"/>
          <p:cNvSpPr>
            <a:spLocks noGrp="1"/>
          </p:cNvSpPr>
          <p:nvPr>
            <p:ph type="sldNum" sz="quarter" idx="12"/>
          </p:nvPr>
        </p:nvSpPr>
        <p:spPr/>
        <p:txBody>
          <a:bodyPr/>
          <a:lstStyle/>
          <a:p>
            <a:fld id="{1D10119C-134E-45F4-81AD-426127E7EFC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1" name="Slide Number Placeholder 30"/>
          <p:cNvSpPr>
            <a:spLocks noGrp="1"/>
          </p:cNvSpPr>
          <p:nvPr>
            <p:ph type="sldNum" sz="quarter" idx="12"/>
          </p:nvPr>
        </p:nvSpPr>
        <p:spPr/>
        <p:txBody>
          <a:bodyPr/>
          <a:lstStyle/>
          <a:p>
            <a:fld id="{1D10119C-134E-45F4-81AD-426127E7EF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1D10119C-134E-45F4-81AD-426127E7EFC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p:txBody>
          <a:bodyPr/>
          <a:lstStyle/>
          <a:p>
            <a:fld id="{1D10119C-134E-45F4-81AD-426127E7EF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77000" y="76200"/>
            <a:ext cx="2514600" cy="288925"/>
          </a:xfrm>
          <a:prstGeom prst="rect">
            <a:avLst/>
          </a:prstGeom>
        </p:spPr>
        <p:txBody>
          <a:bodyPr/>
          <a:lstStyle/>
          <a:p>
            <a:endParaRPr lang="en-US"/>
          </a:p>
        </p:txBody>
      </p:sp>
      <p:sp>
        <p:nvSpPr>
          <p:cNvPr id="24" name="Footer Placeholder 23"/>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D10119C-134E-45F4-81AD-426127E7EF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1D10119C-134E-45F4-81AD-426127E7EF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31" name="Slide Number Placeholder 30"/>
          <p:cNvSpPr>
            <a:spLocks noGrp="1"/>
          </p:cNvSpPr>
          <p:nvPr>
            <p:ph type="sldNum" sz="quarter" idx="12"/>
          </p:nvPr>
        </p:nvSpPr>
        <p:spPr/>
        <p:txBody>
          <a:bodyPr/>
          <a:lstStyle/>
          <a:p>
            <a:fld id="{1D10119C-134E-45F4-81AD-426127E7EFC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D10119C-134E-45F4-81AD-426127E7EFC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gif"/><Relationship Id="rId2" Type="http://schemas.openxmlformats.org/officeDocument/2006/relationships/hyperlink" Target="http://www.dem.nv.gov/"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google.com/url?sa=i&amp;rct=j&amp;q=&amp;esrc=s&amp;frm=1&amp;source=images&amp;cd=&amp;cad=rja&amp;uact=8&amp;ved=0CAcQjRw&amp;url=http://www.clarkcountynv.gov/&amp;ei=SHFSVM7OMtDeoAT15YGoBg&amp;bvm=bv.78597519,d.cGU&amp;psig=AFQjCNG7gBf3WwjFtGg7ARz5O0uswCBG1Q&amp;ust=1414775488335060"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em.nv.gov/" TargetMode="External"/><Relationship Id="rId2" Type="http://schemas.openxmlformats.org/officeDocument/2006/relationships/hyperlink" Target="http://www.kpho.com/story/26489464/cell-phone-video-shows-van-swept-away-in-moapa-floo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3.png"/><Relationship Id="rId3" Type="http://schemas.openxmlformats.org/officeDocument/2006/relationships/notesSlide" Target="../notesSlides/notesSlide9.xml"/><Relationship Id="rId7" Type="http://schemas.openxmlformats.org/officeDocument/2006/relationships/image" Target="../media/image10.png"/><Relationship Id="rId12" Type="http://schemas.openxmlformats.org/officeDocument/2006/relationships/oleObject" Target="../embeddings/oleObject5.bin"/><Relationship Id="rId17"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1.png"/><Relationship Id="rId1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www.fema.gov/" TargetMode="External"/><Relationship Id="rId2" Type="http://schemas.openxmlformats.org/officeDocument/2006/relationships/hyperlink" Target="http://www.dhses.ny.gov/"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mailto:Samuel.Ronveaux@FEMA.dhs.gov" TargetMode="External"/><Relationship Id="rId2" Type="http://schemas.openxmlformats.org/officeDocument/2006/relationships/hyperlink" Target="mailto:rmartin@dps.state.nv.us" TargetMode="External"/><Relationship Id="rId1" Type="http://schemas.openxmlformats.org/officeDocument/2006/relationships/slideLayout" Target="../slideLayouts/slideLayout12.xml"/><Relationship Id="rId4" Type="http://schemas.openxmlformats.org/officeDocument/2006/relationships/hyperlink" Target="mailto:Terry.iterc@gmail.com"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mailto:kijohnson@dps.state.nv.us" TargetMode="External"/><Relationship Id="rId2" Type="http://schemas.openxmlformats.org/officeDocument/2006/relationships/hyperlink" Target="mailto:Debbie.tanaka@dps.state.nv.us" TargetMode="External"/><Relationship Id="rId1" Type="http://schemas.openxmlformats.org/officeDocument/2006/relationships/slideLayout" Target="../slideLayouts/slideLayout12.xml"/><Relationship Id="rId4" Type="http://schemas.openxmlformats.org/officeDocument/2006/relationships/hyperlink" Target="mailto:Tom.miller@FEMA.dhs.gov"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mailto:Michael.hornick@fema.dhs.gov" TargetMode="External"/><Relationship Id="rId2" Type="http://schemas.openxmlformats.org/officeDocument/2006/relationships/hyperlink" Target="mailto:rkpalmer@water.nv.gov" TargetMode="Externa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hyperlink" Target="mailto:Mary.simms@fema.dhs.gov" TargetMode="External"/><Relationship Id="rId2" Type="http://schemas.openxmlformats.org/officeDocument/2006/relationships/hyperlink" Target="mailto:gpowell@dps.state.nv.us" TargetMode="Externa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191000"/>
            <a:ext cx="8458200" cy="914400"/>
          </a:xfrm>
        </p:spPr>
        <p:txBody>
          <a:bodyPr>
            <a:normAutofit fontScale="47500" lnSpcReduction="20000"/>
          </a:bodyPr>
          <a:lstStyle/>
          <a:p>
            <a:pPr algn="ctr"/>
            <a:r>
              <a:rPr lang="en-US" sz="5400" dirty="0" smtClean="0">
                <a:solidFill>
                  <a:schemeClr val="tx2"/>
                </a:solidFill>
              </a:rPr>
              <a:t>APPLICANT’S BRIEFING</a:t>
            </a:r>
          </a:p>
          <a:p>
            <a:pPr algn="ctr"/>
            <a:r>
              <a:rPr lang="en-US" sz="5400" dirty="0" smtClean="0">
                <a:solidFill>
                  <a:schemeClr val="tx2"/>
                </a:solidFill>
              </a:rPr>
              <a:t>Moapa Band of Paiutes Flooding September 8, 2014</a:t>
            </a:r>
            <a:endParaRPr lang="en-US" sz="5400" dirty="0">
              <a:solidFill>
                <a:schemeClr val="tx2"/>
              </a:solidFill>
            </a:endParaRPr>
          </a:p>
        </p:txBody>
      </p:sp>
      <p:pic>
        <p:nvPicPr>
          <p:cNvPr id="7" name="Picture 6" descr="NDEMLogo.JPG">
            <a:hlinkClick r:id="rId2"/>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304800" y="5410200"/>
            <a:ext cx="1295400" cy="1295400"/>
          </a:xfrm>
          <a:prstGeom prst="rect">
            <a:avLst/>
          </a:prstGeom>
          <a:ln>
            <a:noFill/>
          </a:ln>
          <a:effectLst>
            <a:outerShdw blurRad="292100" dist="139700" dir="2700000" algn="tl" rotWithShape="0">
              <a:srgbClr val="333333">
                <a:alpha val="65000"/>
              </a:srgbClr>
            </a:outerShdw>
          </a:effectLst>
        </p:spPr>
      </p:pic>
      <p:pic>
        <p:nvPicPr>
          <p:cNvPr id="5" name="Picture 9" descr="DHS_fema_W"/>
          <p:cNvPicPr>
            <a:picLocks noChangeAspect="1" noChangeArrowheads="1"/>
          </p:cNvPicPr>
          <p:nvPr/>
        </p:nvPicPr>
        <p:blipFill>
          <a:blip r:embed="rId4" cstate="print"/>
          <a:srcRect l="5661" t="14209" r="7547" b="17584"/>
          <a:stretch>
            <a:fillRect/>
          </a:stretch>
        </p:blipFill>
        <p:spPr bwMode="auto">
          <a:xfrm>
            <a:off x="1905000" y="5638800"/>
            <a:ext cx="3556003" cy="1122948"/>
          </a:xfrm>
          <a:prstGeom prst="rect">
            <a:avLst/>
          </a:prstGeom>
          <a:noFill/>
          <a:ln w="9525">
            <a:noFill/>
            <a:miter lim="800000"/>
            <a:headEnd/>
            <a:tailEnd/>
          </a:ln>
        </p:spPr>
      </p:pic>
      <p:sp>
        <p:nvSpPr>
          <p:cNvPr id="49154" name="AutoShape 2" descr="data:image/jpeg;base64,/9j/4AAQSkZJRgABAQAAAQABAAD/2wCEAAkGBhQSERQUEhQWFRUWGBgXGBYXGBgXHhkYHhkXGBcXGBkYHiYfGBojGhgXHy8gIycpLC0sFx4xNTAqNSYrLSkBCQoKDgwOGg8PGjIlHyQ2MjIwNDE1NDItLy4qLCw0LCosKiwvLDQsNDQ0LzQvNDQsLywwLCw0LDQsLC80LCwsNP/AABEIAOEA4QMBIgACEQEDEQH/xAAcAAABBAMBAAAAAAAAAAAAAAAAAwQFBgECBwj/xABFEAACAQIDBQUFBgIJAwQDAAABAgMAEQQSIQUGMUFREyIyYXFCUoGRoQcUI2KxwXKCFiQzQ1NjktHwFbLhNKLC8Rclk//EABsBAAIDAQEBAAAAAAAAAAAAAAAFAwQGAgEH/8QANhEAAQMCAwUHBAEEAwEBAAAAAQACAwQRBSExEkFRYfATInGBobHRFDKRweEGI2LxQlJyojP/2gAMAwEAAhEDEQA/AO40UUUIRRRRQhFFFFCEUUUUIRRemW19sw4WF5sQ6xxoLlm+gA4kngANTXFN6PtDxW0SUhL4XCHTTSWYdWYf2akeyPjeu2Mc82aopZmQt2nldH3o+1TBYNjHmM8407GAZ2B/MfCnLib+VUHan2q7SnuIUhwaciR20n17g+XxqsYTBpEtkUKP19Tzper7KRo+5IpsVecoxYeqxicTiptZ8bipPISmNf8ASlhUc+70LG7KWPVndj9TUlWssoUFmIAGpJ5VYEMY3Jeaud5+49eCj13dgBuqFT1VmB+YNP8ADTYmLWDG4qPoO1Z1/wBL3FPcFsLEzDMqLEh1BmLAnz7NRcD+Ig+VKz7sYpBcCKXyRmRvgHFif5hSl+KYaH9mXi/p+dE2ZQ4ps7YB/P6JT/Zn2obTw/8Aa9jjE8x2MnwZe78x8avO7n2vYLEsI5C2FmP93OMoJ/LJ4W+JB8q5JBMHUML2N+PkSD9RWMThVkXK6hh0P/NKvOpWuF2FQx4pIw7Mov6FekwazXn7dvfHGbNIEbNicKOOHc3ZB/kudR/CdPLnXad2N68Pj4RNhnzDgynRkbmrryP0PK9UHxuYbOTuGdkzdphUxRRRXCnRRRRQhFFFFCEUUUUIRRRRQhFFFFCEUUUUIRRRRQhFMdt7aiwkLz4hwkaC5J+gA5sToAONY23tqHCQPPO4SNBck/QAc2J0AHGuC7xbxy7UmE0wKYdDeDDnl/mydXI+X6yRxmQ2CgnnZAzacjePeOXakwmmBTDobwYc8v8ANk5FyOXLh6tpXspPQE/IXrWZzdFBALsEDN4VJ0DMen6kgU53i3fODjzh2kjZSsjNxWQggP8AlRjpb2TbqanfWU9JKyncbOdp/tJBTVFcx1Tubu+FjH7By4eCeRy0kkkRVV0RAwLWt7RtpmPwArSpTeSQLgsEWNhmhuToB+C/E8tbfSooG+tVMBnkngc+V1yXH9KbHoWQzMZG2wDR7lZp5u/s8TYoZxdIVEhHIuWKx39Mrt6gUzp/uzjBHi7MbCZAgP8AmIWZR8VZ7eY86nxsyChkMetvS+foq+ChhrWbfRtknG8W3pWmeGJzGkdg7rbMzkBsoY3yqARcjUk8raxR2rio1YRzM+YFbSnNa4tnVtGBW97EkG1Pt4tlvFPJKqM8UpDEoCxR8oVgyjWxyg3HO97aVB4vaGRcwjkK3tmKsqg2ZrXYC5sp0HTlS3DKfDZKJgIaSQL3tfa99U0r5sRZVuLb2Gn/AFt7JzgcG7kQ4dMxUAEk5VQW0LtY6m3AAk/Wpj+huItft4b+72b29M2e/wActPUb7hgFIAaVst7+1NJa5byGv8qAVXmxU5OY4mbN1V8oHogGUDyINQR1WI4k9z6RwZG02F9/oVLJTUGHta2qaXPdmerhGKw8kLhJ0yFvCwOZH8law155SAfWtNn4+bBYgYrCGz8JIz4Zk5q35ujVZdlS/f8ADSw4i2dCEZgLa2DRyqPZbnYcCp5VVsK5KDN4hdWt7ykq31Bpjhla+r7SnqRaRmtt/MKhX0raIsqaU9x3Vl3ndHe6HaOHE0B/K8Z8Ub80YfvzqcrzdgsbPg5xisG1pBbPGfBMvuOOvQ8q7nudvjDtGASwkhh3ZIm8Ub81YfoefzAmliMZsUwpqllQ2413hT1FFFRK0iiiihCKKKKEIooooQiiiihCKKKKEIpltjbEWFheadwkaC7MfoAOZJ0AGpNG2NsRYWF5p3CRoLsx+gA5knQAak1wXeXeWXaswklBTDIbwYc8+ksvViOA4AfEmSOMvNgoJ52QM2nLG8u8su1ZhLKCmGjN4IDz/wA2XqxHAcADbqShh4ZJXMcKZ2GrEnKqX4Z2toTyABPlSbXZ44wwj7RsvaNwT/djwAOl7Xqw7dz4HDxrhhkjzHtZiM7KTwZri12Ohc3toLDS0GIV5pHNpae3aP3nQcz8KhSUn121VVH2N3DXw61UHtTZ0sItiI17N+7nVs6XPBXuAVvyNred6nN29qCVWwmJ75ykKW/vYrWIPV1Gh6ix61rg9rGbZ+KOI/ECdrHmC27QZBbQaZgzZdOa1VUxiFU/GVZFylWzAFXA8QB876cwSKXNZJisMkFTYSRnJw49aq8SzDZGTU9zG8Zj9q3YzeFsJIIJcOXiK2idCCWQAAqUe13UWuA2vG3Rk8WzJQWSQYZ+LWPYEdSY3GU/BT61ptLeeHE4Ts3W+JvYIhtkkHCYPYhY9bg63uVsdajUTRc1iRbW2l+oB4VXwzCHSsLruikabEjR3O3QU+JYo2BwbZsjHC9t46/KQWVu0sh7WLlKyGIn0Uk5h52Wl5YgwseHy8wQRwIOoIpZYSaWGFHWtI/EKamYGSSbR/J87ZJJFhFbWP7SKLYH4HlfP8Jxgd6cREArhZwODE9m9vMgFWPnYedNN4NqvjFRGjEaKWJ7+cklGQaBQBbMTxrY4XzpN4CKW09PhDpxLFk6+Woz8NEwqhjMMLmStu22ZyOXiFOAHH4BQpAmQrcHlNHxVuitrr0cGq42cHK0Mwf3BGzE+jKCpHne1bQSPFJ2kLZHIAbTMrgcA68/IixHWpqPfaYCzYdSeqzWU/BkuPrUDKbEMLc9lKwPjcbjiPZePqKDEmtdUO2HjI8082BhTg8PLNiLIWPaOL3yKq2VbjQtbpza1VrYWzJMUSoui5maaQeyzMXMSHm/esT7PrYU4c4jaM6xOwSNbSOsd7KL2W7Nq8hINtAFsTa4FS22NrrhlGFwgCsoFyBcRKeevikbiAeuY+axjquCZ8bc6iXW2jB8+wsmb20ssLHuyhj0/wAjp+PcqE2jg1gxDQxtnQLmsSSYieEbMfFcajmBx5GkcHjJsJOMVhDaUaOh8Myc0cdeh5Vp3Y1JJsBqSSSSTxJPFmJ+JNL4nAzxRrNMgWJv9UV9FMo4AN5eE2BrXNdHTRRwVMl3HIE6krLXlnmfU0rLNGfXvYLuG52+MO0YBLCbMO7JE3ijfmrD9Dz+YE9Xm3B4ufCTjFYNgsoFnQ+CZfccfof0ruW5m+kO0oO0i7rr3ZYmPejfoeo42bn6ggRSxGM2Kc01Uyobca7wrBRRRUStIooooQiiiihCKKKKEIpltjbEWFheadxHGguzH6ADmSdABqSaNr7YiwsLzTuEjQXZj9ABzJOgA1Jrgm8u8su1ZhLKCmGQ3gw55/5svViOA4AfEmSOMyGwUE87IGbTkby7yy7VmEsoKYZDeDDnn/my9WI4DgB8SW8MUkhYQxNLk8dioy9FBYgM9tco5fC+asG5OJ/AkgFg8TG1/aV7sjtbib5lJ49yuMWqpMOpe0hbc3Fyd3P9JXh8TMSqSJzuyA6/2qwZFYtGws3Bo3BVh6q2tvPhU9sDb+W2HxJzI3djkbXjp2Ut+PQMePA68cx7w4bFDs8bCInVinf8IcGxCSixQ35HKdRxrTaW5UgB7FxKh4xTHW3QSAa/zD40lqcQp61ggr2GN252o8QeHpzTaCgmo3mWjdtt3t3+Hj+E921tGbA5eyiiOGFlt3ozEeAuVuMpPtW0PHrTPF74F0I+6fiHQFzHJGPzMdGsONsuvCmGG3pmhR8LJCzyBbJ2tu6p0tNqc6AcGF8w0OutM8Jh8iKly1ha5/25DoK8wzBY5QTUs0OTgcnDreusSxZ8JaIHZnVpGY64ZrTCYMRg28THMzWAuethoB0A0FP4sPzPyrMeG60vVzEsWaGiGlOW8j2HyrGDYC5zzUVzc9wPufg+YTjA4MyNbgOJPQdaezHCjQB28wf99KxjAYYkjGhcFn/YenGlI4ooUXtVzuwvl6Dl6VjHO2s8+QHutkTfNaKmFbS7r5n99KbbQ2eEsytnQ8D59DS/YwyXCBo35A8CenkaNknMWhYaNf8AlYc/p9KAS3vXOWoK9vbNQ8sF+HGmpFPyKTkhB9a1mGYuYf7Uxu3cd4/hZbG/6eFTeamFn7xuPwfQpfdTGCPFOjadsihD1dCxK+pVrgflNMtr4aSGeYyI5EkjOrqjOGBtZe6DZgABlPTS9I4rCXFm4aEEGxBGoII1BB51J4PezERrldUntwfMY2P8QClSfMW9KtTQTx1Jr6EB4eLEfsHySGOSJ0H0Nddhack52DsHL/WcVZMgLIjWAjA/vJOWe3+n1qL2ltKXaEwihFox3lDA2tfSeb8vuR8SdT5a47G4nHyrCAoGjdmt2RBfSSZjYvY+FLC562uJufFw7NjSKMGSaVhofE7Ehe1kI4LcgD4AUjndNFN2s/eqHfa3UMHE/rhqU5gbFJEI4e7CNTvdyH7O/QKG2psd8K6KXMsclwrtbMHClmVgOIIBII4cDyJa4XFTYWdcVhGyzLoynwypzjcc/I8tOFgRO77veXDL0Ez/APYg/wC41X5cWqmx9ToSFBNgWPsgmwuedajBp31NA19Qbk3F/Ow81msUj+mriKYWyvYeuXBd13L3zh2jB2kV1de7LE3ijf3T1HGzc/IggWCvNuFxM2FnXFYRssy6Mp8Mqc45Bz9eWnCwI7fuTvtDtKDPH3JE7ssLeKNuh6qbGzc/IggSyxGM2KY0tU2obca7wrHRRRUKtIooooQim+PxyQxvLKwREUszHgANSTTg1xX7V96PvmJ+4Rn8CAhsQQfHLxWL0XifP+GumtLjYKOWRsTC92gUFvNvNJtWcSyXXCxm8EB9rl20g5seQ5D4kt60kYhSVFyBoo0v0A6VJbK3Zinw4lhm/rHtvrbN/hSRnVVXgODc7m+s9VWw4a1vaA2JtcD1KQw002KPc5pGWg/X8phSmzsd2GIjlOin8KT+BiMrH+F8p9C1IvmRzHKvZyDXKdQw95G9tfPlzApHGSLbKwZswa6qpY5QO81hqFA4nlVioENXTOBcNlw13eKq03bUlU3unaB0381atsbHw8Mz4uYkr3T2Nrhph3VYL7TkAADhcXPUQkm3MUzmUS9mTwisroq8gwPibmWBGvDQVjFbyLiMCkN8+IuouDovZsCs7Hoy2IHMsRyvSNZ3BcMEjHGsbtFvdF9LDh8rQ4xiLonNFM4C/eNtbnik4orXJJZ2OZ3PFm6n9hwA0p7DDbU8axBDbU0vXmLYiLfTU57u+3sOSaYBgxB+sqgdvcDu/wAjz4cEUVPbO2NkIZ9Tbw24H15/Ko/aGzmRzZTlJ0tr8PKlMuHzRxCRw8uHNaCHFaeaYwsdpv3HiB1mlsY/bRCQeKPRh5cmFbSIMQVcOqOAAwY21HNaZYPGNE1xz0KnmKdYhIZbFCsbcw2g+Y0pOWlhtu3HhyKvWssbScNKgQ5mAUFhza/GnWLQjFrk4mxP1vf+UVrh4Y8P32cO1tFH/PrUXNO+csSQx1uNOI5fCvGt2vt0At+V4MzYcFjFqA7gcMxt86icXtRg/Zwx9o4ALahVQHhmbr5DWl9pbQSGMu5AsDYdTyA6mqlsXbDTMIQxiaRneSQasxOoVfd00+FNaenLml5GQ6vl+lDUVAY5sd8z+fXjz5qwNtOWO33mJQh07SNiwX+IEXA86dyx29KjJ9nNh8pSR5Ed1jkjlOcMGOUkdDrU48dxamNFWilkaQe4ddbeNs7EeoSjFMM+uhcCP7jft0v4XyuDz0KR2Nt04SJ4hFnkdiyScnJ/xjxGQdOIAAsabYWAtiIS7F5JJ42dzzynPYDkoy2A5Uoy20NK7JZRjMNmIAzPYnm3ZsFW/Uk6elOqijp6eCepiF3OaTfXduWNgrKieohppsg0jLTTinu86SS45Iolu4gFib5VDO13c9BlGnEnQU8xjQbPw5jsJZJQcwe34ptZnk5LEBp0A0GtSO3dtJhhcKGmk0VBoWt7TniEW5187DU1R8ZZg74hg7SaOx0v0RRyUclH1NZzDKWfEYmMf3YWf/R164eKfYhVQ0MjntF5X+g63bytcLHJHHGXRhG9xHI2mY8QMp1RSPDm1IX5qwzzYaZcVhGyzpxHsypzjkHMH/bhoRa9i4STEYMx4xDY91S2jlNCjuPYkB58dAbA1WJIHikaGXV09r30PhkHrwI5EHyp/hmJtrHPpprbTb2tmCOR5JLiNA6j2aqC9jrfW54jmu6bn72RbRwyzxaey8Z4xyDxI3p15gg1OV573V3kOzMas1/6tORHiF5LySb1UnXyJ616CVr8KsyMLHbJV6nnbPGHhbUUUVGp1Xd/95/uGBlnH9pYJEOsraILc7asfJTXCdn4UolmOZySzsdSztqzE89auX2wbV7bH4fCg3TDp27j/Mfuxg+YUZv5qqGLlKxuw4hSR620phSsAaXlIcUlLnthb0dyFxiFiodcw0K3F7+lKRl437SFsknXiGHuyL7S/UciKmt48EkGBhw6qpLlYszKrEXVnlcXHjOVterXqCw+GVFCqLAeZP1NVaGrbikLi+PuXIzzv5WXFbSnDJW9nIdu19NPO6s2G2jBj17DEJkmGoW9jcf3kD8/1HMWpL7umzY2fMZ8RKckeYBSbaqth4VHiYjj8hVfg2JNJhXmzo/ZNJoQY2BjJIZHQkBrAHgNaFd5GEkshlbKFUkAWTjaw0uTqTzNqz8WFMlmdDBKexB77c7gjd/Pun8uJOhibLNGO1I7pGhvv4jwWuGw2W50LOSzsABdiSSbDgLnQcqewQ8zW0UFtTxoxOLSMZpGCjqTb/7q3iGLAt+npdNLj2Hz/tWMIwBwcKut11sfd3x+eCWopDC46OUXjdW9Df5jiKXrMEEGxW2BBFwnmC2kyMLkleYJP/L1KYjbiq+UDMBxIP6da5btPeOaXEdjhjYBstwAcxvYk6Gyilv+qYzCtfEr2kXNlA08wQBb0NPIX1UMew1wucwDr4ZrO1EFFUS7b2GwyJGnibcFf8ZjI5mFwVPDMbfC46edNcZs9o7FrWPMU22LjI5ijg3Qnjw+BHLWriyA8ReuoKU14e+TJ1+rjreoqqtGFujjizZbT4PQ0VVweEMjWHxPQU72zlV8qjjYt8rAD4frU92YuTbUixPlVexuyyO8hzr1GpHravamhdTQFrBtEnM8AOA8815SYm2sqg+Q7IAsBuJOtz5ZBUbaW6M00mZ8QGGtrqe6OigG36VW8RhnwWJF9ShDAjTMv7XFxXTqoW/koM6gNcqliPdNybfIg1DQ1Mkr+yd9tuHwruIUscTO1b91+PyptN68LKUzllKtmGYEANYgE5SRzPGp2LFo/hdW9GB/Q1yKgGp5MLY77XEeqrx4s9v3NB9F1bD4wSPKhFmjYA630IurD16eVJYjDhgVYXB/5fyPO9V3cGZi8wOtwrEnXUEgfQn5Vb5owReu6OrFDOYJDdht5H4VPFMOOI04qYgBIL8rgXyvxGVlHRRO0gRc008g0Z29lR7THQKo5AX4mxJNWKLZ2HwOWbEv2kx8Gl7HmsEfG/Vjr1IqAkU3VkbI6MGRgL2I8jxBBII5g1hYu8XZi8jeJ2N2Pl5L+UWFM63DZqp4ia/YhAzA1PLw6sstR4jDTsMrm7UxOp08U82ptvEYi9mOHT2VQ96/JpHHHXXKunUmm23t4e3SA9g4nQ2ZveOokjjUayBrZr6BbA9a1mmCqWbgPj6ADmSeVWHYey1wyNi8WQj5eB1EKe6Ortpe3E2UedHEYaLDWRvjb32/aBqSeO8j/SvYdPV4g57ZD3D919ByHXNVuRFkSx1V1+YI411X7Gt4jNgzhpTebCMIiT7UfGFv9IK/y+dcpwo0aylULsUU8VQklVa3MdOWgqa3D2p912vAb2TFKcO/8XiiPrmGX40+nBkiEhFj8pbQSCKodCDcH9b13y9Fa5qKXrQLzptPF9vj8fMfaxDRr/BF+GtvLSkcRDnRl94EX9RamWwJC0AY8XZ2PqXY1I05hbaMBY6reTUOdz9lYY0G0cGozBJoyt+eSZRY3HNWBPqG0qJ/o7jL5eyjB9/tAU9bWzfC1MkzI/aRO0b2tmW2o91lOjD1GnK1SB3lxZFu0iB94RG/1cj6Vlm4fiVC5zKIgsJvnu68/BaQ1+HVrWvqwQ8cL5/hPdsKuEwIwqtmlmDJfgTmJM0pHIAE/EqKicLH8hTcISxd2Z3bi7G5PQC2ir+UACn2HXSvX0zsNoX7TrySHM+OvpdWaGVmKYkyzbMjFwPC1vW34SlVObC/etoOkt+ziGig6Hw2v63ufS1Wyq1i0kwmIlxAXtIpPHY6qfjyv+tI6Q2Ltn7rZeK2tYLhu19oOfhnqtd4N3kjjM0A7J4+93SRcc/Qip3CSGSBCe6zxgm3IlePzNV2Tak2OVo4YwkZIDSMeWhtp+gvVpgiCqqjgoAHoBaupy9rGtkPeB8SBzXFOGOe50Q7pHgCeSqe5EfZy4iNrZxYW9Cwa3le1W2QCxzWy2N78Lc7+VqrO3tgOshxOHYKwuzA6cBqRyNxxB/emcG2cVjVaONUUWs7i40PLUnj5C9TSxfUntmuFsr8lDFL9M3sHNN87cx1qpPcdLYdjyMjEellH7VK7Z3xjik77nOB4UBuByHQX8zSWEwq4TDEDUIrMT1Nrmq5uvstcU0s84znNoLm1zqSQOXAAUNLXuklcTs33ak7l45pY2OJrQX2OugG9WLZe+onBDOYzwCu3iU8CDperPsPFKhIY2Jtbp/4NVzHbEhmADoDlFlI7pA6C3LyprsLGANJhixZoWIBPNNMtz1F7fKvGVGy/t47kt3HPLTVEtKHxGmksA7eMsxnmOrqa3vvAjtECzEXCgXsSbX04gcaqi4EYPCySyWaZxqW11b2deNjcnraugYyaGQZszBtBwOnqOlQO8G74lVUc93MHBXgwF7i/wAanm2WSEttsE3NjfLgeCr0rnPia2S/aAEDaFs95HHL2VZ2JuhG8CtMpzt3hYkEL7Itw8/jTHZW78TYyaF8xWO9tbX1A1I9avQHSoPA7MkTHzSZfw3W4a44nKbW48jUDKyR3aEutll+dytSUUbezAbexz/B1TPd+D7vjJ4B4WUOpPGw1HroxHwq01FY/ZLPiYZkYLkur+a3vYetyPlUrVWoeJCH3zIz8RkrdMwxhzLZAm3gc03xKc6NjbKOJmkRpWjCKjAIq3YHMCczXtYr7vMVviEuOPDX10I/e/wqPmwiubsL6W4kaaGxAOouOdaegMtVQGON+y4G1+WvtksDjTIaPE+1kZdrhe3PT9X81Y1h2dhXDNIrSqbgs7TOD1CLfL8FpxtXZ6bQVGgxIshuFGWRC3IuoIYMOWunS9VeKJVFlAUdAAP0rVsKpbMLq44OhKMP5lsaru/p2UOEzZyZBvIuPW9vVRN/qCIgxOhsw7h0E4xuClgdUmC98MVdGJBy5bgggFT3h19ajtrylEEq+KF0lX1Vgf0vTvEzTSNF2kvaLGXIzKA/eW1sy2BGi8Ry40htRLwyjqjfoaf0raj6fZqbbeemh4FJp3U7apr6b7ctfULvv9LYfeX5iivKX9LJ/e+p/wB6KXrT5q0burbDoDxBYH1DEGpKtZ8L2OKxsP8Ah4mWw/Kxzp9DW1OoTdgWOq27M7xzKKKKKlVVFOsMTbX4f89b01rfC4nvlD0zKeutmHw0P83lSPHWF1LcDQg+4/a1P9LShldYn7mkex/SxtTbMWHAMhIzXsACSbWv+oqu7a3laWBxFC/ZsLGRhpY9LfrerXLArWzKrW4ZlBt6XGlMd42Awk17DuWHrpYVkad0Yc3u3N+PPgvolSyQtcdqwtwz04qobubZlgRssJkjzXYgG4NhzAPIDiKmW39jtpFIW6XUD56n6VtuEw7BwD3s5JHQZVt8NDVmvViqliEzg6O58bKrSRTGFpZJYeAKpO0t8ZHiYLCUDXUubnQ6WGgF7VruTtaOLOkjZS5Ugnw6XFieR156VO744oLhXXMAz2AHMi4Jt8Kgtj7orPhlfOVdi1uYsDYAj4E3vzqwx0LqY7Q2QTbiq8jZ21Q2XbTgL55eSu0kYYEEXBBBHUHQ1SZNlz4GRpY+9EDrrxUngw/enUW3ZcFaLEJnUDuOp4jpc8beeoqN2zvZJOjIi5I/atqSPM8hUdLTzMdYWLDrwI+VJVVML2gm4eNOIPwp5d9om0SOV2PshR+oP6Ck91dlyiWSeYZS40B4m5uTbkNBUNuZtZIZHWQ5c4ADHgCL6HoDfj5Vfwajqh9MXRMbYHf8KWkJqQ2V7rkbhu8Uz2jteKC3atlvwGpJ+A5UvsneKGUFFfOp1y3ysCOYBqqyRpJtRllGYZQFDcL5QQLc+elZ3wWOJonjsk2YHu6d0cyB52HnrRFC1rmtF9pwvyz3W4Ilmc5rnOA2Wm3PI6g7jwXRcDKkiPHlCmxK8/meZqIoVuYpwcYW8fe9ePwaq0kwma1r8iMr8ufC3IKeKndTvc6PNrs7XzB32vrfmQm9FLSIuUFb8SDe3kRw+PypGqz27JsrjH7Qum+0COya+g01+It9aQptttRI8UWexB7RlHNVtYHyuefQ05raYBEWwFx3n2Xzf+rJmvqmsGrRn5oooorQLIIprtN7QyHojfoadUw20C0RRfFIyxr6swH6Xrh5s0lTQN2pGjmFSP8Ao0vufpRXqj/8ewe6PrRSNbZc8+1PZf3faqyjwYuIf/1i7pHxTKfnUBXWvtZ3aOLwDNGLzYcieLzK+NPil9OoWuP4TEiRFdeDC/8A4+HCmVI+7dngs5isOy8SDf7hLUUUVdSZFNcfA7KDG2WRTmUnh0KnyI0p1RXD2Ne0tdoVLFK6J4kYbEaJbAY0SpccQcrD3WHiHzqD23hzicXHASezVe0cD1t8+A+NLYnPC/axLcf3sY0zD3x+ca+tMsBgZ5C08OKQl7AkpwA4KRY5bdP1rEz0Jo5XG9h/xJ5+A3L6jR4m3EYG2Fz/AMgOXid6ztbDLgpoZohlRjkkUXsR8fL6gVa71St5YMYY7ShHQHNmjHC1xqOI49K3m34DYdlClZSMo5jXQsDxGnKq76Z8zGEHaOhPtdXY6mOB7w4bI1AIt42TYbPk2hLLJmyqvdW+o55VH6k+dS25uOOV8O+jxE2H5b6j4N+op1ubFbCIepc/+4jXz0/So7asnY7SicaCQAN53JQ//H5V29/al9PbIaeLflRxs7EMqL5u+7wd8KwbR2RHOFEq3ym41I9eHKlPuqpGyoqquU90Cw4fWnFQG8e8BiIhiXNK49bA8NBxJpdEJJSI2n4HNMpTHEDI4fJ5KA3O2TFP2olXNYLbUi181yLc9KkT2uznBLGTDMbW5qeI05H6HXgaj9gYp8FLlmjZRLlFzpax0I5Ea61d8Xg0lUpIoZTxB/8AHCmVXMWzd7NjusuBSyjhD4e7lI3rPiFTtvbfws6H8NzIBZGsFt6kHUc7UhuqIJJPxyWkuMmYkqbDh5nyOlWXbuFjiwklo0sq6Cw0JIUH1ub3qL3d3fjlwffUZnLEPbUWNgQelwdK6ZNGKc2uBe2ufXJcvhlNSL2JtfSw64FW2iqtFicVhGVJAZ4ibBluWHl/4PwNWmlUsJjsb3B0ITeKYSXyII1BReo3bG3Y4FIJBkt3U4knle3AX6062hjlhjZ2toDYE2zHko8zUDsvYqj8WUZ5W75La5SdQAOo6+VMMMw81biT9oSnGcWbh7BbNx0SmycAwLSzazPx/KOSi2g4VJ0UVvY42xtDWjIL5RPM+eQyPNyUUUUV2oUU+3O2Z962thY7XSC+Jk/l0i+chXTpeo93ABJ0A1J8uddG+xLYRXDy41xZ8U3cB5QpdU9Lm59AtVKp9mW4pthcO3LtnQe66Tbzoraila0yDXn/AH03b/6bj2RRbDYkmSE8kf8AvIfLU3HkR516AqE3v3Vi2hhXw8ul9UccY5B4XX0PzBI513G8sdtBQTwtmYWFcLopFopYJnwuKGWePj0kX2ZEPMEa/wDLUtTpjw8XCx8sTonljtUUUUV0okUxsMPJ2iiyObS25dJLeWoPkafVrIAQQeB0N/PS1V6mnZURmN+hV2irJKSZsseo9eScYLaUct+zdWtxtypvjN3sPKSXjFzzW6n6cfjUbJsYRkSYYBJF5a2cc1b161O4TE9oiuBa41HQ81PmDcfCsPXUMlA4FpyO9fUMMxSHE2EEZjUH3Ve/oa0ZvBiHQ8gf3I/2qI2jtMyTwJOoSSJ7O/AEXBvbkNL386v1N8bs+OVcsihh5jUeh4ioIq07V5RfnvHz5q3LQjZtEbctx+PJKS4hQhe/dALXHS17g+lVvdOIzSS4pxqxyr5Dnb0GVfnULjcbNhUlwjaq3gY30Unl1BAtbkb1cthLGII1iYMoFiR73Fr9Dc8DXb4vp4iRntaHl/K5jlFTMActnMj/AC09E33swofCyX4pZx5EHX6E082PijLBG54sov68D9aS3ie2FmP5CPnYfvWm7gCYSIk2GTMSeQuSar604/8AX6VjSpP/AJz8io/eTGNMxwkK5mIBdidFAIax+QrbdXEOhfCyZc0OoI5gm59dWHzrO5+Huss58Urmx/KCf3J+QpjLi1h2ozSHKpW1zw1QAHTlcVc2QQ+naNBfntC1/hU9ohzKlx+425Bpvb5Vvptj9oJCheQ2A+ZPQDma2xeLEcbSHVVUtpzHlVawuznxDifE/wAkXJRxFx+3Pn0qPD6B1W/kNUYpikdBHd2p0CzAsmMcSzDLEuscfU+8ev8AzlxnKKK3tPTsgYGMGS+VVlZJVymSQooooqdUkUUU2x2MEajQszHKiDUux0CqOepFeEgC5XbGl5DW6lOMBsd8fiosFHez9+dh7EAIzHyLaKPMjrXorCYVYkWNFCoihVUcAoFgB6AVUvsx3JOAw5eaxxU5DzH3fdiHko+pPlVzpNLJ2jrrX0tOIIw3fv8AFFFFFRK0iiiihCrW++40O0ogr/hzJrFOo70bf/JTzX964jiIJsNO2Fxa5Jl4EeGVeUkZ5g9OWvQgek6r++W5cG0YOzmGVl70Uq+KN/eU8xwuvA26gETRSmM3CqVVKyobY67iuIUVrjsDPg5/uuMAEnGOQeCZfeQ9eq8a2psx4eLhZSaF8Lth4WC1tToBUnsDdsYkdriFvEQeyjNxmuLdq3MflH83SkdgbF+9Nncf1dDwP98w5ecYPHkx04A0/wD6QtiMdBFCbQKzlmH96yIx0/yw2UeZ8gL5DGsTkl26alP2gl7uFtwPXutXg+Gsh2Z6jV2TR+1CT4bsppYgxdY2AVm8ViitZjzIzWvzqOmkfDuZVBaNtZE5g8O0X4cR/wAEhjpS2JnyAu8k7qij2iAF+AGUkngAKV2psuTCtEJHWUS6aDKVcC7DLzj6NxGl+Ipm2eCWCGmqXXe9oPO9teSqNZUU9TLVUws1hPhbeErhMYkqh42DKeY/Q9D5UtVal2MUftcOxRuJTXK/kRyvwqQ2bvHFN3Sezk4FH0N+g6/r5Vna7DJKU3GbeK3GGYzDXN4O4fCW2tsWPEKA4NxwYaEf7jyqEwm7OJwxJw8qG/FWBF+lxqL1aqKpR1MjG7Go4HMJlJSxvdtkWdxGRVL2ptfEPE8E2HbM1rMgNtCD5g8ORpLFbccYUYfsJFOQIWII562Ftbj9avN6L1YbVsAA7MZG+p1Vd1G8kntDmLaDRVPBbTxJjSLD4YoFAAeQ3HrqAL8+fpWMVgMPh+/jGM0z6ka/QC2nK5+VSW2N5xE/ZxoZJfdF7DS+ttSbchTTZmyNTNP35X111C9FA8vpwpnRUktSbgbDTvGp89UlxPEIaJtnHbeNAdB5aJCJZ8Uys57OAEFYxzA8NxzGg4/AVZNl7LbFSsgYxpHl7RxbMcwJVYweF7aseHK5pC9Oth4zscXGx0WX8F/Um8R/1XX+enFdC+loX/SZOAv8+dlkqarFdXMdV5g6cOSWx27OIh1T+sJ5ALIB5r4X9VsfKoyLEBr2Oo0INwVPRlOoPrUjtLFYjB4xkhLSLMe0igYFlYk/iIp4xkN3r3tZ9RpU3teLCSvHHiSiYhlBWz5XW/JZLC+ugB8VuFIqbHKinDO3/uNcLgj7gN9xy6Kb1OCU9QXdj3HA2sftPh/H4VXopJxlmdEk7aJdO1sF73NNNHtzYWF9Na0xGIbMkcSNLNIbRxLqWP7KOZ9a2MVQySISjQ555LIyUsjJjDq7lmjFYrKVVVLyOQscai7Ox0AArqf2dfZn92IxeMs+LYd1dCsAPsp1fq3wHMlz9nf2bLgv6xiSsuMcat7MQI/s4v0Lc/Tje6XzTmQ23LR0dE2nFzm7rRFFFFV1fRRRRQhFFFFCEUUUUIULvZunBtCAwzr5o40aNuToeR+h4GuFbW2XPgJ/u2L1v/YzgWWZf2fqv+4J9H1FbybtQY6BoMQmZG1BGjK3J0PssOvwNxUscpjNwq1RTMnbsu8jwXA0nmWI4dZLQHiNcyrzjRuSN8wLgcdJLdOEffBYaRwNYDlmdFH0Uime3thz7NnEGJOeNyewxHKQe6/uyDof/NZ2btM4aYy5c6MoSRR4gASQydbXN15jhrxhr6VrqKYUrO87M236XVGlnkjrYxVuybkCdOSmsLgI8As2JnOaWR3ygakB3LLFH5m4JPl0Wq9abFT8u3kHqsEQP6D/ANzH5Z2ltJ8RKJGUkk5IIOYv1/O3Fj7I04A1bdj7OjwUJaZ0DuV7WQkKCx0VFJ4KL2A9TzNZ5xOFxdtJnUPFgP8AqOvjineWIydmzKFpz/yPwobaW57QKGwxaRQO/ExuxPN42PtHiUOh5W4GuYnZ8OIFyLnUZhdWBHI87joeFTW18Vi8NimlZ7B2tGbkwunsxMPYfnm4km4JGlNds7RXESLJFC0UoB7YtwY2IWPTSQ317QagWHOwa4TUVeyxkv8AcY7/AJDPZPByXYnT0+0+SI9m9u7TaHEdeKhYzisNdi5njUWyG+a3I8DqPXhel4N80A/HjeJuQsTcdRwqQ7OZYUmeI9myLJ2kbBwqkA3YaMtr6mxAtxrXERoRdwpA1uwBt1OvCrZw+irAXxEeX7XseN4hQ2ZO2/jv8EhLvjhgL5y3kFN/rao87exc1zBEqodFZuP8VybfQ/GnKJhAdBDc/wAJv0tUrg8HNN/YwlgCVzsVRLgkEXOpsRbQGohhlHSjtJ3i3MqxJj9dVHYp47HrrVR2zsF2KFpGBc3Z5Dz+J5AVM7O2N2qGbEsYcMovqSjSD3mPFI+g8TeXNhisMQzwTplca2BuCt+68bWFxe2vEEa1YNl41cZE2ExWsgFww0LgeGVOkim1x114G1eYvVSspWPpT/bOrm6gclRwuBklU8VX/wCo0B0JTaPGbLPdOGCodBI8OVfUse8v8TAetNt5t3OwUNEzGFyF1OYwuf7NlY6lM1hrextrrTXEYd4pGhmtmAuGt3ZE4Zx+jLyPlapNX/8A0rZ9QQViv7pltB9MtvIClkkQoTDUUspcyQgEE3vfr8pjHK6s7WCojDXMFwRu4dbwpV9uO+zziY1UyrGbgi+VlIEwtxNsrG3OwqpLhwQ2b8TP3nZrMXJ5t18uQ0tWSJLPFntA7Z2QXBZrAMpP+GbAkDifK98RrLNMuGwqdpO/BeARebufZUf7eV3OFYaMPMrn2sTlx2eCUYjXHEOyjive2Y3X/haXYvHh8NH2k792OJdLD3m91ANb+Vdm+z/7O02epkkIlxcg/Em5AceziB8KDrYE8+QC+4e4MWzoyb9riJAO2mPFj7q+6gPAfPytdWJZjIeSuUtI2nHFx1KKKKKhVxFFFFCEUUUUIRRRRQhFFFFCEUUUUIUft3YMOMgeDEIHjfiDyPJlPFWHIiuDbx7uTbKmEU5MmHc2hxH6Ry+64HPgf09E0z2rsmLExPDOgkjcWZT/AM0I4gjUVJHIYzcKCeBk7dly89wyvFKs0Vi6grlbwsptmHVSbeIfG4qaxqptKNTE2SaG5MEmouRbvgcQRcLIt+J6kUx3r3Ul2TIA5aTBubRTnjGeUUtuHk3A/MBgyaq6MUddVkXiP2Knmp0NRVmHtq3CpgOzK3Q/ohLqesfQ3pqgbUZ6y+EmTKFbCszRppngcAkC97Rv/hkjlcdLU4FGIxMs0gknKllXIgQEAD2msfaY6npYCimNBCY4tp7A15zdbS6WYhOJJdljy5o0urDu/F2uzWiPJZ4fkXC/QrVc2Jh/vMmHjIupCyyD8i5TY/xOVHzqwbjTWOITpIkg9HQD/ujb51ndjZQwceJlm0AeQA9II2fL8+8fiKw76o0D6yFurj3fO/6K2jacVraaZ2jRc/gfsJtvjiw0scC2slpZLD2tREv/AHN8FpzuyzLgZypsytiSDx1BYjQ8dbVXI5WctK+jysXYdL+Ff5VCr8Ks+50WbDTKfammHwIA/ereJ0Yo8KijOu0CfEg3+FVw+r+qxKRw0tYeAISGEmj2nhgH/DxEYBuNSjEaOvvRuOXqOIvVemhdXyP+FPGQwZeR9mRCfEh4W9Qal8FHhMA4PaviMQqZMqa5Rp3cqWRBoPGeQpTbu1sJicOHLFJlJEagXlWTTMhQHvKdL65SCDcaGoqKqdSylsbHOp3m2Y3nhxHWqmrKYVMYc57WzMF7g8OPWScR4/DY2AnGKitAQ0gJIA5ZlPExuNLc/CdRURtTaxxLLZezgjN40IsWIFg7j2QB4V5cTyAj1w4fI8iAOBfrlPMX56042dgJ8biPuuDAz8ZZT4YV95urdF43+j2mwWnpJTMSSAbtB0bf9pLNitRWMEEbbE/ceP8AHQWuFw02KnGGwa55jqzHwRLzeQ8vTn58D23cjcaHZsOVO/K+sszDvSN+yjkvLzNzTjdDc6DZ0AihFydZJG8Uj82Y/Ow4Cp2rcspkNyrdLSsp22Gu8ooooqFWkUUUUIRRRRQhFFFFCEUUUUIRRRRQhFFFFCEUUUUITfH4COeNopUV43GVlYXBHQ1xbev7M8RgCZMGHxOE4mLxSwjnl/xEHzHzNdxorpryw3CiliZK3ZeLheacHjklW6MD16jyI5UvXXd6vsswmNYygHD4g3/Hh7pJ/Ovhk876+dc52t9nm08JciNcZGPbhOWS3nE3E/w3phHVtOTskhnwp7c48x6phsfan3adnZHdHjyHIFJDK2ZSQWGlmbhTreLeNMSiwxCQBmzS50ZLItiFudDmbLwJ0BqvybXRGyzB4X92VGQ/UWpZNoxHhIh/mH+9UJMJpJ6oVZPeyOuWWmSmZiVXT05ptmwsRexvmnFSG7e8UWHSVJM5YzOwVEZrqVj5gZRex4kVDvtCMcZEH8wpD/rcROVGMjHgsalyfTKKtYjRw1sQildYXvkquHVE1JIXxsuSLb0rsyHJEikZSFFxpx58OdKyFEu7ZV01Y2GnS9Seyt0NpYu3ZYUwIf73EnJ8RGO+dPK1Xvdz7F8PGwkxrnGSixCsMsSnyiHi/mvy0qV1Sxos3NSR4dLK4uk7t/yqBu3utitqH8AGDDXs2JcWzDmIVOrHz4DqK7buxurh8BAIcMmVeLMdWdubu3M/QcBYVLIgAAAAAFgBpYcgK2qi+Rzzcp5BTsgbssCKKKKjU6KKKKEIooooQiiiihCKKKKEIooooQiiiihCKKKKEIooooQiiiihCK1aiihCrW//AP6V/wCE15N2l/av/EaKKCvQkYPGvqP1r1D9lP8A6ZPT9hWaK8XivYraiivUIooooQiiiihCKKKKEIooooQiiiihCKKKKEL/2Q==">
            <a:hlinkClick r:id="rId5"/>
          </p:cNvPr>
          <p:cNvSpPr>
            <a:spLocks noChangeAspect="1" noChangeArrowheads="1"/>
          </p:cNvSpPr>
          <p:nvPr/>
        </p:nvSpPr>
        <p:spPr bwMode="auto">
          <a:xfrm>
            <a:off x="2438400" y="1828800"/>
            <a:ext cx="2209799" cy="2209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55" name="Picture 3" descr="C:\Users\rmartin\Desktop\clark co.png"/>
          <p:cNvPicPr>
            <a:picLocks noChangeAspect="1" noChangeArrowheads="1"/>
          </p:cNvPicPr>
          <p:nvPr/>
        </p:nvPicPr>
        <p:blipFill>
          <a:blip r:embed="rId6" cstate="print"/>
          <a:srcRect/>
          <a:stretch>
            <a:fillRect/>
          </a:stretch>
        </p:blipFill>
        <p:spPr bwMode="auto">
          <a:xfrm>
            <a:off x="7391400" y="5562600"/>
            <a:ext cx="1295400" cy="1295400"/>
          </a:xfrm>
          <a:prstGeom prst="rect">
            <a:avLst/>
          </a:prstGeom>
          <a:noFill/>
        </p:spPr>
      </p:pic>
      <p:sp>
        <p:nvSpPr>
          <p:cNvPr id="8" name="TextBox 7"/>
          <p:cNvSpPr txBox="1"/>
          <p:nvPr/>
        </p:nvSpPr>
        <p:spPr>
          <a:xfrm>
            <a:off x="3048000" y="838200"/>
            <a:ext cx="2971800" cy="707886"/>
          </a:xfrm>
          <a:prstGeom prst="rect">
            <a:avLst/>
          </a:prstGeom>
          <a:noFill/>
        </p:spPr>
        <p:txBody>
          <a:bodyPr wrap="square" rtlCol="0">
            <a:spAutoFit/>
          </a:bodyPr>
          <a:lstStyle/>
          <a:p>
            <a:pPr algn="ctr"/>
            <a:r>
              <a:rPr lang="en-US" sz="4000" dirty="0" smtClean="0">
                <a:solidFill>
                  <a:schemeClr val="tx2"/>
                </a:solidFill>
              </a:rPr>
              <a:t>WELCOME</a:t>
            </a:r>
            <a:endParaRPr lang="en-US" sz="4000" dirty="0">
              <a:solidFill>
                <a:schemeClr val="tx2"/>
              </a:solidFill>
            </a:endParaRPr>
          </a:p>
        </p:txBody>
      </p:sp>
      <p:pic>
        <p:nvPicPr>
          <p:cNvPr id="9" name="Picture 8" descr="http://www.moapapaiutes.com/images/inside_header.gif"/>
          <p:cNvPicPr/>
          <p:nvPr/>
        </p:nvPicPr>
        <p:blipFill>
          <a:blip r:embed="rId7" cstate="print"/>
          <a:srcRect l="3347" t="4439" r="76659" b="35770"/>
          <a:stretch>
            <a:fillRect/>
          </a:stretch>
        </p:blipFill>
        <p:spPr bwMode="auto">
          <a:xfrm>
            <a:off x="5715000" y="5562600"/>
            <a:ext cx="1371600"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1026"/>
          <p:cNvSpPr>
            <a:spLocks noGrp="1" noChangeArrowheads="1"/>
          </p:cNvSpPr>
          <p:nvPr>
            <p:ph type="title"/>
          </p:nvPr>
        </p:nvSpPr>
        <p:spPr/>
        <p:txBody>
          <a:bodyPr/>
          <a:lstStyle/>
          <a:p>
            <a:pPr eaLnBrk="1" hangingPunct="1">
              <a:defRPr/>
            </a:pPr>
            <a:r>
              <a:rPr lang="en-US" smtClean="0"/>
              <a:t>Types of Eligible Applicant’s</a:t>
            </a:r>
          </a:p>
        </p:txBody>
      </p:sp>
      <p:sp>
        <p:nvSpPr>
          <p:cNvPr id="13315" name="Rectangle 1027"/>
          <p:cNvSpPr>
            <a:spLocks noGrp="1" noChangeArrowheads="1"/>
          </p:cNvSpPr>
          <p:nvPr>
            <p:ph type="body" idx="1"/>
          </p:nvPr>
        </p:nvSpPr>
        <p:spPr>
          <a:noFill/>
        </p:spPr>
        <p:txBody>
          <a:bodyPr/>
          <a:lstStyle/>
          <a:p>
            <a:pPr eaLnBrk="1" hangingPunct="1">
              <a:lnSpc>
                <a:spcPct val="90000"/>
              </a:lnSpc>
              <a:buNone/>
            </a:pPr>
            <a:r>
              <a:rPr lang="en-US" sz="2800" dirty="0" smtClean="0"/>
              <a:t>Private Nonprofit Organizations (PNP’s)</a:t>
            </a:r>
          </a:p>
          <a:p>
            <a:pPr eaLnBrk="1" hangingPunct="1">
              <a:lnSpc>
                <a:spcPct val="90000"/>
              </a:lnSpc>
              <a:buNone/>
            </a:pPr>
            <a:endParaRPr lang="en-US" sz="2800" dirty="0" smtClean="0"/>
          </a:p>
          <a:p>
            <a:pPr eaLnBrk="1" hangingPunct="1">
              <a:lnSpc>
                <a:spcPct val="90000"/>
              </a:lnSpc>
              <a:buNone/>
            </a:pPr>
            <a:r>
              <a:rPr lang="en-US" sz="2800" dirty="0" smtClean="0"/>
              <a:t>	Critical Function </a:t>
            </a:r>
          </a:p>
          <a:p>
            <a:pPr lvl="1" eaLnBrk="1" hangingPunct="1">
              <a:lnSpc>
                <a:spcPct val="90000"/>
              </a:lnSpc>
              <a:buFont typeface="Wingdings" pitchFamily="2" charset="2"/>
              <a:buChar char="ü"/>
            </a:pPr>
            <a:r>
              <a:rPr lang="en-US" sz="2400" dirty="0" smtClean="0"/>
              <a:t>Fire/Emergency - Rescue</a:t>
            </a:r>
          </a:p>
          <a:p>
            <a:pPr lvl="1" eaLnBrk="1" hangingPunct="1">
              <a:lnSpc>
                <a:spcPct val="90000"/>
              </a:lnSpc>
              <a:buFont typeface="Wingdings" pitchFamily="2" charset="2"/>
              <a:buChar char="ü"/>
            </a:pPr>
            <a:r>
              <a:rPr lang="en-US" sz="2400" dirty="0" smtClean="0"/>
              <a:t>Emergency Medical Care</a:t>
            </a:r>
          </a:p>
          <a:p>
            <a:pPr lvl="1" eaLnBrk="1" hangingPunct="1">
              <a:lnSpc>
                <a:spcPct val="90000"/>
              </a:lnSpc>
              <a:buFont typeface="Wingdings" pitchFamily="2" charset="2"/>
              <a:buChar char="ü"/>
            </a:pPr>
            <a:r>
              <a:rPr lang="en-US" sz="2400" dirty="0" smtClean="0"/>
              <a:t>Utilities</a:t>
            </a:r>
          </a:p>
          <a:p>
            <a:pPr lvl="1">
              <a:lnSpc>
                <a:spcPct val="90000"/>
              </a:lnSpc>
              <a:buFont typeface="Wingdings" pitchFamily="2" charset="2"/>
              <a:buChar char="ü"/>
            </a:pPr>
            <a:r>
              <a:rPr lang="en-US" sz="2400" dirty="0" smtClean="0"/>
              <a:t>Education</a:t>
            </a:r>
          </a:p>
          <a:p>
            <a:pPr lvl="1">
              <a:lnSpc>
                <a:spcPct val="90000"/>
              </a:lnSpc>
              <a:buFont typeface="Wingdings" pitchFamily="2" charset="2"/>
              <a:buChar char="ü"/>
            </a:pPr>
            <a:r>
              <a:rPr lang="en-US" sz="2400" dirty="0" smtClean="0"/>
              <a:t>Communications</a:t>
            </a:r>
            <a:endParaRPr lang="en-US" sz="2400" dirty="0" smtClean="0"/>
          </a:p>
          <a:p>
            <a:pPr lvl="1" eaLnBrk="1" hangingPunct="1">
              <a:lnSpc>
                <a:spcPct val="90000"/>
              </a:lnSpc>
              <a:buFont typeface="Wingdings" pitchFamily="2" charset="2"/>
              <a:buChar char="ü"/>
            </a:pPr>
            <a:endParaRPr lang="en-US" sz="2400" dirty="0" smtClean="0">
              <a:solidFill>
                <a:schemeClr val="accent1"/>
              </a:solidFill>
            </a:endParaRPr>
          </a:p>
          <a:p>
            <a:pPr lvl="1" eaLnBrk="1" hangingPunct="1">
              <a:lnSpc>
                <a:spcPct val="90000"/>
              </a:lnSpc>
              <a:buFont typeface="Wingdings" pitchFamily="2" charset="2"/>
              <a:buChar char="v"/>
            </a:pPr>
            <a:endParaRPr lang="en-US" sz="2400" dirty="0" smtClean="0"/>
          </a:p>
          <a:p>
            <a:pPr lvl="1" eaLnBrk="1" hangingPunct="1">
              <a:lnSpc>
                <a:spcPct val="90000"/>
              </a:lnSpc>
              <a:buFont typeface="Wingdings" pitchFamily="2" charset="2"/>
              <a:buChar char="v"/>
            </a:pPr>
            <a:endParaRPr lang="en-US" sz="2400" dirty="0" smtClean="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lstStyle/>
          <a:p>
            <a:r>
              <a:rPr lang="en-US" dirty="0" smtClean="0"/>
              <a:t>Private Non-Profit Entities</a:t>
            </a:r>
            <a:endParaRPr lang="en-US" dirty="0"/>
          </a:p>
        </p:txBody>
      </p:sp>
      <p:sp>
        <p:nvSpPr>
          <p:cNvPr id="3" name="Content Placeholder 2"/>
          <p:cNvSpPr>
            <a:spLocks noGrp="1"/>
          </p:cNvSpPr>
          <p:nvPr>
            <p:ph idx="1"/>
          </p:nvPr>
        </p:nvSpPr>
        <p:spPr>
          <a:xfrm>
            <a:off x="381000" y="2438400"/>
            <a:ext cx="8763000" cy="3352800"/>
          </a:xfrm>
        </p:spPr>
        <p:txBody>
          <a:bodyPr>
            <a:normAutofit fontScale="92500" lnSpcReduction="20000"/>
          </a:bodyPr>
          <a:lstStyle/>
          <a:p>
            <a:pPr marL="365125" indent="-255588">
              <a:buNone/>
              <a:defRPr/>
            </a:pPr>
            <a:r>
              <a:rPr lang="en-US" dirty="0" smtClean="0">
                <a:latin typeface="+mj-lt"/>
              </a:rPr>
              <a:t>Senior Citizen Day Centers</a:t>
            </a:r>
          </a:p>
          <a:p>
            <a:pPr marL="365125" indent="-255588">
              <a:buNone/>
              <a:defRPr/>
            </a:pPr>
            <a:r>
              <a:rPr lang="en-US" dirty="0" smtClean="0">
                <a:latin typeface="+mj-lt"/>
              </a:rPr>
              <a:t>Daycare Centers</a:t>
            </a:r>
          </a:p>
          <a:p>
            <a:pPr marL="365125" indent="-255588">
              <a:buNone/>
              <a:defRPr/>
            </a:pPr>
            <a:r>
              <a:rPr lang="en-US" dirty="0" smtClean="0">
                <a:latin typeface="+mj-lt"/>
              </a:rPr>
              <a:t>Homeless Shelters</a:t>
            </a:r>
          </a:p>
          <a:p>
            <a:pPr marL="365125" indent="-255588">
              <a:buNone/>
              <a:defRPr/>
            </a:pPr>
            <a:r>
              <a:rPr lang="en-US" dirty="0" smtClean="0">
                <a:latin typeface="+mj-lt"/>
              </a:rPr>
              <a:t>Shelter workshops</a:t>
            </a:r>
          </a:p>
          <a:p>
            <a:pPr marL="365125" indent="-255588">
              <a:buNone/>
              <a:defRPr/>
            </a:pPr>
            <a:r>
              <a:rPr lang="en-US" dirty="0" smtClean="0">
                <a:latin typeface="+mj-lt"/>
              </a:rPr>
              <a:t>Libraries</a:t>
            </a:r>
          </a:p>
          <a:p>
            <a:pPr marL="365125" indent="-255588">
              <a:buNone/>
              <a:defRPr/>
            </a:pPr>
            <a:r>
              <a:rPr lang="en-US" dirty="0" smtClean="0">
                <a:latin typeface="+mj-lt"/>
              </a:rPr>
              <a:t>Rehabilitation Facilities</a:t>
            </a:r>
          </a:p>
          <a:p>
            <a:pPr marL="365125" indent="-255588">
              <a:buNone/>
              <a:defRPr/>
            </a:pPr>
            <a:r>
              <a:rPr lang="en-US" dirty="0" smtClean="0">
                <a:latin typeface="+mj-lt"/>
              </a:rPr>
              <a:t>Community Centers</a:t>
            </a:r>
            <a:endParaRPr lang="en-US" dirty="0">
              <a:latin typeface="+mj-lt"/>
            </a:endParaRPr>
          </a:p>
        </p:txBody>
      </p:sp>
      <p:sp>
        <p:nvSpPr>
          <p:cNvPr id="4" name="TextBox 3"/>
          <p:cNvSpPr txBox="1"/>
          <p:nvPr/>
        </p:nvSpPr>
        <p:spPr>
          <a:xfrm>
            <a:off x="457200" y="1600200"/>
            <a:ext cx="7391400" cy="523220"/>
          </a:xfrm>
          <a:prstGeom prst="rect">
            <a:avLst/>
          </a:prstGeom>
          <a:noFill/>
        </p:spPr>
        <p:txBody>
          <a:bodyPr wrap="square" rtlCol="0">
            <a:spAutoFit/>
          </a:bodyPr>
          <a:lstStyle/>
          <a:p>
            <a:r>
              <a:rPr lang="en-US" sz="2800" dirty="0" smtClean="0">
                <a:solidFill>
                  <a:schemeClr val="tx2"/>
                </a:solidFill>
              </a:rPr>
              <a:t>Non-Critical Examples</a:t>
            </a:r>
            <a:endParaRPr lang="en-US" sz="2800"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Private Non-Profit Requirements</a:t>
            </a:r>
            <a:endParaRPr lang="en-US" dirty="0"/>
          </a:p>
        </p:txBody>
      </p:sp>
      <p:sp>
        <p:nvSpPr>
          <p:cNvPr id="3" name="Content Placeholder 2"/>
          <p:cNvSpPr>
            <a:spLocks noGrp="1"/>
          </p:cNvSpPr>
          <p:nvPr>
            <p:ph idx="1"/>
          </p:nvPr>
        </p:nvSpPr>
        <p:spPr>
          <a:xfrm>
            <a:off x="381000" y="1828800"/>
            <a:ext cx="8763000" cy="3352800"/>
          </a:xfrm>
        </p:spPr>
        <p:txBody>
          <a:bodyPr>
            <a:normAutofit fontScale="85000" lnSpcReduction="10000"/>
          </a:bodyPr>
          <a:lstStyle/>
          <a:p>
            <a:pPr marL="365125" indent="-255588">
              <a:buFont typeface="Wingdings 3" pitchFamily="18" charset="2"/>
              <a:buChar char=""/>
              <a:defRPr/>
            </a:pPr>
            <a:r>
              <a:rPr lang="en-US" dirty="0" smtClean="0">
                <a:latin typeface="+mj-lt"/>
              </a:rPr>
              <a:t>Completed RPA Package</a:t>
            </a:r>
          </a:p>
          <a:p>
            <a:pPr marL="365125" indent="-255588">
              <a:buFont typeface="Wingdings 3" pitchFamily="18" charset="2"/>
              <a:buChar char=""/>
              <a:defRPr/>
            </a:pPr>
            <a:r>
              <a:rPr lang="en-US" dirty="0" smtClean="0">
                <a:latin typeface="+mj-lt"/>
              </a:rPr>
              <a:t>DUNS Number</a:t>
            </a:r>
          </a:p>
          <a:p>
            <a:pPr marL="365125" indent="-255588">
              <a:buFont typeface="Wingdings 3" pitchFamily="18" charset="2"/>
              <a:buChar char=""/>
              <a:defRPr/>
            </a:pPr>
            <a:r>
              <a:rPr lang="en-US" dirty="0" smtClean="0">
                <a:latin typeface="+mj-lt"/>
              </a:rPr>
              <a:t>By-Laws</a:t>
            </a:r>
          </a:p>
          <a:p>
            <a:pPr marL="365125" indent="-255588">
              <a:buFont typeface="Wingdings 3" pitchFamily="18" charset="2"/>
              <a:buChar char=""/>
              <a:defRPr/>
            </a:pPr>
            <a:r>
              <a:rPr lang="en-US" dirty="0" smtClean="0">
                <a:latin typeface="+mj-lt"/>
              </a:rPr>
              <a:t>Tax Exempt Letter, 501(c), (d), or (e) IRS designation</a:t>
            </a:r>
          </a:p>
          <a:p>
            <a:pPr marL="365125" indent="-255588">
              <a:buFont typeface="Wingdings 3" pitchFamily="18" charset="2"/>
              <a:buChar char=""/>
              <a:defRPr/>
            </a:pPr>
            <a:endParaRPr lang="en-US" dirty="0" smtClean="0">
              <a:latin typeface="+mj-lt"/>
            </a:endParaRPr>
          </a:p>
          <a:p>
            <a:pPr marL="765175" lvl="1" indent="-255588">
              <a:buFont typeface="Wingdings 3" pitchFamily="18" charset="2"/>
              <a:buChar char=""/>
              <a:defRPr/>
            </a:pPr>
            <a:r>
              <a:rPr lang="en-US" dirty="0" smtClean="0">
                <a:latin typeface="+mj-lt"/>
              </a:rPr>
              <a:t>PNP’s go through an eligibility evaluation.  This evaluation can not be conducted until all of the above is submitted.</a:t>
            </a:r>
          </a:p>
          <a:p>
            <a:pPr marL="365125" indent="-255588">
              <a:buNone/>
              <a:defRPr/>
            </a:pPr>
            <a:endParaRPr lang="en-US" dirty="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276600" y="304800"/>
            <a:ext cx="3048000" cy="914400"/>
          </a:xfrm>
        </p:spPr>
        <p:txBody>
          <a:bodyPr/>
          <a:lstStyle/>
          <a:p>
            <a:pPr eaLnBrk="1" hangingPunct="1"/>
            <a:r>
              <a:rPr lang="en-US" dirty="0" smtClean="0"/>
              <a:t>Eligibility</a:t>
            </a:r>
          </a:p>
        </p:txBody>
      </p:sp>
      <p:graphicFrame>
        <p:nvGraphicFramePr>
          <p:cNvPr id="2" name="Diagram 1"/>
          <p:cNvGraphicFramePr/>
          <p:nvPr/>
        </p:nvGraphicFramePr>
        <p:xfrm>
          <a:off x="2286000" y="1143000"/>
          <a:ext cx="4800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Facility Eligibility Requirements</a:t>
            </a:r>
            <a:endParaRPr lang="en-US" dirty="0"/>
          </a:p>
        </p:txBody>
      </p:sp>
      <p:sp>
        <p:nvSpPr>
          <p:cNvPr id="3" name="Content Placeholder 2"/>
          <p:cNvSpPr>
            <a:spLocks noGrp="1"/>
          </p:cNvSpPr>
          <p:nvPr>
            <p:ph idx="1"/>
          </p:nvPr>
        </p:nvSpPr>
        <p:spPr/>
        <p:txBody>
          <a:bodyPr/>
          <a:lstStyle/>
          <a:p>
            <a:pPr marL="365125" indent="-255588">
              <a:buFont typeface="Wingdings" pitchFamily="2" charset="2"/>
              <a:buChar char="ü"/>
              <a:defRPr/>
            </a:pPr>
            <a:r>
              <a:rPr lang="en-US" dirty="0" smtClean="0">
                <a:latin typeface="+mj-lt"/>
              </a:rPr>
              <a:t>Damage- result of the event</a:t>
            </a:r>
          </a:p>
          <a:p>
            <a:pPr marL="365125" indent="-255588">
              <a:buFont typeface="Wingdings" pitchFamily="2" charset="2"/>
              <a:buChar char="ü"/>
              <a:defRPr/>
            </a:pPr>
            <a:r>
              <a:rPr lang="en-US" dirty="0" smtClean="0">
                <a:latin typeface="+mj-lt"/>
              </a:rPr>
              <a:t>Located within the area declared </a:t>
            </a:r>
          </a:p>
          <a:p>
            <a:pPr marL="365125" indent="-255588">
              <a:buFont typeface="Wingdings" pitchFamily="2" charset="2"/>
              <a:buChar char="ü"/>
              <a:defRPr/>
            </a:pPr>
            <a:r>
              <a:rPr lang="en-US" dirty="0" smtClean="0">
                <a:latin typeface="+mj-lt"/>
              </a:rPr>
              <a:t>Legal responsibility of eligible Applicant</a:t>
            </a:r>
          </a:p>
          <a:p>
            <a:pPr marL="365125" indent="-255588">
              <a:buFont typeface="Wingdings" pitchFamily="2" charset="2"/>
              <a:buChar char="ü"/>
              <a:defRPr/>
            </a:pPr>
            <a:r>
              <a:rPr lang="en-US" dirty="0" smtClean="0">
                <a:latin typeface="+mj-lt"/>
              </a:rPr>
              <a:t>In active use at the time of the disaster</a:t>
            </a:r>
          </a:p>
          <a:p>
            <a:pPr marL="365125" indent="-255588">
              <a:buFont typeface="Wingdings" pitchFamily="2" charset="2"/>
              <a:buChar char="ü"/>
              <a:defRPr/>
            </a:pPr>
            <a:r>
              <a:rPr lang="en-US" dirty="0" smtClean="0">
                <a:latin typeface="+mj-lt"/>
              </a:rPr>
              <a:t>Not under authority of another federal agency </a:t>
            </a:r>
            <a:r>
              <a:rPr lang="en-US" sz="2000" i="1" dirty="0" smtClean="0">
                <a:latin typeface="+mj-lt"/>
              </a:rPr>
              <a:t>(ex. US Army Corp. of Engineer Water Treatment Facilities, FHWA roads, etc.)</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09600" y="381000"/>
            <a:ext cx="7772400" cy="1470025"/>
          </a:xfrm>
        </p:spPr>
        <p:txBody>
          <a:bodyPr/>
          <a:lstStyle/>
          <a:p>
            <a:pPr eaLnBrk="1" hangingPunct="1"/>
            <a:r>
              <a:rPr lang="en-US" dirty="0" smtClean="0">
                <a:latin typeface="MS Reference Sans Serif" pitchFamily="34" charset="0"/>
              </a:rPr>
              <a:t>Deadlines for Submission</a:t>
            </a:r>
            <a:r>
              <a:rPr lang="en-US" sz="3200" dirty="0" smtClean="0">
                <a:latin typeface="MS Reference Sans Serif" pitchFamily="34" charset="0"/>
              </a:rPr>
              <a:t> </a:t>
            </a:r>
          </a:p>
        </p:txBody>
      </p:sp>
      <p:sp>
        <p:nvSpPr>
          <p:cNvPr id="5" name="Text Box 3"/>
          <p:cNvSpPr txBox="1">
            <a:spLocks noChangeArrowheads="1"/>
          </p:cNvSpPr>
          <p:nvPr/>
        </p:nvSpPr>
        <p:spPr bwMode="auto">
          <a:xfrm>
            <a:off x="838200" y="4191000"/>
            <a:ext cx="7246937" cy="1914370"/>
          </a:xfrm>
          <a:prstGeom prst="rect">
            <a:avLst/>
          </a:prstGeom>
          <a:noFill/>
          <a:ln>
            <a:noFill/>
          </a:ln>
          <a:effectLst/>
          <a:extLst/>
        </p:spPr>
        <p:txBody>
          <a:bodyPr>
            <a:spAutoFit/>
          </a:bodyPr>
          <a:lstStyle/>
          <a:p>
            <a:pPr algn="ctr">
              <a:defRPr/>
            </a:pPr>
            <a:r>
              <a:rPr lang="en-US" sz="2800" b="1" u="sng" dirty="0" smtClean="0">
                <a:solidFill>
                  <a:schemeClr val="tx2"/>
                </a:solidFill>
                <a:effectLst>
                  <a:outerShdw blurRad="38100" dist="38100" dir="2700000" algn="tl">
                    <a:srgbClr val="C0C0C0"/>
                  </a:outerShdw>
                </a:effectLst>
                <a:latin typeface="MS Reference Sans Serif" pitchFamily="34" charset="0"/>
                <a:cs typeface="+mn-cs"/>
              </a:rPr>
              <a:t>Lis</a:t>
            </a:r>
            <a:r>
              <a:rPr lang="en-US" sz="2800" b="1" u="sng" dirty="0" smtClean="0">
                <a:solidFill>
                  <a:schemeClr val="tx2"/>
                </a:solidFill>
                <a:effectLst>
                  <a:outerShdw blurRad="38100" dist="38100" dir="2700000" algn="tl">
                    <a:srgbClr val="C0C0C0"/>
                  </a:outerShdw>
                </a:effectLst>
                <a:latin typeface="MS Reference Sans Serif" pitchFamily="34" charset="0"/>
              </a:rPr>
              <a:t>t of Projects</a:t>
            </a:r>
            <a:r>
              <a:rPr lang="en-US" sz="2800" b="1" u="sng" dirty="0" smtClean="0">
                <a:solidFill>
                  <a:schemeClr val="tx2"/>
                </a:solidFill>
                <a:effectLst>
                  <a:outerShdw blurRad="38100" dist="38100" dir="2700000" algn="tl">
                    <a:srgbClr val="C0C0C0"/>
                  </a:outerShdw>
                </a:effectLst>
                <a:latin typeface="MS Reference Sans Serif" pitchFamily="34" charset="0"/>
                <a:cs typeface="+mn-cs"/>
              </a:rPr>
              <a:t> </a:t>
            </a:r>
            <a:r>
              <a:rPr lang="en-US" sz="2800" b="1" u="sng" dirty="0">
                <a:solidFill>
                  <a:schemeClr val="tx2"/>
                </a:solidFill>
                <a:effectLst>
                  <a:outerShdw blurRad="38100" dist="38100" dir="2700000" algn="tl">
                    <a:srgbClr val="C0C0C0"/>
                  </a:outerShdw>
                </a:effectLst>
                <a:latin typeface="MS Reference Sans Serif" pitchFamily="34" charset="0"/>
                <a:cs typeface="+mn-cs"/>
              </a:rPr>
              <a:t>– Identified Within</a:t>
            </a:r>
          </a:p>
          <a:p>
            <a:pPr algn="ctr">
              <a:defRPr/>
            </a:pPr>
            <a:r>
              <a:rPr lang="en-US" sz="2600" b="1" dirty="0">
                <a:solidFill>
                  <a:schemeClr val="tx2"/>
                </a:solidFill>
                <a:latin typeface="MS Reference Sans Serif" pitchFamily="34" charset="0"/>
                <a:cs typeface="+mn-cs"/>
              </a:rPr>
              <a:t> </a:t>
            </a:r>
          </a:p>
          <a:p>
            <a:pPr algn="ctr">
              <a:defRPr/>
            </a:pPr>
            <a:endParaRPr lang="en-US" sz="2800" b="1" dirty="0">
              <a:solidFill>
                <a:schemeClr val="tx2"/>
              </a:solidFill>
              <a:latin typeface="MS Reference Sans Serif" pitchFamily="34" charset="0"/>
              <a:cs typeface="+mn-cs"/>
            </a:endParaRPr>
          </a:p>
          <a:p>
            <a:pPr algn="ctr">
              <a:spcBef>
                <a:spcPct val="30000"/>
              </a:spcBef>
              <a:defRPr/>
            </a:pPr>
            <a:r>
              <a:rPr lang="en-US" sz="2800" b="1" dirty="0">
                <a:solidFill>
                  <a:schemeClr val="tx2"/>
                </a:solidFill>
                <a:effectLst>
                  <a:outerShdw blurRad="38100" dist="38100" dir="2700000" algn="tl">
                    <a:srgbClr val="C0C0C0"/>
                  </a:outerShdw>
                </a:effectLst>
                <a:latin typeface="MS Reference Sans Serif" pitchFamily="34" charset="0"/>
                <a:cs typeface="+mn-cs"/>
              </a:rPr>
              <a:t>days of Kickoff Meeting</a:t>
            </a:r>
            <a:r>
              <a:rPr lang="en-US" sz="2800" b="1" dirty="0">
                <a:solidFill>
                  <a:schemeClr val="tx2"/>
                </a:solidFill>
                <a:latin typeface="MS Reference Sans Serif" pitchFamily="34" charset="0"/>
                <a:cs typeface="+mn-cs"/>
              </a:rPr>
              <a:t> </a:t>
            </a:r>
          </a:p>
        </p:txBody>
      </p:sp>
      <p:sp>
        <p:nvSpPr>
          <p:cNvPr id="30724" name="WordArt 4"/>
          <p:cNvSpPr>
            <a:spLocks noChangeArrowheads="1" noChangeShapeType="1" noTextEdit="1"/>
          </p:cNvSpPr>
          <p:nvPr/>
        </p:nvSpPr>
        <p:spPr bwMode="auto">
          <a:xfrm>
            <a:off x="3657600" y="4724400"/>
            <a:ext cx="1501775" cy="844550"/>
          </a:xfrm>
          <a:prstGeom prst="rect">
            <a:avLst/>
          </a:prstGeom>
        </p:spPr>
        <p:txBody>
          <a:bodyPr wrap="none" fromWordArt="1">
            <a:prstTxWarp prst="textPlain">
              <a:avLst>
                <a:gd name="adj" fmla="val 49852"/>
              </a:avLst>
            </a:prstTxWarp>
          </a:bodyPr>
          <a:lstStyle/>
          <a:p>
            <a:pPr algn="ctr"/>
            <a:r>
              <a:rPr lang="en-US" sz="3600" kern="10" dirty="0">
                <a:ln w="9525">
                  <a:noFill/>
                  <a:round/>
                  <a:headEnd/>
                  <a:tailEnd/>
                </a:ln>
                <a:latin typeface="Arial Black"/>
              </a:rPr>
              <a:t>60</a:t>
            </a:r>
          </a:p>
        </p:txBody>
      </p:sp>
      <p:sp>
        <p:nvSpPr>
          <p:cNvPr id="7" name="Text Box 5"/>
          <p:cNvSpPr txBox="1">
            <a:spLocks noChangeArrowheads="1"/>
          </p:cNvSpPr>
          <p:nvPr/>
        </p:nvSpPr>
        <p:spPr bwMode="auto">
          <a:xfrm>
            <a:off x="228600" y="1143000"/>
            <a:ext cx="8534401" cy="2677656"/>
          </a:xfrm>
          <a:prstGeom prst="rect">
            <a:avLst/>
          </a:prstGeom>
          <a:noFill/>
          <a:ln>
            <a:noFill/>
          </a:ln>
          <a:effectLst/>
          <a:extLst/>
        </p:spPr>
        <p:txBody>
          <a:bodyPr>
            <a:spAutoFit/>
          </a:bodyPr>
          <a:lstStyle/>
          <a:p>
            <a:pPr algn="ctr">
              <a:defRPr/>
            </a:pPr>
            <a:r>
              <a:rPr lang="en-US" sz="2800" b="1" u="sng" dirty="0">
                <a:solidFill>
                  <a:schemeClr val="tx2"/>
                </a:solidFill>
                <a:effectLst>
                  <a:outerShdw blurRad="38100" dist="38100" dir="2700000" algn="tl">
                    <a:srgbClr val="C0C0C0"/>
                  </a:outerShdw>
                </a:effectLst>
                <a:latin typeface="MS Reference Sans Serif" pitchFamily="34" charset="0"/>
                <a:cs typeface="+mn-cs"/>
              </a:rPr>
              <a:t>Request for Public Assistance</a:t>
            </a:r>
            <a:r>
              <a:rPr lang="en-US" sz="2800" b="1" dirty="0">
                <a:solidFill>
                  <a:schemeClr val="tx2"/>
                </a:solidFill>
                <a:latin typeface="MS Reference Sans Serif" pitchFamily="34" charset="0"/>
                <a:cs typeface="+mn-cs"/>
              </a:rPr>
              <a:t> </a:t>
            </a:r>
          </a:p>
          <a:p>
            <a:pPr algn="ctr">
              <a:defRPr/>
            </a:pPr>
            <a:endParaRPr lang="en-US" sz="2800" b="1" dirty="0">
              <a:solidFill>
                <a:schemeClr val="accent1"/>
              </a:solidFill>
              <a:latin typeface="MS Reference Sans Serif" pitchFamily="34" charset="0"/>
              <a:cs typeface="+mn-cs"/>
            </a:endParaRPr>
          </a:p>
          <a:p>
            <a:pPr algn="ctr">
              <a:defRPr/>
            </a:pPr>
            <a:r>
              <a:rPr lang="en-US" sz="2800" b="1" dirty="0">
                <a:solidFill>
                  <a:schemeClr val="accent1"/>
                </a:solidFill>
                <a:latin typeface="MS Reference Sans Serif" pitchFamily="34" charset="0"/>
                <a:cs typeface="+mn-cs"/>
              </a:rPr>
              <a:t> </a:t>
            </a:r>
          </a:p>
          <a:p>
            <a:pPr algn="ctr">
              <a:defRPr/>
            </a:pPr>
            <a:endParaRPr lang="en-US" sz="2800" b="1" dirty="0">
              <a:solidFill>
                <a:schemeClr val="accent1"/>
              </a:solidFill>
              <a:latin typeface="MS Reference Sans Serif" pitchFamily="34" charset="0"/>
              <a:cs typeface="+mn-cs"/>
            </a:endParaRPr>
          </a:p>
          <a:p>
            <a:pPr algn="ctr">
              <a:defRPr/>
            </a:pPr>
            <a:r>
              <a:rPr lang="en-US" sz="2800" b="1" dirty="0">
                <a:solidFill>
                  <a:schemeClr val="tx2"/>
                </a:solidFill>
                <a:latin typeface="MS Reference Sans Serif" pitchFamily="34" charset="0"/>
                <a:cs typeface="+mn-cs"/>
              </a:rPr>
              <a:t>days after declaration for </a:t>
            </a:r>
            <a:r>
              <a:rPr lang="en-US" sz="2800" b="1" dirty="0" smtClean="0">
                <a:solidFill>
                  <a:schemeClr val="tx2"/>
                </a:solidFill>
                <a:latin typeface="MS Reference Sans Serif" pitchFamily="34" charset="0"/>
                <a:cs typeface="+mn-cs"/>
              </a:rPr>
              <a:t>submission</a:t>
            </a:r>
          </a:p>
          <a:p>
            <a:pPr algn="ctr">
              <a:defRPr/>
            </a:pPr>
            <a:r>
              <a:rPr lang="en-US" sz="2800" b="1" dirty="0" smtClean="0">
                <a:solidFill>
                  <a:schemeClr val="tx2"/>
                </a:solidFill>
                <a:latin typeface="MS Reference Sans Serif" pitchFamily="34" charset="0"/>
              </a:rPr>
              <a:t>= December 4th</a:t>
            </a:r>
          </a:p>
        </p:txBody>
      </p:sp>
      <p:sp>
        <p:nvSpPr>
          <p:cNvPr id="30726" name="WordArt 6"/>
          <p:cNvSpPr>
            <a:spLocks noChangeArrowheads="1" noChangeShapeType="1" noTextEdit="1"/>
          </p:cNvSpPr>
          <p:nvPr/>
        </p:nvSpPr>
        <p:spPr bwMode="auto">
          <a:xfrm>
            <a:off x="3505200" y="1828800"/>
            <a:ext cx="1593850" cy="1019175"/>
          </a:xfrm>
          <a:prstGeom prst="rect">
            <a:avLst/>
          </a:prstGeom>
        </p:spPr>
        <p:txBody>
          <a:bodyPr wrap="none" fromWordArt="1">
            <a:prstTxWarp prst="textPlain">
              <a:avLst>
                <a:gd name="adj" fmla="val 50208"/>
              </a:avLst>
            </a:prstTxWarp>
          </a:bodyPr>
          <a:lstStyle/>
          <a:p>
            <a:pPr algn="ctr"/>
            <a:r>
              <a:rPr lang="en-US" sz="3600" kern="10" dirty="0">
                <a:ln w="9525">
                  <a:noFill/>
                  <a:round/>
                  <a:headEnd/>
                  <a:tailEnd/>
                </a:ln>
                <a:latin typeface="Arial Black"/>
              </a:rPr>
              <a:t>30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rPr>
              <a:t>Deadlines for Completion</a:t>
            </a:r>
          </a:p>
        </p:txBody>
      </p:sp>
      <p:sp>
        <p:nvSpPr>
          <p:cNvPr id="3" name="Content Placeholder 2"/>
          <p:cNvSpPr>
            <a:spLocks noGrp="1"/>
          </p:cNvSpPr>
          <p:nvPr>
            <p:ph idx="1"/>
          </p:nvPr>
        </p:nvSpPr>
        <p:spPr>
          <a:xfrm>
            <a:off x="304800" y="1554162"/>
            <a:ext cx="8686800" cy="4846638"/>
          </a:xfrm>
        </p:spPr>
        <p:txBody>
          <a:bodyPr>
            <a:normAutofit fontScale="70000" lnSpcReduction="20000"/>
          </a:bodyPr>
          <a:lstStyle/>
          <a:p>
            <a:pPr indent="-274320" algn="ctr">
              <a:lnSpc>
                <a:spcPct val="95000"/>
              </a:lnSpc>
              <a:spcBef>
                <a:spcPct val="35000"/>
              </a:spcBef>
              <a:buFontTx/>
              <a:buNone/>
              <a:defRPr/>
            </a:pPr>
            <a:r>
              <a:rPr lang="en-US" sz="3400" b="1" dirty="0" smtClean="0">
                <a:latin typeface="+mj-lt"/>
              </a:rPr>
              <a:t>From the date of the declaration:</a:t>
            </a:r>
          </a:p>
          <a:p>
            <a:pPr indent="-274320" algn="ctr">
              <a:lnSpc>
                <a:spcPct val="95000"/>
              </a:lnSpc>
              <a:spcBef>
                <a:spcPct val="35000"/>
              </a:spcBef>
              <a:buFontTx/>
              <a:buNone/>
              <a:defRPr/>
            </a:pPr>
            <a:endParaRPr lang="en-US" sz="3400" b="1" dirty="0" smtClean="0">
              <a:latin typeface="+mj-lt"/>
            </a:endParaRPr>
          </a:p>
          <a:p>
            <a:pPr indent="-274320" algn="ctr">
              <a:lnSpc>
                <a:spcPct val="95000"/>
              </a:lnSpc>
              <a:spcBef>
                <a:spcPct val="35000"/>
              </a:spcBef>
              <a:buFontTx/>
              <a:buNone/>
              <a:defRPr/>
            </a:pPr>
            <a:r>
              <a:rPr lang="en-US" sz="3400" b="1" dirty="0" smtClean="0">
                <a:latin typeface="+mj-lt"/>
              </a:rPr>
              <a:t> November 5, 2014</a:t>
            </a:r>
            <a:endParaRPr lang="en-US" sz="3400" b="1" i="1" dirty="0" smtClean="0">
              <a:latin typeface="+mj-lt"/>
            </a:endParaRPr>
          </a:p>
          <a:p>
            <a:pPr indent="-274320" algn="ctr">
              <a:lnSpc>
                <a:spcPct val="95000"/>
              </a:lnSpc>
              <a:spcBef>
                <a:spcPct val="35000"/>
              </a:spcBef>
              <a:buFontTx/>
              <a:buNone/>
              <a:defRPr/>
            </a:pPr>
            <a:endParaRPr lang="en-US" sz="3400" b="1" dirty="0" smtClean="0">
              <a:latin typeface="+mj-lt"/>
            </a:endParaRPr>
          </a:p>
          <a:p>
            <a:pPr indent="-274320" algn="ctr">
              <a:lnSpc>
                <a:spcPct val="95000"/>
              </a:lnSpc>
              <a:spcBef>
                <a:spcPct val="35000"/>
              </a:spcBef>
              <a:buFontTx/>
              <a:buNone/>
              <a:defRPr/>
            </a:pPr>
            <a:r>
              <a:rPr lang="en-US" sz="3400" dirty="0" smtClean="0">
                <a:latin typeface="+mj-lt"/>
              </a:rPr>
              <a:t>Emergency work - 6 months </a:t>
            </a:r>
          </a:p>
          <a:p>
            <a:pPr indent="-274320" algn="ctr">
              <a:lnSpc>
                <a:spcPct val="95000"/>
              </a:lnSpc>
              <a:spcBef>
                <a:spcPct val="35000"/>
              </a:spcBef>
              <a:buFontTx/>
              <a:buNone/>
              <a:defRPr/>
            </a:pPr>
            <a:r>
              <a:rPr lang="en-US" sz="3400" dirty="0" smtClean="0">
                <a:latin typeface="+mj-lt"/>
              </a:rPr>
              <a:t>(+ 6 months by NDEM)</a:t>
            </a:r>
          </a:p>
          <a:p>
            <a:pPr indent="-274320" algn="ctr">
              <a:lnSpc>
                <a:spcPct val="95000"/>
              </a:lnSpc>
              <a:spcBef>
                <a:spcPct val="35000"/>
              </a:spcBef>
              <a:buFontTx/>
              <a:buNone/>
              <a:defRPr/>
            </a:pPr>
            <a:endParaRPr lang="en-US" sz="3400" dirty="0" smtClean="0">
              <a:latin typeface="+mj-lt"/>
            </a:endParaRPr>
          </a:p>
          <a:p>
            <a:pPr indent="-274320" algn="ctr">
              <a:lnSpc>
                <a:spcPct val="95000"/>
              </a:lnSpc>
              <a:spcBef>
                <a:spcPct val="35000"/>
              </a:spcBef>
              <a:buFontTx/>
              <a:buNone/>
              <a:defRPr/>
            </a:pPr>
            <a:r>
              <a:rPr lang="en-US" sz="3400" dirty="0" smtClean="0">
                <a:latin typeface="+mj-lt"/>
              </a:rPr>
              <a:t>Permanent work - 18 months </a:t>
            </a:r>
          </a:p>
          <a:p>
            <a:pPr indent="-274320" algn="ctr">
              <a:lnSpc>
                <a:spcPct val="95000"/>
              </a:lnSpc>
              <a:spcBef>
                <a:spcPct val="35000"/>
              </a:spcBef>
              <a:buFontTx/>
              <a:buNone/>
              <a:defRPr/>
            </a:pPr>
            <a:r>
              <a:rPr lang="en-US" sz="3400" dirty="0" smtClean="0">
                <a:latin typeface="+mj-lt"/>
              </a:rPr>
              <a:t>(+ 30 months by NDEM)</a:t>
            </a:r>
          </a:p>
          <a:p>
            <a:pPr indent="-274320" algn="ctr">
              <a:lnSpc>
                <a:spcPct val="95000"/>
              </a:lnSpc>
              <a:spcBef>
                <a:spcPct val="35000"/>
              </a:spcBef>
              <a:buFontTx/>
              <a:buNone/>
              <a:defRPr/>
            </a:pPr>
            <a:endParaRPr lang="en-US" sz="3400" dirty="0" smtClean="0">
              <a:latin typeface="+mj-lt"/>
            </a:endParaRPr>
          </a:p>
          <a:p>
            <a:pPr indent="-274320" algn="ctr">
              <a:lnSpc>
                <a:spcPct val="95000"/>
              </a:lnSpc>
              <a:spcBef>
                <a:spcPct val="35000"/>
              </a:spcBef>
              <a:buFontTx/>
              <a:buNone/>
              <a:defRPr/>
            </a:pPr>
            <a:r>
              <a:rPr lang="en-US" sz="3400" dirty="0" smtClean="0">
                <a:latin typeface="+mj-lt"/>
              </a:rPr>
              <a:t>Further extensions require </a:t>
            </a:r>
          </a:p>
          <a:p>
            <a:pPr indent="-274320" algn="ctr">
              <a:lnSpc>
                <a:spcPct val="95000"/>
              </a:lnSpc>
              <a:spcBef>
                <a:spcPct val="35000"/>
              </a:spcBef>
              <a:buFontTx/>
              <a:buNone/>
              <a:defRPr/>
            </a:pPr>
            <a:r>
              <a:rPr lang="en-US" sz="3400" dirty="0" smtClean="0">
                <a:latin typeface="+mj-lt"/>
              </a:rPr>
              <a:t>approval by FEMA</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276600" y="304800"/>
            <a:ext cx="3048000" cy="914400"/>
          </a:xfrm>
        </p:spPr>
        <p:txBody>
          <a:bodyPr/>
          <a:lstStyle/>
          <a:p>
            <a:pPr eaLnBrk="1" hangingPunct="1"/>
            <a:r>
              <a:rPr lang="en-US" dirty="0" smtClean="0"/>
              <a:t>Eligibility</a:t>
            </a:r>
          </a:p>
        </p:txBody>
      </p:sp>
      <p:graphicFrame>
        <p:nvGraphicFramePr>
          <p:cNvPr id="2" name="Diagram 1"/>
          <p:cNvGraphicFramePr/>
          <p:nvPr/>
        </p:nvGraphicFramePr>
        <p:xfrm>
          <a:off x="2286000" y="1143000"/>
          <a:ext cx="4800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idx="4294967295"/>
          </p:nvPr>
        </p:nvSpPr>
        <p:spPr>
          <a:xfrm>
            <a:off x="457200" y="304800"/>
            <a:ext cx="7772400" cy="1314450"/>
          </a:xfrm>
        </p:spPr>
        <p:txBody>
          <a:bodyPr/>
          <a:lstStyle/>
          <a:p>
            <a:pPr eaLnBrk="1" hangingPunct="1">
              <a:defRPr/>
            </a:pPr>
            <a:r>
              <a:rPr lang="en-US" sz="4800" dirty="0" smtClean="0"/>
              <a:t>Types of Eligible Work</a:t>
            </a:r>
          </a:p>
        </p:txBody>
      </p:sp>
      <p:sp>
        <p:nvSpPr>
          <p:cNvPr id="17411" name="Rectangle 4"/>
          <p:cNvSpPr>
            <a:spLocks noGrp="1" noChangeArrowheads="1"/>
          </p:cNvSpPr>
          <p:nvPr>
            <p:ph type="body" idx="4294967295"/>
          </p:nvPr>
        </p:nvSpPr>
        <p:spPr>
          <a:xfrm>
            <a:off x="1447800" y="2057400"/>
            <a:ext cx="6337300" cy="5447645"/>
          </a:xfrm>
          <a:noFill/>
        </p:spPr>
        <p:txBody>
          <a:bodyPr wrap="square">
            <a:spAutoFit/>
          </a:bodyPr>
          <a:lstStyle/>
          <a:p>
            <a:pPr eaLnBrk="1" hangingPunct="1">
              <a:buFont typeface="Wingdings" pitchFamily="2" charset="2"/>
              <a:buNone/>
            </a:pPr>
            <a:r>
              <a:rPr lang="en-US" sz="5400" dirty="0" smtClean="0">
                <a:latin typeface="+mj-lt"/>
              </a:rPr>
              <a:t>Emergency </a:t>
            </a:r>
            <a:r>
              <a:rPr lang="en-US" sz="5400" dirty="0" smtClean="0">
                <a:latin typeface="+mj-lt"/>
              </a:rPr>
              <a:t>Work (Cat. A&amp;B)</a:t>
            </a:r>
            <a:endParaRPr lang="en-US" sz="5400" dirty="0" smtClean="0">
              <a:latin typeface="+mj-lt"/>
            </a:endParaRPr>
          </a:p>
          <a:p>
            <a:pPr eaLnBrk="1" hangingPunct="1">
              <a:spcBef>
                <a:spcPct val="0"/>
              </a:spcBef>
            </a:pPr>
            <a:endParaRPr lang="en-US" sz="4400" dirty="0" smtClean="0">
              <a:latin typeface="+mj-lt"/>
            </a:endParaRPr>
          </a:p>
          <a:p>
            <a:pPr eaLnBrk="1" hangingPunct="1">
              <a:spcBef>
                <a:spcPct val="0"/>
              </a:spcBef>
              <a:buFont typeface="Wingdings" pitchFamily="2" charset="2"/>
              <a:buNone/>
            </a:pPr>
            <a:r>
              <a:rPr lang="en-US" sz="5400" dirty="0" smtClean="0">
                <a:latin typeface="+mj-lt"/>
              </a:rPr>
              <a:t>Permanent Work</a:t>
            </a:r>
            <a:r>
              <a:rPr lang="en-US" sz="4400" dirty="0" smtClean="0">
                <a:latin typeface="+mj-lt"/>
              </a:rPr>
              <a:t> </a:t>
            </a:r>
            <a:endParaRPr lang="en-US" sz="4400" dirty="0" smtClean="0">
              <a:latin typeface="+mj-lt"/>
            </a:endParaRPr>
          </a:p>
          <a:p>
            <a:pPr eaLnBrk="1" hangingPunct="1">
              <a:spcBef>
                <a:spcPct val="0"/>
              </a:spcBef>
              <a:buFont typeface="Wingdings" pitchFamily="2" charset="2"/>
              <a:buNone/>
            </a:pPr>
            <a:r>
              <a:rPr lang="en-US" sz="5400" dirty="0" smtClean="0">
                <a:latin typeface="+mj-lt"/>
              </a:rPr>
              <a:t>  (Cat. C-G)</a:t>
            </a:r>
            <a:endParaRPr lang="en-US" sz="5400" dirty="0" smtClean="0">
              <a:latin typeface="+mj-lt"/>
            </a:endParaRPr>
          </a:p>
          <a:p>
            <a:pPr eaLnBrk="1" hangingPunct="1">
              <a:spcBef>
                <a:spcPct val="0"/>
              </a:spcBef>
              <a:buFont typeface="Wingdings" pitchFamily="2" charset="2"/>
              <a:buNone/>
            </a:pPr>
            <a:endParaRPr lang="en-US" sz="4400" dirty="0" smtClean="0">
              <a:latin typeface="Arial" pitchFamily="34" charset="0"/>
            </a:endParaRPr>
          </a:p>
          <a:p>
            <a:pPr eaLnBrk="1" hangingPunct="1">
              <a:spcBef>
                <a:spcPct val="0"/>
              </a:spcBef>
              <a:buFont typeface="Wingdings" pitchFamily="2" charset="2"/>
              <a:buNone/>
            </a:pPr>
            <a:endParaRPr lang="en-US" sz="4400" dirty="0" smtClean="0">
              <a:latin typeface="Arial"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1026"/>
          <p:cNvSpPr>
            <a:spLocks noGrp="1" noChangeArrowheads="1"/>
          </p:cNvSpPr>
          <p:nvPr>
            <p:ph type="title"/>
          </p:nvPr>
        </p:nvSpPr>
        <p:spPr/>
        <p:txBody>
          <a:bodyPr/>
          <a:lstStyle/>
          <a:p>
            <a:pPr eaLnBrk="1" hangingPunct="1">
              <a:defRPr/>
            </a:pPr>
            <a:r>
              <a:rPr lang="en-US" dirty="0" smtClean="0"/>
              <a:t>Emergency Work</a:t>
            </a:r>
          </a:p>
        </p:txBody>
      </p:sp>
      <p:sp>
        <p:nvSpPr>
          <p:cNvPr id="18435" name="Rectangle 1027"/>
          <p:cNvSpPr>
            <a:spLocks noGrp="1" noChangeArrowheads="1"/>
          </p:cNvSpPr>
          <p:nvPr>
            <p:ph type="body" idx="1"/>
          </p:nvPr>
        </p:nvSpPr>
        <p:spPr>
          <a:xfrm>
            <a:off x="685800" y="1981200"/>
            <a:ext cx="7772400" cy="4343400"/>
          </a:xfrm>
          <a:noFill/>
        </p:spPr>
        <p:txBody>
          <a:bodyPr>
            <a:normAutofit fontScale="92500" lnSpcReduction="20000"/>
          </a:bodyPr>
          <a:lstStyle/>
          <a:p>
            <a:pPr eaLnBrk="1" hangingPunct="1">
              <a:buFont typeface="Wingdings" pitchFamily="2" charset="2"/>
              <a:buChar char="ü"/>
            </a:pPr>
            <a:r>
              <a:rPr lang="en-US" sz="3600" b="1" dirty="0" smtClean="0">
                <a:latin typeface="+mj-lt"/>
              </a:rPr>
              <a:t>Category A - (</a:t>
            </a:r>
            <a:r>
              <a:rPr lang="en-US" b="1" dirty="0" smtClean="0">
                <a:latin typeface="+mj-lt"/>
              </a:rPr>
              <a:t>Debris Removal</a:t>
            </a:r>
            <a:r>
              <a:rPr lang="en-US" sz="3600" b="1" dirty="0" smtClean="0">
                <a:latin typeface="+mj-lt"/>
              </a:rPr>
              <a:t>)</a:t>
            </a:r>
          </a:p>
          <a:p>
            <a:pPr eaLnBrk="1" hangingPunct="1">
              <a:buNone/>
            </a:pPr>
            <a:r>
              <a:rPr lang="en-US" sz="2000" dirty="0" smtClean="0">
                <a:latin typeface="+mj-lt"/>
              </a:rPr>
              <a:t>		</a:t>
            </a:r>
            <a:r>
              <a:rPr lang="en-US" sz="2400" dirty="0" smtClean="0">
                <a:latin typeface="+mj-lt"/>
              </a:rPr>
              <a:t>Clearance, removal, storage, disposal</a:t>
            </a:r>
          </a:p>
          <a:p>
            <a:pPr eaLnBrk="1" hangingPunct="1">
              <a:buFont typeface="Wingdings" pitchFamily="2" charset="2"/>
              <a:buChar char="ü"/>
            </a:pPr>
            <a:endParaRPr lang="en-US" sz="3600" b="1" dirty="0" smtClean="0">
              <a:latin typeface="+mj-lt"/>
            </a:endParaRPr>
          </a:p>
          <a:p>
            <a:pPr eaLnBrk="1" hangingPunct="1">
              <a:buFont typeface="Wingdings" pitchFamily="2" charset="2"/>
              <a:buChar char="ü"/>
            </a:pPr>
            <a:r>
              <a:rPr lang="en-US" sz="3600" b="1" dirty="0" smtClean="0">
                <a:latin typeface="+mj-lt"/>
              </a:rPr>
              <a:t>Category B - </a:t>
            </a:r>
            <a:r>
              <a:rPr lang="en-US" b="1" dirty="0" smtClean="0">
                <a:latin typeface="+mj-lt"/>
              </a:rPr>
              <a:t>(Emergency Protective      Measures)</a:t>
            </a:r>
          </a:p>
          <a:p>
            <a:pPr marL="342900" lvl="1" indent="-342900">
              <a:buNone/>
            </a:pPr>
            <a:r>
              <a:rPr lang="en-US" sz="2400" dirty="0" smtClean="0">
                <a:latin typeface="+mj-lt"/>
              </a:rPr>
              <a:t>		Access, protection, emergency services, eliminate 	hazards, support, highways and community needs</a:t>
            </a:r>
          </a:p>
          <a:p>
            <a:pPr eaLnBrk="1" hangingPunct="1">
              <a:buFont typeface="Wingdings" pitchFamily="2" charset="2"/>
              <a:buChar char="ü"/>
            </a:pPr>
            <a:endParaRPr lang="en-US" b="1" dirty="0" smtClean="0">
              <a:latin typeface="+mj-lt"/>
            </a:endParaRPr>
          </a:p>
          <a:p>
            <a:pPr algn="ctr" eaLnBrk="1" hangingPunct="1">
              <a:buNone/>
            </a:pPr>
            <a:r>
              <a:rPr lang="en-US" sz="2400" b="1" dirty="0" smtClean="0">
                <a:latin typeface="+mj-lt"/>
              </a:rPr>
              <a:t>	Must be completed within </a:t>
            </a:r>
            <a:r>
              <a:rPr lang="en-US" sz="2400" b="1" u="sng" dirty="0" smtClean="0">
                <a:latin typeface="+mj-lt"/>
              </a:rPr>
              <a:t>SIX</a:t>
            </a:r>
            <a:r>
              <a:rPr lang="en-US" sz="2400" b="1" dirty="0" smtClean="0">
                <a:latin typeface="+mj-lt"/>
              </a:rPr>
              <a:t> months of declaration – November 5, 2014</a:t>
            </a:r>
          </a:p>
          <a:p>
            <a:pPr algn="ctr" eaLnBrk="1" hangingPunct="1">
              <a:buNone/>
            </a:pPr>
            <a:r>
              <a:rPr lang="en-US" sz="2400" b="1" dirty="0" smtClean="0">
                <a:latin typeface="+mj-lt"/>
              </a:rPr>
              <a:t>Deadline: May 4, 2015</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600200"/>
            <a:ext cx="8458200" cy="4114800"/>
          </a:xfrm>
        </p:spPr>
        <p:txBody>
          <a:bodyPr>
            <a:normAutofit lnSpcReduction="10000"/>
          </a:bodyPr>
          <a:lstStyle/>
          <a:p>
            <a:pPr algn="ctr"/>
            <a:r>
              <a:rPr lang="en-US" sz="3600" b="1" dirty="0" smtClean="0"/>
              <a:t>FEMA-4202-DR-NV</a:t>
            </a:r>
          </a:p>
          <a:p>
            <a:pPr algn="ctr"/>
            <a:r>
              <a:rPr lang="en-US" sz="2800" b="1" dirty="0" smtClean="0"/>
              <a:t>Declaration Date</a:t>
            </a:r>
          </a:p>
          <a:p>
            <a:pPr algn="ctr"/>
            <a:r>
              <a:rPr lang="en-US" b="1" dirty="0" smtClean="0"/>
              <a:t>November 5, 2014</a:t>
            </a:r>
          </a:p>
          <a:p>
            <a:pPr algn="ctr"/>
            <a:endParaRPr lang="en-US" b="1" dirty="0" smtClean="0"/>
          </a:p>
          <a:p>
            <a:pPr algn="ctr"/>
            <a:r>
              <a:rPr lang="en-US" sz="2800" b="1" dirty="0" smtClean="0"/>
              <a:t>Incident Period</a:t>
            </a:r>
          </a:p>
          <a:p>
            <a:pPr algn="ctr"/>
            <a:r>
              <a:rPr lang="en-US" b="1" dirty="0" smtClean="0"/>
              <a:t>September 7-9, 2014 </a:t>
            </a:r>
            <a:endParaRPr lang="en-US" b="1" dirty="0" smtClean="0"/>
          </a:p>
          <a:p>
            <a:pPr algn="ctr"/>
            <a:endParaRPr lang="en-US" b="1" dirty="0"/>
          </a:p>
          <a:p>
            <a:pPr algn="ctr"/>
            <a:r>
              <a:rPr lang="en-US" dirty="0">
                <a:hlinkClick r:id="rId2"/>
              </a:rPr>
              <a:t>http://</a:t>
            </a:r>
            <a:r>
              <a:rPr lang="en-US" dirty="0" smtClean="0">
                <a:hlinkClick r:id="rId2"/>
              </a:rPr>
              <a:t>www.kpho.com/story/26489464/cell-phone-video-shows-van-swept-away-in-moapa-flood</a:t>
            </a:r>
            <a:r>
              <a:rPr lang="en-US" dirty="0" smtClean="0"/>
              <a:t> </a:t>
            </a:r>
            <a:endParaRPr lang="en-US" dirty="0"/>
          </a:p>
          <a:p>
            <a:pPr algn="ctr"/>
            <a:endParaRPr lang="en-US" b="1" dirty="0" smtClean="0"/>
          </a:p>
          <a:p>
            <a:pPr algn="ctr"/>
            <a:endParaRPr lang="en-US" b="1" dirty="0" smtClean="0"/>
          </a:p>
          <a:p>
            <a:endParaRPr lang="en-US" dirty="0"/>
          </a:p>
        </p:txBody>
      </p:sp>
      <p:pic>
        <p:nvPicPr>
          <p:cNvPr id="4" name="Picture 3" descr="NDEMLogo.JPG">
            <a:hlinkClick r:id="rId3"/>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381000" y="457200"/>
            <a:ext cx="1143000" cy="114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7833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05800" cy="5334000"/>
          </a:xfrm>
        </p:spPr>
        <p:txBody>
          <a:bodyPr>
            <a:normAutofit fontScale="92500" lnSpcReduction="10000"/>
          </a:bodyPr>
          <a:lstStyle/>
          <a:p>
            <a:pPr>
              <a:buNone/>
            </a:pPr>
            <a:r>
              <a:rPr lang="en-US" sz="3600" b="1" dirty="0" smtClean="0"/>
              <a:t>Debris </a:t>
            </a:r>
            <a:r>
              <a:rPr lang="en-US" sz="3600" b="1" dirty="0"/>
              <a:t>Alternative </a:t>
            </a:r>
            <a:r>
              <a:rPr lang="en-US" sz="3600" b="1" dirty="0" smtClean="0"/>
              <a:t>Procedures Pilot Program</a:t>
            </a:r>
            <a:r>
              <a:rPr lang="en-US" dirty="0"/>
              <a:t/>
            </a:r>
            <a:br>
              <a:rPr lang="en-US" dirty="0"/>
            </a:br>
            <a:r>
              <a:rPr lang="en-US" dirty="0"/>
              <a:t/>
            </a:r>
            <a:br>
              <a:rPr lang="en-US" dirty="0"/>
            </a:br>
            <a:r>
              <a:rPr lang="en-US" dirty="0"/>
              <a:t>	*Sliding Scale</a:t>
            </a:r>
            <a:br>
              <a:rPr lang="en-US" dirty="0"/>
            </a:br>
            <a:r>
              <a:rPr lang="en-US" dirty="0"/>
              <a:t/>
            </a:r>
            <a:br>
              <a:rPr lang="en-US" dirty="0"/>
            </a:br>
            <a:r>
              <a:rPr lang="en-US" dirty="0"/>
              <a:t>	*Recycling</a:t>
            </a:r>
            <a:br>
              <a:rPr lang="en-US" dirty="0"/>
            </a:br>
            <a:r>
              <a:rPr lang="en-US" dirty="0"/>
              <a:t/>
            </a:r>
            <a:br>
              <a:rPr lang="en-US" dirty="0"/>
            </a:br>
            <a:r>
              <a:rPr lang="en-US" dirty="0"/>
              <a:t>	*Straight time </a:t>
            </a:r>
            <a:br>
              <a:rPr lang="en-US" dirty="0"/>
            </a:br>
            <a:r>
              <a:rPr lang="en-US" dirty="0"/>
              <a:t/>
            </a:r>
            <a:br>
              <a:rPr lang="en-US" dirty="0"/>
            </a:br>
            <a:r>
              <a:rPr lang="en-US" dirty="0"/>
              <a:t>	*Extra 2%-Accepted </a:t>
            </a:r>
            <a:r>
              <a:rPr lang="en-US" dirty="0" smtClean="0"/>
              <a:t>Debris Management 	   Plan</a:t>
            </a:r>
            <a:r>
              <a:rPr lang="en-US" dirty="0"/>
              <a:t/>
            </a:r>
            <a:br>
              <a:rPr lang="en-US" dirty="0"/>
            </a:br>
            <a:endParaRPr lang="en-US" dirty="0"/>
          </a:p>
        </p:txBody>
      </p:sp>
      <p:sp>
        <p:nvSpPr>
          <p:cNvPr id="4" name="Slide Number Placeholder 3"/>
          <p:cNvSpPr>
            <a:spLocks noGrp="1"/>
          </p:cNvSpPr>
          <p:nvPr>
            <p:ph type="sldNum" sz="quarter" idx="4294967295"/>
          </p:nvPr>
        </p:nvSpPr>
        <p:spPr>
          <a:xfrm>
            <a:off x="7848600" y="6375400"/>
            <a:ext cx="838200" cy="473075"/>
          </a:xfrm>
          <a:prstGeom prst="rect">
            <a:avLst/>
          </a:prstGeom>
        </p:spPr>
        <p:txBody>
          <a:bodyPr/>
          <a:lstStyle/>
          <a:p>
            <a:pPr>
              <a:defRPr/>
            </a:pPr>
            <a:fld id="{3D8CEC6E-C5B6-4D78-AA63-B66A30F6BAC6}" type="slidenum">
              <a:rPr lang="en-US" smtClean="0"/>
              <a:pPr>
                <a:defRPr/>
              </a:pPr>
              <a:t>20</a:t>
            </a:fld>
            <a:endParaRPr lang="en-US"/>
          </a:p>
        </p:txBody>
      </p:sp>
      <p:sp>
        <p:nvSpPr>
          <p:cNvPr id="5" name="TextBox 4"/>
          <p:cNvSpPr txBox="1"/>
          <p:nvPr/>
        </p:nvSpPr>
        <p:spPr>
          <a:xfrm>
            <a:off x="762000" y="609600"/>
            <a:ext cx="739305" cy="369332"/>
          </a:xfrm>
          <a:prstGeom prst="rect">
            <a:avLst/>
          </a:prstGeom>
          <a:noFill/>
        </p:spPr>
        <p:txBody>
          <a:bodyPr wrap="none" rtlCol="0">
            <a:spAutoFit/>
          </a:bodyPr>
          <a:lstStyle/>
          <a:p>
            <a:r>
              <a:rPr lang="en-US" dirty="0" smtClean="0"/>
              <a:t>FEMA</a:t>
            </a:r>
            <a:endParaRPr lang="en-US" dirty="0"/>
          </a:p>
        </p:txBody>
      </p:sp>
    </p:spTree>
    <p:extLst>
      <p:ext uri="{BB962C8B-B14F-4D97-AF65-F5344CB8AC3E}">
        <p14:creationId xmlns:p14="http://schemas.microsoft.com/office/powerpoint/2010/main" val="212434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3074"/>
          <p:cNvSpPr>
            <a:spLocks noGrp="1" noChangeArrowheads="1"/>
          </p:cNvSpPr>
          <p:nvPr>
            <p:ph type="title"/>
          </p:nvPr>
        </p:nvSpPr>
        <p:spPr/>
        <p:txBody>
          <a:bodyPr/>
          <a:lstStyle/>
          <a:p>
            <a:pPr eaLnBrk="1" hangingPunct="1">
              <a:defRPr/>
            </a:pPr>
            <a:r>
              <a:rPr lang="en-US" dirty="0" smtClean="0"/>
              <a:t>Permanent Work</a:t>
            </a:r>
          </a:p>
        </p:txBody>
      </p:sp>
      <p:sp>
        <p:nvSpPr>
          <p:cNvPr id="19459" name="Rectangle 3075"/>
          <p:cNvSpPr>
            <a:spLocks noGrp="1" noChangeArrowheads="1"/>
          </p:cNvSpPr>
          <p:nvPr>
            <p:ph type="body" idx="1"/>
          </p:nvPr>
        </p:nvSpPr>
        <p:spPr>
          <a:noFill/>
        </p:spPr>
        <p:txBody>
          <a:bodyPr>
            <a:normAutofit fontScale="92500" lnSpcReduction="10000"/>
          </a:bodyPr>
          <a:lstStyle/>
          <a:p>
            <a:pPr eaLnBrk="1" hangingPunct="1">
              <a:lnSpc>
                <a:spcPct val="90000"/>
              </a:lnSpc>
            </a:pPr>
            <a:endParaRPr lang="en-US" sz="2400" dirty="0" smtClean="0"/>
          </a:p>
          <a:p>
            <a:pPr eaLnBrk="1" hangingPunct="1">
              <a:lnSpc>
                <a:spcPct val="90000"/>
              </a:lnSpc>
              <a:buFont typeface="Wingdings" pitchFamily="2" charset="2"/>
              <a:buChar char="§"/>
            </a:pPr>
            <a:r>
              <a:rPr lang="en-US" sz="2800" dirty="0" smtClean="0"/>
              <a:t>Category C          Roads and Bridges</a:t>
            </a:r>
          </a:p>
          <a:p>
            <a:pPr eaLnBrk="1" hangingPunct="1">
              <a:lnSpc>
                <a:spcPct val="90000"/>
              </a:lnSpc>
              <a:buFont typeface="Wingdings" pitchFamily="2" charset="2"/>
              <a:buChar char="§"/>
            </a:pPr>
            <a:r>
              <a:rPr lang="en-US" sz="2800" dirty="0" smtClean="0"/>
              <a:t>Category D          Water Control Facilities</a:t>
            </a:r>
          </a:p>
          <a:p>
            <a:pPr eaLnBrk="1" hangingPunct="1">
              <a:lnSpc>
                <a:spcPct val="90000"/>
              </a:lnSpc>
              <a:buFont typeface="Wingdings" pitchFamily="2" charset="2"/>
              <a:buChar char="§"/>
            </a:pPr>
            <a:r>
              <a:rPr lang="en-US" sz="2800" dirty="0" smtClean="0"/>
              <a:t>Category E          Buildings and Equipment</a:t>
            </a:r>
          </a:p>
          <a:p>
            <a:pPr eaLnBrk="1" hangingPunct="1">
              <a:lnSpc>
                <a:spcPct val="90000"/>
              </a:lnSpc>
              <a:buFont typeface="Wingdings" pitchFamily="2" charset="2"/>
              <a:buChar char="§"/>
            </a:pPr>
            <a:r>
              <a:rPr lang="en-US" sz="2800" dirty="0" smtClean="0"/>
              <a:t>Category F          Utilities</a:t>
            </a:r>
          </a:p>
          <a:p>
            <a:pPr eaLnBrk="1" hangingPunct="1">
              <a:lnSpc>
                <a:spcPct val="90000"/>
              </a:lnSpc>
              <a:buFont typeface="Wingdings" pitchFamily="2" charset="2"/>
              <a:buChar char="§"/>
            </a:pPr>
            <a:r>
              <a:rPr lang="en-US" sz="2800" dirty="0" smtClean="0"/>
              <a:t>Category G         Parks, Recreational 				    	 	          Facilities, and other </a:t>
            </a:r>
          </a:p>
          <a:p>
            <a:pPr eaLnBrk="1" hangingPunct="1">
              <a:lnSpc>
                <a:spcPct val="90000"/>
              </a:lnSpc>
              <a:buFont typeface="Wingdings" pitchFamily="2" charset="2"/>
              <a:buChar char="q"/>
            </a:pPr>
            <a:endParaRPr lang="en-US" sz="2800" dirty="0" smtClean="0"/>
          </a:p>
          <a:p>
            <a:pPr eaLnBrk="1" hangingPunct="1">
              <a:lnSpc>
                <a:spcPct val="90000"/>
              </a:lnSpc>
              <a:buFont typeface="Wingdings" pitchFamily="2" charset="2"/>
              <a:buChar char="§"/>
            </a:pPr>
            <a:r>
              <a:rPr lang="en-US" sz="2400" b="1" dirty="0" smtClean="0">
                <a:solidFill>
                  <a:srgbClr val="FF0000"/>
                </a:solidFill>
              </a:rPr>
              <a:t>Must be completed within 18 months of declaration – November 5, 2014</a:t>
            </a:r>
          </a:p>
          <a:p>
            <a:pPr algn="ctr" eaLnBrk="1" hangingPunct="1">
              <a:lnSpc>
                <a:spcPct val="90000"/>
              </a:lnSpc>
              <a:buNone/>
            </a:pPr>
            <a:r>
              <a:rPr lang="en-US" sz="2400" b="1" dirty="0" smtClean="0">
                <a:solidFill>
                  <a:srgbClr val="FF0000"/>
                </a:solidFill>
              </a:rPr>
              <a:t>	Deadline:</a:t>
            </a:r>
          </a:p>
          <a:p>
            <a:pPr algn="ctr" eaLnBrk="1" hangingPunct="1">
              <a:lnSpc>
                <a:spcPct val="90000"/>
              </a:lnSpc>
              <a:buNone/>
            </a:pPr>
            <a:r>
              <a:rPr lang="en-US" sz="2400" b="1" dirty="0" smtClean="0">
                <a:solidFill>
                  <a:srgbClr val="FF0000"/>
                </a:solidFill>
              </a:rPr>
              <a:t> May 4, 2016</a:t>
            </a:r>
          </a:p>
          <a:p>
            <a:pPr eaLnBrk="1" hangingPunct="1">
              <a:lnSpc>
                <a:spcPct val="90000"/>
              </a:lnSpc>
            </a:pPr>
            <a:endParaRPr lang="en-US" sz="2800" dirty="0" smtClean="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smtClean="0"/>
              <a:t>Alternative Procedures </a:t>
            </a:r>
            <a:r>
              <a:rPr lang="en-US" b="1" u="sng" dirty="0" smtClean="0"/>
              <a:t>Permanent Work </a:t>
            </a:r>
            <a:r>
              <a:rPr lang="en-US" dirty="0" smtClean="0"/>
              <a:t>Pilot Program</a:t>
            </a:r>
            <a:endParaRPr lang="en-US" dirty="0"/>
          </a:p>
        </p:txBody>
      </p:sp>
      <p:sp>
        <p:nvSpPr>
          <p:cNvPr id="3" name="Content Placeholder 2"/>
          <p:cNvSpPr>
            <a:spLocks noGrp="1"/>
          </p:cNvSpPr>
          <p:nvPr>
            <p:ph idx="1"/>
          </p:nvPr>
        </p:nvSpPr>
        <p:spPr>
          <a:xfrm>
            <a:off x="762000" y="1447800"/>
            <a:ext cx="8229600" cy="4572000"/>
          </a:xfrm>
        </p:spPr>
        <p:txBody>
          <a:bodyPr>
            <a:normAutofit fontScale="92500"/>
          </a:bodyPr>
          <a:lstStyle/>
          <a:p>
            <a:endParaRPr lang="en-US" sz="3200" dirty="0"/>
          </a:p>
          <a:p>
            <a:pPr marL="457200" indent="-457200">
              <a:buFont typeface="Wingdings" pitchFamily="2" charset="2"/>
              <a:buChar char="ü"/>
            </a:pPr>
            <a:r>
              <a:rPr lang="en-US" sz="3200" dirty="0" smtClean="0"/>
              <a:t>Grants Based on Fixed Estimates</a:t>
            </a:r>
          </a:p>
          <a:p>
            <a:pPr marL="457200" indent="-457200">
              <a:buFont typeface="Wingdings" pitchFamily="2" charset="2"/>
              <a:buChar char="ü"/>
            </a:pPr>
            <a:r>
              <a:rPr lang="en-US" sz="3200" dirty="0" smtClean="0"/>
              <a:t>Acceptance of Sub-grantee Cost Estimates</a:t>
            </a:r>
          </a:p>
          <a:p>
            <a:pPr marL="457200" indent="-457200">
              <a:buFont typeface="Wingdings" pitchFamily="2" charset="2"/>
              <a:buChar char="ü"/>
            </a:pPr>
            <a:r>
              <a:rPr lang="en-US" sz="3200" dirty="0" smtClean="0"/>
              <a:t>Referral of Cost Estimates to Expert Panel</a:t>
            </a:r>
          </a:p>
          <a:p>
            <a:pPr marL="457200" indent="-457200">
              <a:buFont typeface="Wingdings" pitchFamily="2" charset="2"/>
              <a:buChar char="ü"/>
            </a:pPr>
            <a:r>
              <a:rPr lang="en-US" sz="3200" dirty="0" smtClean="0"/>
              <a:t>Consolidated Sub-grants</a:t>
            </a:r>
          </a:p>
          <a:p>
            <a:pPr marL="457200" indent="-457200">
              <a:buFont typeface="Wingdings" pitchFamily="2" charset="2"/>
              <a:buChar char="ü"/>
            </a:pPr>
            <a:r>
              <a:rPr lang="en-US" sz="3200" dirty="0"/>
              <a:t>Elimination of Alternate Project </a:t>
            </a:r>
            <a:r>
              <a:rPr lang="en-US" sz="3200" dirty="0" smtClean="0"/>
              <a:t>Penalty</a:t>
            </a:r>
          </a:p>
          <a:p>
            <a:pPr marL="457200" indent="-457200">
              <a:buFont typeface="Wingdings" pitchFamily="2" charset="2"/>
              <a:buChar char="ü"/>
            </a:pPr>
            <a:r>
              <a:rPr lang="en-US" sz="3200" dirty="0" smtClean="0"/>
              <a:t>Use of Excess Funds</a:t>
            </a:r>
            <a:endParaRPr lang="en-US" sz="3200" dirty="0"/>
          </a:p>
          <a:p>
            <a:pPr marL="457200" indent="-457200">
              <a:buFont typeface="Wingdings" pitchFamily="2" charset="2"/>
              <a:buChar char="Ø"/>
            </a:pPr>
            <a:endParaRPr lang="en-US" sz="3200" dirty="0" smtClean="0"/>
          </a:p>
          <a:p>
            <a:pPr marL="457200" indent="-457200">
              <a:buFont typeface="Wingdings" pitchFamily="2" charset="2"/>
              <a:buChar char="Ø"/>
            </a:pPr>
            <a:endParaRPr lang="en-US" sz="3200" dirty="0" smtClean="0"/>
          </a:p>
          <a:p>
            <a:pPr marL="457200" indent="-457200">
              <a:buFont typeface="Wingdings" pitchFamily="2" charset="2"/>
              <a:buChar char="Ø"/>
            </a:pPr>
            <a:endParaRPr lang="en-US" sz="3200" dirty="0" smtClean="0"/>
          </a:p>
          <a:p>
            <a:pPr marL="457200" indent="-457200">
              <a:buFont typeface="Wingdings" pitchFamily="2" charset="2"/>
              <a:buChar char="Ø"/>
            </a:pPr>
            <a:endParaRPr lang="en-US" sz="3200" dirty="0" smtClean="0"/>
          </a:p>
          <a:p>
            <a:pPr marL="457200" indent="-457200">
              <a:buFont typeface="Wingdings" pitchFamily="2" charset="2"/>
              <a:buChar char="Ø"/>
            </a:pPr>
            <a:endParaRPr lang="en-US" sz="3200" dirty="0"/>
          </a:p>
        </p:txBody>
      </p:sp>
      <p:sp>
        <p:nvSpPr>
          <p:cNvPr id="4" name="Slide Number Placeholder 3"/>
          <p:cNvSpPr>
            <a:spLocks noGrp="1"/>
          </p:cNvSpPr>
          <p:nvPr>
            <p:ph type="sldNum" sz="quarter" idx="4294967295"/>
          </p:nvPr>
        </p:nvSpPr>
        <p:spPr>
          <a:xfrm>
            <a:off x="7848600" y="6375400"/>
            <a:ext cx="838200" cy="473075"/>
          </a:xfrm>
          <a:prstGeom prst="rect">
            <a:avLst/>
          </a:prstGeom>
        </p:spPr>
        <p:txBody>
          <a:bodyPr/>
          <a:lstStyle/>
          <a:p>
            <a:fld id="{D1D60481-A94C-42D6-AB60-CE273DC4BD51}" type="slidenum">
              <a:rPr lang="en-US" smtClean="0"/>
              <a:pPr/>
              <a:t>22</a:t>
            </a:fld>
            <a:endParaRPr lang="en-US" dirty="0"/>
          </a:p>
        </p:txBody>
      </p:sp>
    </p:spTree>
    <p:extLst>
      <p:ext uri="{BB962C8B-B14F-4D97-AF65-F5344CB8AC3E}">
        <p14:creationId xmlns:p14="http://schemas.microsoft.com/office/powerpoint/2010/main" val="4271152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050"/>
          <p:cNvSpPr>
            <a:spLocks noGrp="1" noChangeArrowheads="1"/>
          </p:cNvSpPr>
          <p:nvPr>
            <p:ph type="title"/>
          </p:nvPr>
        </p:nvSpPr>
        <p:spPr>
          <a:xfrm>
            <a:off x="0" y="1"/>
            <a:ext cx="9144000" cy="1524000"/>
          </a:xfrm>
        </p:spPr>
        <p:txBody>
          <a:bodyPr>
            <a:normAutofit/>
          </a:bodyPr>
          <a:lstStyle/>
          <a:p>
            <a:pPr eaLnBrk="1" hangingPunct="1">
              <a:defRPr/>
            </a:pPr>
            <a:r>
              <a:rPr lang="en-US" sz="4800" dirty="0" smtClean="0"/>
              <a:t>   FEMA FUNDING</a:t>
            </a:r>
          </a:p>
        </p:txBody>
      </p:sp>
      <p:sp>
        <p:nvSpPr>
          <p:cNvPr id="32771" name="Rectangle 2051"/>
          <p:cNvSpPr>
            <a:spLocks noGrp="1" noChangeArrowheads="1"/>
          </p:cNvSpPr>
          <p:nvPr>
            <p:ph type="body" idx="1"/>
          </p:nvPr>
        </p:nvSpPr>
        <p:spPr>
          <a:xfrm>
            <a:off x="1219200" y="1676400"/>
            <a:ext cx="6172200" cy="4525963"/>
          </a:xfrm>
          <a:noFill/>
        </p:spPr>
        <p:txBody>
          <a:bodyPr/>
          <a:lstStyle/>
          <a:p>
            <a:pPr eaLnBrk="1" hangingPunct="1">
              <a:buNone/>
            </a:pPr>
            <a:r>
              <a:rPr lang="en-US" sz="4800" dirty="0" smtClean="0"/>
              <a:t>Cost Sharing</a:t>
            </a:r>
          </a:p>
          <a:p>
            <a:pPr eaLnBrk="1" hangingPunct="1">
              <a:buNone/>
            </a:pPr>
            <a:r>
              <a:rPr lang="en-US" sz="4800" dirty="0" smtClean="0"/>
              <a:t>	-75% Federal</a:t>
            </a:r>
          </a:p>
          <a:p>
            <a:pPr eaLnBrk="1" hangingPunct="1">
              <a:buNone/>
            </a:pPr>
            <a:r>
              <a:rPr lang="en-US" sz="4800" dirty="0" smtClean="0"/>
              <a:t>	-25% Applicant</a:t>
            </a:r>
          </a:p>
          <a:p>
            <a:pPr eaLnBrk="1" hangingPunct="1"/>
            <a:endParaRPr lang="en-US" dirty="0" smtClean="0"/>
          </a:p>
        </p:txBody>
      </p:sp>
    </p:spTree>
    <p:extLst>
      <p:ext uri="{BB962C8B-B14F-4D97-AF65-F5344CB8AC3E}">
        <p14:creationId xmlns:p14="http://schemas.microsoft.com/office/powerpoint/2010/main" val="350075476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050"/>
          <p:cNvSpPr>
            <a:spLocks noGrp="1" noChangeArrowheads="1"/>
          </p:cNvSpPr>
          <p:nvPr>
            <p:ph type="title"/>
          </p:nvPr>
        </p:nvSpPr>
        <p:spPr>
          <a:xfrm>
            <a:off x="0" y="1"/>
            <a:ext cx="9144000" cy="1447800"/>
          </a:xfrm>
        </p:spPr>
        <p:txBody>
          <a:bodyPr>
            <a:normAutofit/>
          </a:bodyPr>
          <a:lstStyle/>
          <a:p>
            <a:pPr eaLnBrk="1" hangingPunct="1">
              <a:defRPr/>
            </a:pPr>
            <a:r>
              <a:rPr lang="en-US" dirty="0" smtClean="0"/>
              <a:t>  Minimum </a:t>
            </a:r>
            <a:r>
              <a:rPr lang="en-US" dirty="0" smtClean="0"/>
              <a:t>Project amount </a:t>
            </a:r>
            <a:r>
              <a:rPr lang="en-US" dirty="0" err="1" smtClean="0"/>
              <a:t>fema</a:t>
            </a:r>
            <a:r>
              <a:rPr lang="en-US" dirty="0" smtClean="0"/>
              <a:t> will </a:t>
            </a:r>
            <a:r>
              <a:rPr lang="en-US" dirty="0" smtClean="0"/>
              <a:t> </a:t>
            </a:r>
            <a:br>
              <a:rPr lang="en-US" dirty="0" smtClean="0"/>
            </a:br>
            <a:r>
              <a:rPr lang="en-US" dirty="0" smtClean="0"/>
              <a:t>    fund </a:t>
            </a:r>
            <a:endParaRPr lang="en-US" dirty="0" smtClean="0"/>
          </a:p>
        </p:txBody>
      </p:sp>
      <p:sp>
        <p:nvSpPr>
          <p:cNvPr id="29699" name="Rectangle 2051"/>
          <p:cNvSpPr>
            <a:spLocks noGrp="1" noChangeArrowheads="1"/>
          </p:cNvSpPr>
          <p:nvPr>
            <p:ph type="body" idx="1"/>
          </p:nvPr>
        </p:nvSpPr>
        <p:spPr>
          <a:xfrm>
            <a:off x="685800" y="2819400"/>
            <a:ext cx="7772400" cy="3128963"/>
          </a:xfrm>
          <a:noFill/>
        </p:spPr>
        <p:txBody>
          <a:bodyPr/>
          <a:lstStyle/>
          <a:p>
            <a:pPr algn="ctr" eaLnBrk="1" hangingPunct="1">
              <a:lnSpc>
                <a:spcPct val="90000"/>
              </a:lnSpc>
              <a:buFont typeface="Wingdings" pitchFamily="2" charset="2"/>
              <a:buNone/>
            </a:pPr>
            <a:r>
              <a:rPr lang="en-US" sz="5400" dirty="0" smtClean="0"/>
              <a:t>Minimum: $3,040</a:t>
            </a:r>
          </a:p>
          <a:p>
            <a:pPr algn="ctr" eaLnBrk="1" hangingPunct="1">
              <a:lnSpc>
                <a:spcPct val="90000"/>
              </a:lnSpc>
              <a:buNone/>
            </a:pPr>
            <a:endParaRPr lang="en-US" sz="2800" dirty="0" smtClean="0"/>
          </a:p>
          <a:p>
            <a:pPr algn="ctr" eaLnBrk="1" hangingPunct="1">
              <a:lnSpc>
                <a:spcPct val="90000"/>
              </a:lnSpc>
              <a:buNone/>
            </a:pPr>
            <a:r>
              <a:rPr lang="en-US" sz="2800" dirty="0" smtClean="0"/>
              <a:t>Updated Annually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4"/>
          <p:cNvSpPr>
            <a:spLocks noChangeArrowheads="1"/>
          </p:cNvSpPr>
          <p:nvPr/>
        </p:nvSpPr>
        <p:spPr bwMode="auto">
          <a:xfrm>
            <a:off x="2133600" y="2286000"/>
            <a:ext cx="4267200" cy="1600200"/>
          </a:xfrm>
          <a:prstGeom prst="leftRightArrow">
            <a:avLst>
              <a:gd name="adj1" fmla="val 50000"/>
              <a:gd name="adj2" fmla="val 53333"/>
            </a:avLst>
          </a:prstGeom>
          <a:solidFill>
            <a:schemeClr val="accent1"/>
          </a:solidFill>
          <a:ln w="9525">
            <a:solidFill>
              <a:schemeClr val="tx1"/>
            </a:solidFill>
            <a:miter lim="800000"/>
            <a:headEnd/>
            <a:tailEnd/>
          </a:ln>
        </p:spPr>
        <p:txBody>
          <a:bodyPr wrap="none" anchor="ctr"/>
          <a:lstStyle/>
          <a:p>
            <a:endParaRPr lang="en-US"/>
          </a:p>
        </p:txBody>
      </p:sp>
      <p:sp>
        <p:nvSpPr>
          <p:cNvPr id="58371" name="Rectangle 2"/>
          <p:cNvSpPr>
            <a:spLocks noGrp="1" noChangeArrowheads="1"/>
          </p:cNvSpPr>
          <p:nvPr>
            <p:ph type="ctrTitle"/>
          </p:nvPr>
        </p:nvSpPr>
        <p:spPr>
          <a:xfrm>
            <a:off x="762000" y="827088"/>
            <a:ext cx="7772400" cy="1230312"/>
          </a:xfrm>
        </p:spPr>
        <p:txBody>
          <a:bodyPr/>
          <a:lstStyle/>
          <a:p>
            <a:pPr algn="ctr" eaLnBrk="1" hangingPunct="1"/>
            <a:r>
              <a:rPr lang="en-US" u="sng" dirty="0" smtClean="0">
                <a:latin typeface="MS Reference Sans Serif" pitchFamily="34" charset="0"/>
              </a:rPr>
              <a:t>Small or Large </a:t>
            </a:r>
            <a:r>
              <a:rPr lang="en-US" u="sng" dirty="0" smtClean="0">
                <a:latin typeface="MS Reference Sans Serif" pitchFamily="34" charset="0"/>
              </a:rPr>
              <a:t>Project</a:t>
            </a:r>
            <a:endParaRPr lang="en-US" u="sng" dirty="0" smtClean="0">
              <a:latin typeface="MS Reference Sans Serif" pitchFamily="34" charset="0"/>
            </a:endParaRPr>
          </a:p>
        </p:txBody>
      </p:sp>
      <p:sp>
        <p:nvSpPr>
          <p:cNvPr id="34820" name="Rectangle 3"/>
          <p:cNvSpPr>
            <a:spLocks noGrp="1" noChangeArrowheads="1"/>
          </p:cNvSpPr>
          <p:nvPr>
            <p:ph type="subTitle" idx="1"/>
          </p:nvPr>
        </p:nvSpPr>
        <p:spPr>
          <a:xfrm>
            <a:off x="1905000" y="4038600"/>
            <a:ext cx="4811712" cy="1227137"/>
          </a:xfrm>
        </p:spPr>
        <p:txBody>
          <a:bodyPr rtlCol="0">
            <a:normAutofit/>
          </a:bodyPr>
          <a:lstStyle/>
          <a:p>
            <a:pPr algn="ctr" eaLnBrk="1" fontAlgn="auto" hangingPunct="1">
              <a:spcAft>
                <a:spcPts val="0"/>
              </a:spcAft>
              <a:buFontTx/>
              <a:buNone/>
              <a:defRPr/>
            </a:pPr>
            <a:r>
              <a:rPr lang="en-US" sz="4000" b="1" dirty="0" smtClean="0"/>
              <a:t>$121,600</a:t>
            </a:r>
          </a:p>
        </p:txBody>
      </p:sp>
      <p:sp>
        <p:nvSpPr>
          <p:cNvPr id="58373" name="Text Box 5"/>
          <p:cNvSpPr txBox="1">
            <a:spLocks noChangeArrowheads="1"/>
          </p:cNvSpPr>
          <p:nvPr/>
        </p:nvSpPr>
        <p:spPr bwMode="auto">
          <a:xfrm>
            <a:off x="1066800" y="5562600"/>
            <a:ext cx="6400800" cy="830997"/>
          </a:xfrm>
          <a:prstGeom prst="rect">
            <a:avLst/>
          </a:prstGeom>
          <a:noFill/>
          <a:ln w="9525">
            <a:noFill/>
            <a:miter lim="800000"/>
            <a:headEnd/>
            <a:tailEnd/>
          </a:ln>
        </p:spPr>
        <p:txBody>
          <a:bodyPr wrap="square">
            <a:spAutoFit/>
          </a:bodyPr>
          <a:lstStyle/>
          <a:p>
            <a:pPr algn="ctr"/>
            <a:r>
              <a:rPr lang="en-US" sz="2400" dirty="0"/>
              <a:t> </a:t>
            </a:r>
            <a:r>
              <a:rPr lang="en-US" sz="2400" dirty="0">
                <a:solidFill>
                  <a:schemeClr val="tx2"/>
                </a:solidFill>
                <a:latin typeface="MS Reference Sans Serif" pitchFamily="34" charset="0"/>
              </a:rPr>
              <a:t>Annually updated, </a:t>
            </a:r>
            <a:r>
              <a:rPr lang="en-US" sz="2400" dirty="0" smtClean="0">
                <a:solidFill>
                  <a:schemeClr val="tx2"/>
                </a:solidFill>
                <a:latin typeface="MS Reference Sans Serif" pitchFamily="34" charset="0"/>
              </a:rPr>
              <a:t>$121,600</a:t>
            </a:r>
            <a:endParaRPr lang="en-US" sz="2400" dirty="0">
              <a:solidFill>
                <a:schemeClr val="tx2"/>
              </a:solidFill>
              <a:latin typeface="MS Reference Sans Serif" pitchFamily="34" charset="0"/>
            </a:endParaRPr>
          </a:p>
          <a:p>
            <a:pPr algn="ctr"/>
            <a:r>
              <a:rPr lang="en-US" sz="2400" dirty="0">
                <a:solidFill>
                  <a:schemeClr val="tx2"/>
                </a:solidFill>
                <a:latin typeface="MS Reference Sans Serif" pitchFamily="34" charset="0"/>
              </a:rPr>
              <a:t> is the FY </a:t>
            </a:r>
            <a:r>
              <a:rPr lang="en-US" sz="2400" dirty="0" smtClean="0">
                <a:solidFill>
                  <a:schemeClr val="tx2"/>
                </a:solidFill>
                <a:latin typeface="MS Reference Sans Serif" pitchFamily="34" charset="0"/>
              </a:rPr>
              <a:t>15 </a:t>
            </a:r>
            <a:r>
              <a:rPr lang="en-US" sz="2400" dirty="0">
                <a:solidFill>
                  <a:schemeClr val="tx2"/>
                </a:solidFill>
                <a:latin typeface="MS Reference Sans Serif" pitchFamily="34" charset="0"/>
              </a:rPr>
              <a:t>threshold amount</a:t>
            </a:r>
          </a:p>
        </p:txBody>
      </p:sp>
      <p:sp>
        <p:nvSpPr>
          <p:cNvPr id="58374" name="Text Box 6"/>
          <p:cNvSpPr txBox="1">
            <a:spLocks noChangeArrowheads="1"/>
          </p:cNvSpPr>
          <p:nvPr/>
        </p:nvSpPr>
        <p:spPr bwMode="auto">
          <a:xfrm>
            <a:off x="452438" y="2901950"/>
            <a:ext cx="1692275" cy="366713"/>
          </a:xfrm>
          <a:prstGeom prst="rect">
            <a:avLst/>
          </a:prstGeom>
          <a:noFill/>
          <a:ln w="9525">
            <a:noFill/>
            <a:miter lim="800000"/>
            <a:headEnd/>
            <a:tailEnd/>
          </a:ln>
        </p:spPr>
        <p:txBody>
          <a:bodyPr>
            <a:spAutoFit/>
          </a:bodyPr>
          <a:lstStyle/>
          <a:p>
            <a:r>
              <a:rPr lang="en-US" sz="1800" dirty="0">
                <a:latin typeface="MS Reference Sans Serif" pitchFamily="34" charset="0"/>
              </a:rPr>
              <a:t>SMALL</a:t>
            </a:r>
          </a:p>
        </p:txBody>
      </p:sp>
      <p:sp>
        <p:nvSpPr>
          <p:cNvPr id="58375" name="Text Box 7"/>
          <p:cNvSpPr txBox="1">
            <a:spLocks noChangeArrowheads="1"/>
          </p:cNvSpPr>
          <p:nvPr/>
        </p:nvSpPr>
        <p:spPr bwMode="auto">
          <a:xfrm>
            <a:off x="6629400" y="2857500"/>
            <a:ext cx="1997075" cy="457200"/>
          </a:xfrm>
          <a:prstGeom prst="rect">
            <a:avLst/>
          </a:prstGeom>
          <a:noFill/>
          <a:ln w="9525">
            <a:noFill/>
            <a:miter lim="800000"/>
            <a:headEnd/>
            <a:tailEnd/>
          </a:ln>
        </p:spPr>
        <p:txBody>
          <a:bodyPr>
            <a:spAutoFit/>
          </a:bodyPr>
          <a:lstStyle/>
          <a:p>
            <a:r>
              <a:rPr lang="en-US" sz="2400">
                <a:latin typeface="MS Reference Sans Serif" pitchFamily="34" charset="0"/>
              </a:rPr>
              <a:t>LARGE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1026"/>
          <p:cNvSpPr>
            <a:spLocks/>
          </p:cNvSpPr>
          <p:nvPr/>
        </p:nvSpPr>
        <p:spPr bwMode="auto">
          <a:xfrm rot="3597035">
            <a:off x="1452563" y="1236663"/>
            <a:ext cx="4541837" cy="4694237"/>
          </a:xfrm>
          <a:custGeom>
            <a:avLst/>
            <a:gdLst>
              <a:gd name="T0" fmla="*/ 0 w 1889"/>
              <a:gd name="T1" fmla="*/ 1176 h 1684"/>
              <a:gd name="T2" fmla="*/ 402 w 1889"/>
              <a:gd name="T3" fmla="*/ 0 h 1684"/>
              <a:gd name="T4" fmla="*/ 1889 w 1889"/>
              <a:gd name="T5" fmla="*/ 520 h 1684"/>
              <a:gd name="T6" fmla="*/ 1871 w 1889"/>
              <a:gd name="T7" fmla="*/ 569 h 1684"/>
              <a:gd name="T8" fmla="*/ 1826 w 1889"/>
              <a:gd name="T9" fmla="*/ 693 h 1684"/>
              <a:gd name="T10" fmla="*/ 1762 w 1889"/>
              <a:gd name="T11" fmla="*/ 868 h 1684"/>
              <a:gd name="T12" fmla="*/ 1693 w 1889"/>
              <a:gd name="T13" fmla="*/ 1073 h 1684"/>
              <a:gd name="T14" fmla="*/ 1620 w 1889"/>
              <a:gd name="T15" fmla="*/ 1282 h 1684"/>
              <a:gd name="T16" fmla="*/ 1560 w 1889"/>
              <a:gd name="T17" fmla="*/ 1469 h 1684"/>
              <a:gd name="T18" fmla="*/ 1521 w 1889"/>
              <a:gd name="T19" fmla="*/ 1611 h 1684"/>
              <a:gd name="T20" fmla="*/ 1512 w 1889"/>
              <a:gd name="T21" fmla="*/ 1684 h 1684"/>
              <a:gd name="T22" fmla="*/ 1496 w 1889"/>
              <a:gd name="T23" fmla="*/ 1678 h 1684"/>
              <a:gd name="T24" fmla="*/ 1451 w 1889"/>
              <a:gd name="T25" fmla="*/ 1660 h 1684"/>
              <a:gd name="T26" fmla="*/ 1382 w 1889"/>
              <a:gd name="T27" fmla="*/ 1633 h 1684"/>
              <a:gd name="T28" fmla="*/ 1288 w 1889"/>
              <a:gd name="T29" fmla="*/ 1599 h 1684"/>
              <a:gd name="T30" fmla="*/ 1179 w 1889"/>
              <a:gd name="T31" fmla="*/ 1560 h 1684"/>
              <a:gd name="T32" fmla="*/ 1058 w 1889"/>
              <a:gd name="T33" fmla="*/ 1515 h 1684"/>
              <a:gd name="T34" fmla="*/ 928 w 1889"/>
              <a:gd name="T35" fmla="*/ 1466 h 1684"/>
              <a:gd name="T36" fmla="*/ 792 w 1889"/>
              <a:gd name="T37" fmla="*/ 1415 h 1684"/>
              <a:gd name="T38" fmla="*/ 656 w 1889"/>
              <a:gd name="T39" fmla="*/ 1367 h 1684"/>
              <a:gd name="T40" fmla="*/ 520 w 1889"/>
              <a:gd name="T41" fmla="*/ 1321 h 1684"/>
              <a:gd name="T42" fmla="*/ 393 w 1889"/>
              <a:gd name="T43" fmla="*/ 1279 h 1684"/>
              <a:gd name="T44" fmla="*/ 278 w 1889"/>
              <a:gd name="T45" fmla="*/ 1240 h 1684"/>
              <a:gd name="T46" fmla="*/ 176 w 1889"/>
              <a:gd name="T47" fmla="*/ 1209 h 1684"/>
              <a:gd name="T48" fmla="*/ 94 w 1889"/>
              <a:gd name="T49" fmla="*/ 1188 h 1684"/>
              <a:gd name="T50" fmla="*/ 34 w 1889"/>
              <a:gd name="T51" fmla="*/ 1176 h 1684"/>
              <a:gd name="T52" fmla="*/ 0 w 1889"/>
              <a:gd name="T53" fmla="*/ 1176 h 16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89"/>
              <a:gd name="T82" fmla="*/ 0 h 1684"/>
              <a:gd name="T83" fmla="*/ 1889 w 1889"/>
              <a:gd name="T84" fmla="*/ 1684 h 16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89" h="1684">
                <a:moveTo>
                  <a:pt x="0" y="1176"/>
                </a:moveTo>
                <a:lnTo>
                  <a:pt x="402" y="0"/>
                </a:lnTo>
                <a:lnTo>
                  <a:pt x="1889" y="520"/>
                </a:lnTo>
                <a:lnTo>
                  <a:pt x="1871" y="569"/>
                </a:lnTo>
                <a:lnTo>
                  <a:pt x="1826" y="693"/>
                </a:lnTo>
                <a:lnTo>
                  <a:pt x="1762" y="868"/>
                </a:lnTo>
                <a:lnTo>
                  <a:pt x="1693" y="1073"/>
                </a:lnTo>
                <a:lnTo>
                  <a:pt x="1620" y="1282"/>
                </a:lnTo>
                <a:lnTo>
                  <a:pt x="1560" y="1469"/>
                </a:lnTo>
                <a:lnTo>
                  <a:pt x="1521" y="1611"/>
                </a:lnTo>
                <a:lnTo>
                  <a:pt x="1512" y="1684"/>
                </a:lnTo>
                <a:lnTo>
                  <a:pt x="1496" y="1678"/>
                </a:lnTo>
                <a:lnTo>
                  <a:pt x="1451" y="1660"/>
                </a:lnTo>
                <a:lnTo>
                  <a:pt x="1382" y="1633"/>
                </a:lnTo>
                <a:lnTo>
                  <a:pt x="1288" y="1599"/>
                </a:lnTo>
                <a:lnTo>
                  <a:pt x="1179" y="1560"/>
                </a:lnTo>
                <a:lnTo>
                  <a:pt x="1058" y="1515"/>
                </a:lnTo>
                <a:lnTo>
                  <a:pt x="928" y="1466"/>
                </a:lnTo>
                <a:lnTo>
                  <a:pt x="792" y="1415"/>
                </a:lnTo>
                <a:lnTo>
                  <a:pt x="656" y="1367"/>
                </a:lnTo>
                <a:lnTo>
                  <a:pt x="520" y="1321"/>
                </a:lnTo>
                <a:lnTo>
                  <a:pt x="393" y="1279"/>
                </a:lnTo>
                <a:lnTo>
                  <a:pt x="278" y="1240"/>
                </a:lnTo>
                <a:lnTo>
                  <a:pt x="176" y="1209"/>
                </a:lnTo>
                <a:lnTo>
                  <a:pt x="94" y="1188"/>
                </a:lnTo>
                <a:lnTo>
                  <a:pt x="34" y="1176"/>
                </a:lnTo>
                <a:lnTo>
                  <a:pt x="0" y="1176"/>
                </a:lnTo>
                <a:close/>
              </a:path>
            </a:pathLst>
          </a:custGeom>
          <a:solidFill>
            <a:srgbClr val="FFE5CC"/>
          </a:solidFill>
          <a:ln w="9525">
            <a:noFill/>
            <a:round/>
            <a:headEnd/>
            <a:tailEnd/>
          </a:ln>
        </p:spPr>
        <p:txBody>
          <a:bodyPr/>
          <a:lstStyle/>
          <a:p>
            <a:endParaRPr lang="en-US"/>
          </a:p>
        </p:txBody>
      </p:sp>
      <p:sp>
        <p:nvSpPr>
          <p:cNvPr id="30723" name="Freeform 1027"/>
          <p:cNvSpPr>
            <a:spLocks/>
          </p:cNvSpPr>
          <p:nvPr/>
        </p:nvSpPr>
        <p:spPr bwMode="auto">
          <a:xfrm rot="3597035">
            <a:off x="2947988" y="-14287"/>
            <a:ext cx="1009650" cy="3365500"/>
          </a:xfrm>
          <a:custGeom>
            <a:avLst/>
            <a:gdLst>
              <a:gd name="T0" fmla="*/ 414 w 420"/>
              <a:gd name="T1" fmla="*/ 6 h 1194"/>
              <a:gd name="T2" fmla="*/ 402 w 420"/>
              <a:gd name="T3" fmla="*/ 12 h 1194"/>
              <a:gd name="T4" fmla="*/ 0 w 420"/>
              <a:gd name="T5" fmla="*/ 1188 h 1194"/>
              <a:gd name="T6" fmla="*/ 18 w 420"/>
              <a:gd name="T7" fmla="*/ 1194 h 1194"/>
              <a:gd name="T8" fmla="*/ 420 w 420"/>
              <a:gd name="T9" fmla="*/ 19 h 1194"/>
              <a:gd name="T10" fmla="*/ 408 w 420"/>
              <a:gd name="T11" fmla="*/ 25 h 1194"/>
              <a:gd name="T12" fmla="*/ 414 w 420"/>
              <a:gd name="T13" fmla="*/ 6 h 1194"/>
              <a:gd name="T14" fmla="*/ 405 w 420"/>
              <a:gd name="T15" fmla="*/ 0 h 1194"/>
              <a:gd name="T16" fmla="*/ 402 w 420"/>
              <a:gd name="T17" fmla="*/ 12 h 1194"/>
              <a:gd name="T18" fmla="*/ 414 w 420"/>
              <a:gd name="T19" fmla="*/ 6 h 1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0"/>
              <a:gd name="T31" fmla="*/ 0 h 1194"/>
              <a:gd name="T32" fmla="*/ 420 w 420"/>
              <a:gd name="T33" fmla="*/ 1194 h 11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0" h="1194">
                <a:moveTo>
                  <a:pt x="414" y="6"/>
                </a:moveTo>
                <a:lnTo>
                  <a:pt x="402" y="12"/>
                </a:lnTo>
                <a:lnTo>
                  <a:pt x="0" y="1188"/>
                </a:lnTo>
                <a:lnTo>
                  <a:pt x="18" y="1194"/>
                </a:lnTo>
                <a:lnTo>
                  <a:pt x="420" y="19"/>
                </a:lnTo>
                <a:lnTo>
                  <a:pt x="408" y="25"/>
                </a:lnTo>
                <a:lnTo>
                  <a:pt x="414" y="6"/>
                </a:lnTo>
                <a:lnTo>
                  <a:pt x="405" y="0"/>
                </a:lnTo>
                <a:lnTo>
                  <a:pt x="402" y="12"/>
                </a:lnTo>
                <a:lnTo>
                  <a:pt x="414" y="6"/>
                </a:lnTo>
                <a:close/>
              </a:path>
            </a:pathLst>
          </a:custGeom>
          <a:solidFill>
            <a:srgbClr val="000000"/>
          </a:solidFill>
          <a:ln w="9525">
            <a:noFill/>
            <a:round/>
            <a:headEnd/>
            <a:tailEnd/>
          </a:ln>
        </p:spPr>
        <p:txBody>
          <a:bodyPr/>
          <a:lstStyle/>
          <a:p>
            <a:endParaRPr lang="en-US"/>
          </a:p>
        </p:txBody>
      </p:sp>
      <p:sp>
        <p:nvSpPr>
          <p:cNvPr id="30724" name="Freeform 1028"/>
          <p:cNvSpPr>
            <a:spLocks/>
          </p:cNvSpPr>
          <p:nvPr/>
        </p:nvSpPr>
        <p:spPr bwMode="auto">
          <a:xfrm rot="3597035">
            <a:off x="3622675" y="2452688"/>
            <a:ext cx="3621088" cy="1516062"/>
          </a:xfrm>
          <a:custGeom>
            <a:avLst/>
            <a:gdLst>
              <a:gd name="T0" fmla="*/ 1499 w 1506"/>
              <a:gd name="T1" fmla="*/ 532 h 538"/>
              <a:gd name="T2" fmla="*/ 1493 w 1506"/>
              <a:gd name="T3" fmla="*/ 520 h 538"/>
              <a:gd name="T4" fmla="*/ 6 w 1506"/>
              <a:gd name="T5" fmla="*/ 0 h 538"/>
              <a:gd name="T6" fmla="*/ 0 w 1506"/>
              <a:gd name="T7" fmla="*/ 19 h 538"/>
              <a:gd name="T8" fmla="*/ 1487 w 1506"/>
              <a:gd name="T9" fmla="*/ 538 h 538"/>
              <a:gd name="T10" fmla="*/ 1481 w 1506"/>
              <a:gd name="T11" fmla="*/ 526 h 538"/>
              <a:gd name="T12" fmla="*/ 1499 w 1506"/>
              <a:gd name="T13" fmla="*/ 532 h 538"/>
              <a:gd name="T14" fmla="*/ 1506 w 1506"/>
              <a:gd name="T15" fmla="*/ 523 h 538"/>
              <a:gd name="T16" fmla="*/ 1493 w 1506"/>
              <a:gd name="T17" fmla="*/ 520 h 538"/>
              <a:gd name="T18" fmla="*/ 1499 w 1506"/>
              <a:gd name="T19" fmla="*/ 532 h 5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6"/>
              <a:gd name="T31" fmla="*/ 0 h 538"/>
              <a:gd name="T32" fmla="*/ 1506 w 1506"/>
              <a:gd name="T33" fmla="*/ 538 h 5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6" h="538">
                <a:moveTo>
                  <a:pt x="1499" y="532"/>
                </a:moveTo>
                <a:lnTo>
                  <a:pt x="1493" y="520"/>
                </a:lnTo>
                <a:lnTo>
                  <a:pt x="6" y="0"/>
                </a:lnTo>
                <a:lnTo>
                  <a:pt x="0" y="19"/>
                </a:lnTo>
                <a:lnTo>
                  <a:pt x="1487" y="538"/>
                </a:lnTo>
                <a:lnTo>
                  <a:pt x="1481" y="526"/>
                </a:lnTo>
                <a:lnTo>
                  <a:pt x="1499" y="532"/>
                </a:lnTo>
                <a:lnTo>
                  <a:pt x="1506" y="523"/>
                </a:lnTo>
                <a:lnTo>
                  <a:pt x="1493" y="520"/>
                </a:lnTo>
                <a:lnTo>
                  <a:pt x="1499" y="532"/>
                </a:lnTo>
                <a:close/>
              </a:path>
            </a:pathLst>
          </a:custGeom>
          <a:solidFill>
            <a:srgbClr val="000000"/>
          </a:solidFill>
          <a:ln w="9525">
            <a:noFill/>
            <a:round/>
            <a:headEnd/>
            <a:tailEnd/>
          </a:ln>
        </p:spPr>
        <p:txBody>
          <a:bodyPr/>
          <a:lstStyle/>
          <a:p>
            <a:endParaRPr lang="en-US"/>
          </a:p>
        </p:txBody>
      </p:sp>
      <p:sp>
        <p:nvSpPr>
          <p:cNvPr id="30725" name="Freeform 1029"/>
          <p:cNvSpPr>
            <a:spLocks/>
          </p:cNvSpPr>
          <p:nvPr/>
        </p:nvSpPr>
        <p:spPr bwMode="auto">
          <a:xfrm rot="3597035">
            <a:off x="3582194" y="3840957"/>
            <a:ext cx="949325" cy="3316287"/>
          </a:xfrm>
          <a:custGeom>
            <a:avLst/>
            <a:gdLst>
              <a:gd name="T0" fmla="*/ 6 w 395"/>
              <a:gd name="T1" fmla="*/ 1176 h 1176"/>
              <a:gd name="T2" fmla="*/ 18 w 395"/>
              <a:gd name="T3" fmla="*/ 1164 h 1176"/>
              <a:gd name="T4" fmla="*/ 27 w 395"/>
              <a:gd name="T5" fmla="*/ 1094 h 1176"/>
              <a:gd name="T6" fmla="*/ 66 w 395"/>
              <a:gd name="T7" fmla="*/ 955 h 1176"/>
              <a:gd name="T8" fmla="*/ 126 w 395"/>
              <a:gd name="T9" fmla="*/ 768 h 1176"/>
              <a:gd name="T10" fmla="*/ 199 w 395"/>
              <a:gd name="T11" fmla="*/ 559 h 1176"/>
              <a:gd name="T12" fmla="*/ 269 w 395"/>
              <a:gd name="T13" fmla="*/ 354 h 1176"/>
              <a:gd name="T14" fmla="*/ 332 w 395"/>
              <a:gd name="T15" fmla="*/ 179 h 1176"/>
              <a:gd name="T16" fmla="*/ 377 w 395"/>
              <a:gd name="T17" fmla="*/ 55 h 1176"/>
              <a:gd name="T18" fmla="*/ 395 w 395"/>
              <a:gd name="T19" fmla="*/ 6 h 1176"/>
              <a:gd name="T20" fmla="*/ 377 w 395"/>
              <a:gd name="T21" fmla="*/ 0 h 1176"/>
              <a:gd name="T22" fmla="*/ 359 w 395"/>
              <a:gd name="T23" fmla="*/ 49 h 1176"/>
              <a:gd name="T24" fmla="*/ 314 w 395"/>
              <a:gd name="T25" fmla="*/ 173 h 1176"/>
              <a:gd name="T26" fmla="*/ 250 w 395"/>
              <a:gd name="T27" fmla="*/ 348 h 1176"/>
              <a:gd name="T28" fmla="*/ 181 w 395"/>
              <a:gd name="T29" fmla="*/ 553 h 1176"/>
              <a:gd name="T30" fmla="*/ 108 w 395"/>
              <a:gd name="T31" fmla="*/ 762 h 1176"/>
              <a:gd name="T32" fmla="*/ 48 w 395"/>
              <a:gd name="T33" fmla="*/ 949 h 1176"/>
              <a:gd name="T34" fmla="*/ 9 w 395"/>
              <a:gd name="T35" fmla="*/ 1094 h 1176"/>
              <a:gd name="T36" fmla="*/ 0 w 395"/>
              <a:gd name="T37" fmla="*/ 1170 h 1176"/>
              <a:gd name="T38" fmla="*/ 12 w 395"/>
              <a:gd name="T39" fmla="*/ 1158 h 1176"/>
              <a:gd name="T40" fmla="*/ 6 w 395"/>
              <a:gd name="T41" fmla="*/ 1176 h 1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5"/>
              <a:gd name="T64" fmla="*/ 0 h 1176"/>
              <a:gd name="T65" fmla="*/ 395 w 395"/>
              <a:gd name="T66" fmla="*/ 1176 h 11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5" h="1176">
                <a:moveTo>
                  <a:pt x="6" y="1176"/>
                </a:moveTo>
                <a:lnTo>
                  <a:pt x="18" y="1164"/>
                </a:lnTo>
                <a:lnTo>
                  <a:pt x="27" y="1094"/>
                </a:lnTo>
                <a:lnTo>
                  <a:pt x="66" y="955"/>
                </a:lnTo>
                <a:lnTo>
                  <a:pt x="126" y="768"/>
                </a:lnTo>
                <a:lnTo>
                  <a:pt x="199" y="559"/>
                </a:lnTo>
                <a:lnTo>
                  <a:pt x="269" y="354"/>
                </a:lnTo>
                <a:lnTo>
                  <a:pt x="332" y="179"/>
                </a:lnTo>
                <a:lnTo>
                  <a:pt x="377" y="55"/>
                </a:lnTo>
                <a:lnTo>
                  <a:pt x="395" y="6"/>
                </a:lnTo>
                <a:lnTo>
                  <a:pt x="377" y="0"/>
                </a:lnTo>
                <a:lnTo>
                  <a:pt x="359" y="49"/>
                </a:lnTo>
                <a:lnTo>
                  <a:pt x="314" y="173"/>
                </a:lnTo>
                <a:lnTo>
                  <a:pt x="250" y="348"/>
                </a:lnTo>
                <a:lnTo>
                  <a:pt x="181" y="553"/>
                </a:lnTo>
                <a:lnTo>
                  <a:pt x="108" y="762"/>
                </a:lnTo>
                <a:lnTo>
                  <a:pt x="48" y="949"/>
                </a:lnTo>
                <a:lnTo>
                  <a:pt x="9" y="1094"/>
                </a:lnTo>
                <a:lnTo>
                  <a:pt x="0" y="1170"/>
                </a:lnTo>
                <a:lnTo>
                  <a:pt x="12" y="1158"/>
                </a:lnTo>
                <a:lnTo>
                  <a:pt x="6" y="1176"/>
                </a:lnTo>
                <a:close/>
              </a:path>
            </a:pathLst>
          </a:custGeom>
          <a:solidFill>
            <a:srgbClr val="000000"/>
          </a:solidFill>
          <a:ln w="9525">
            <a:noFill/>
            <a:round/>
            <a:headEnd/>
            <a:tailEnd/>
          </a:ln>
        </p:spPr>
        <p:txBody>
          <a:bodyPr/>
          <a:lstStyle/>
          <a:p>
            <a:endParaRPr lang="en-US"/>
          </a:p>
        </p:txBody>
      </p:sp>
      <p:sp>
        <p:nvSpPr>
          <p:cNvPr id="30726" name="Freeform 1030"/>
          <p:cNvSpPr>
            <a:spLocks/>
          </p:cNvSpPr>
          <p:nvPr/>
        </p:nvSpPr>
        <p:spPr bwMode="auto">
          <a:xfrm rot="3597035">
            <a:off x="244476" y="3224212"/>
            <a:ext cx="3662362" cy="1484313"/>
          </a:xfrm>
          <a:custGeom>
            <a:avLst/>
            <a:gdLst>
              <a:gd name="T0" fmla="*/ 0 w 1524"/>
              <a:gd name="T1" fmla="*/ 6 h 526"/>
              <a:gd name="T2" fmla="*/ 12 w 1524"/>
              <a:gd name="T3" fmla="*/ 18 h 526"/>
              <a:gd name="T4" fmla="*/ 43 w 1524"/>
              <a:gd name="T5" fmla="*/ 18 h 526"/>
              <a:gd name="T6" fmla="*/ 103 w 1524"/>
              <a:gd name="T7" fmla="*/ 30 h 526"/>
              <a:gd name="T8" fmla="*/ 182 w 1524"/>
              <a:gd name="T9" fmla="*/ 51 h 526"/>
              <a:gd name="T10" fmla="*/ 284 w 1524"/>
              <a:gd name="T11" fmla="*/ 82 h 526"/>
              <a:gd name="T12" fmla="*/ 399 w 1524"/>
              <a:gd name="T13" fmla="*/ 121 h 526"/>
              <a:gd name="T14" fmla="*/ 526 w 1524"/>
              <a:gd name="T15" fmla="*/ 163 h 526"/>
              <a:gd name="T16" fmla="*/ 662 w 1524"/>
              <a:gd name="T17" fmla="*/ 209 h 526"/>
              <a:gd name="T18" fmla="*/ 798 w 1524"/>
              <a:gd name="T19" fmla="*/ 257 h 526"/>
              <a:gd name="T20" fmla="*/ 934 w 1524"/>
              <a:gd name="T21" fmla="*/ 308 h 526"/>
              <a:gd name="T22" fmla="*/ 1064 w 1524"/>
              <a:gd name="T23" fmla="*/ 357 h 526"/>
              <a:gd name="T24" fmla="*/ 1185 w 1524"/>
              <a:gd name="T25" fmla="*/ 402 h 526"/>
              <a:gd name="T26" fmla="*/ 1294 w 1524"/>
              <a:gd name="T27" fmla="*/ 441 h 526"/>
              <a:gd name="T28" fmla="*/ 1388 w 1524"/>
              <a:gd name="T29" fmla="*/ 475 h 526"/>
              <a:gd name="T30" fmla="*/ 1457 w 1524"/>
              <a:gd name="T31" fmla="*/ 502 h 526"/>
              <a:gd name="T32" fmla="*/ 1502 w 1524"/>
              <a:gd name="T33" fmla="*/ 520 h 526"/>
              <a:gd name="T34" fmla="*/ 1518 w 1524"/>
              <a:gd name="T35" fmla="*/ 526 h 526"/>
              <a:gd name="T36" fmla="*/ 1524 w 1524"/>
              <a:gd name="T37" fmla="*/ 508 h 526"/>
              <a:gd name="T38" fmla="*/ 1509 w 1524"/>
              <a:gd name="T39" fmla="*/ 502 h 526"/>
              <a:gd name="T40" fmla="*/ 1463 w 1524"/>
              <a:gd name="T41" fmla="*/ 484 h 526"/>
              <a:gd name="T42" fmla="*/ 1394 w 1524"/>
              <a:gd name="T43" fmla="*/ 456 h 526"/>
              <a:gd name="T44" fmla="*/ 1300 w 1524"/>
              <a:gd name="T45" fmla="*/ 423 h 526"/>
              <a:gd name="T46" fmla="*/ 1191 w 1524"/>
              <a:gd name="T47" fmla="*/ 384 h 526"/>
              <a:gd name="T48" fmla="*/ 1070 w 1524"/>
              <a:gd name="T49" fmla="*/ 339 h 526"/>
              <a:gd name="T50" fmla="*/ 940 w 1524"/>
              <a:gd name="T51" fmla="*/ 290 h 526"/>
              <a:gd name="T52" fmla="*/ 804 w 1524"/>
              <a:gd name="T53" fmla="*/ 239 h 526"/>
              <a:gd name="T54" fmla="*/ 668 w 1524"/>
              <a:gd name="T55" fmla="*/ 191 h 526"/>
              <a:gd name="T56" fmla="*/ 532 w 1524"/>
              <a:gd name="T57" fmla="*/ 145 h 526"/>
              <a:gd name="T58" fmla="*/ 405 w 1524"/>
              <a:gd name="T59" fmla="*/ 103 h 526"/>
              <a:gd name="T60" fmla="*/ 290 w 1524"/>
              <a:gd name="T61" fmla="*/ 64 h 526"/>
              <a:gd name="T62" fmla="*/ 188 w 1524"/>
              <a:gd name="T63" fmla="*/ 33 h 526"/>
              <a:gd name="T64" fmla="*/ 103 w 1524"/>
              <a:gd name="T65" fmla="*/ 12 h 526"/>
              <a:gd name="T66" fmla="*/ 43 w 1524"/>
              <a:gd name="T67" fmla="*/ 0 h 526"/>
              <a:gd name="T68" fmla="*/ 6 w 1524"/>
              <a:gd name="T69" fmla="*/ 0 h 526"/>
              <a:gd name="T70" fmla="*/ 18 w 1524"/>
              <a:gd name="T71" fmla="*/ 12 h 526"/>
              <a:gd name="T72" fmla="*/ 0 w 1524"/>
              <a:gd name="T73" fmla="*/ 6 h 5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24"/>
              <a:gd name="T112" fmla="*/ 0 h 526"/>
              <a:gd name="T113" fmla="*/ 1524 w 1524"/>
              <a:gd name="T114" fmla="*/ 526 h 5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24" h="526">
                <a:moveTo>
                  <a:pt x="0" y="6"/>
                </a:moveTo>
                <a:lnTo>
                  <a:pt x="12" y="18"/>
                </a:lnTo>
                <a:lnTo>
                  <a:pt x="43" y="18"/>
                </a:lnTo>
                <a:lnTo>
                  <a:pt x="103" y="30"/>
                </a:lnTo>
                <a:lnTo>
                  <a:pt x="182" y="51"/>
                </a:lnTo>
                <a:lnTo>
                  <a:pt x="284" y="82"/>
                </a:lnTo>
                <a:lnTo>
                  <a:pt x="399" y="121"/>
                </a:lnTo>
                <a:lnTo>
                  <a:pt x="526" y="163"/>
                </a:lnTo>
                <a:lnTo>
                  <a:pt x="662" y="209"/>
                </a:lnTo>
                <a:lnTo>
                  <a:pt x="798" y="257"/>
                </a:lnTo>
                <a:lnTo>
                  <a:pt x="934" y="308"/>
                </a:lnTo>
                <a:lnTo>
                  <a:pt x="1064" y="357"/>
                </a:lnTo>
                <a:lnTo>
                  <a:pt x="1185" y="402"/>
                </a:lnTo>
                <a:lnTo>
                  <a:pt x="1294" y="441"/>
                </a:lnTo>
                <a:lnTo>
                  <a:pt x="1388" y="475"/>
                </a:lnTo>
                <a:lnTo>
                  <a:pt x="1457" y="502"/>
                </a:lnTo>
                <a:lnTo>
                  <a:pt x="1502" y="520"/>
                </a:lnTo>
                <a:lnTo>
                  <a:pt x="1518" y="526"/>
                </a:lnTo>
                <a:lnTo>
                  <a:pt x="1524" y="508"/>
                </a:lnTo>
                <a:lnTo>
                  <a:pt x="1509" y="502"/>
                </a:lnTo>
                <a:lnTo>
                  <a:pt x="1463" y="484"/>
                </a:lnTo>
                <a:lnTo>
                  <a:pt x="1394" y="456"/>
                </a:lnTo>
                <a:lnTo>
                  <a:pt x="1300" y="423"/>
                </a:lnTo>
                <a:lnTo>
                  <a:pt x="1191" y="384"/>
                </a:lnTo>
                <a:lnTo>
                  <a:pt x="1070" y="339"/>
                </a:lnTo>
                <a:lnTo>
                  <a:pt x="940" y="290"/>
                </a:lnTo>
                <a:lnTo>
                  <a:pt x="804" y="239"/>
                </a:lnTo>
                <a:lnTo>
                  <a:pt x="668" y="191"/>
                </a:lnTo>
                <a:lnTo>
                  <a:pt x="532" y="145"/>
                </a:lnTo>
                <a:lnTo>
                  <a:pt x="405" y="103"/>
                </a:lnTo>
                <a:lnTo>
                  <a:pt x="290" y="64"/>
                </a:lnTo>
                <a:lnTo>
                  <a:pt x="188" y="33"/>
                </a:lnTo>
                <a:lnTo>
                  <a:pt x="103" y="12"/>
                </a:lnTo>
                <a:lnTo>
                  <a:pt x="43" y="0"/>
                </a:lnTo>
                <a:lnTo>
                  <a:pt x="6" y="0"/>
                </a:lnTo>
                <a:lnTo>
                  <a:pt x="18" y="12"/>
                </a:lnTo>
                <a:lnTo>
                  <a:pt x="0" y="6"/>
                </a:lnTo>
                <a:close/>
              </a:path>
            </a:pathLst>
          </a:custGeom>
          <a:solidFill>
            <a:srgbClr val="000000"/>
          </a:solidFill>
          <a:ln w="9525">
            <a:noFill/>
            <a:round/>
            <a:headEnd/>
            <a:tailEnd/>
          </a:ln>
        </p:spPr>
        <p:txBody>
          <a:bodyPr/>
          <a:lstStyle/>
          <a:p>
            <a:endParaRPr lang="en-US"/>
          </a:p>
        </p:txBody>
      </p:sp>
      <p:sp>
        <p:nvSpPr>
          <p:cNvPr id="30727" name="Freeform 1031"/>
          <p:cNvSpPr>
            <a:spLocks/>
          </p:cNvSpPr>
          <p:nvPr/>
        </p:nvSpPr>
        <p:spPr bwMode="auto">
          <a:xfrm rot="3597035">
            <a:off x="3286125" y="1666875"/>
            <a:ext cx="296863" cy="931863"/>
          </a:xfrm>
          <a:custGeom>
            <a:avLst/>
            <a:gdLst>
              <a:gd name="T0" fmla="*/ 0 w 123"/>
              <a:gd name="T1" fmla="*/ 330 h 330"/>
              <a:gd name="T2" fmla="*/ 6 w 123"/>
              <a:gd name="T3" fmla="*/ 315 h 330"/>
              <a:gd name="T4" fmla="*/ 18 w 123"/>
              <a:gd name="T5" fmla="*/ 278 h 330"/>
              <a:gd name="T6" fmla="*/ 36 w 123"/>
              <a:gd name="T7" fmla="*/ 227 h 330"/>
              <a:gd name="T8" fmla="*/ 57 w 123"/>
              <a:gd name="T9" fmla="*/ 166 h 330"/>
              <a:gd name="T10" fmla="*/ 81 w 123"/>
              <a:gd name="T11" fmla="*/ 106 h 330"/>
              <a:gd name="T12" fmla="*/ 99 w 123"/>
              <a:gd name="T13" fmla="*/ 52 h 330"/>
              <a:gd name="T14" fmla="*/ 114 w 123"/>
              <a:gd name="T15" fmla="*/ 15 h 330"/>
              <a:gd name="T16" fmla="*/ 123 w 123"/>
              <a:gd name="T17" fmla="*/ 0 h 330"/>
              <a:gd name="T18" fmla="*/ 0 w 123"/>
              <a:gd name="T19" fmla="*/ 330 h 3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330"/>
              <a:gd name="T32" fmla="*/ 123 w 123"/>
              <a:gd name="T33" fmla="*/ 330 h 3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330">
                <a:moveTo>
                  <a:pt x="0" y="330"/>
                </a:moveTo>
                <a:lnTo>
                  <a:pt x="6" y="315"/>
                </a:lnTo>
                <a:lnTo>
                  <a:pt x="18" y="278"/>
                </a:lnTo>
                <a:lnTo>
                  <a:pt x="36" y="227"/>
                </a:lnTo>
                <a:lnTo>
                  <a:pt x="57" y="166"/>
                </a:lnTo>
                <a:lnTo>
                  <a:pt x="81" y="106"/>
                </a:lnTo>
                <a:lnTo>
                  <a:pt x="99" y="52"/>
                </a:lnTo>
                <a:lnTo>
                  <a:pt x="114" y="15"/>
                </a:lnTo>
                <a:lnTo>
                  <a:pt x="123" y="0"/>
                </a:lnTo>
                <a:lnTo>
                  <a:pt x="0" y="330"/>
                </a:lnTo>
                <a:close/>
              </a:path>
            </a:pathLst>
          </a:custGeom>
          <a:solidFill>
            <a:srgbClr val="CEF4F4"/>
          </a:solidFill>
          <a:ln w="9525">
            <a:noFill/>
            <a:round/>
            <a:headEnd/>
            <a:tailEnd/>
          </a:ln>
        </p:spPr>
        <p:txBody>
          <a:bodyPr/>
          <a:lstStyle/>
          <a:p>
            <a:endParaRPr lang="en-US"/>
          </a:p>
        </p:txBody>
      </p:sp>
      <p:sp>
        <p:nvSpPr>
          <p:cNvPr id="30728" name="Freeform 1032"/>
          <p:cNvSpPr>
            <a:spLocks/>
          </p:cNvSpPr>
          <p:nvPr/>
        </p:nvSpPr>
        <p:spPr bwMode="auto">
          <a:xfrm rot="3597035">
            <a:off x="3277394" y="1639094"/>
            <a:ext cx="327025" cy="963613"/>
          </a:xfrm>
          <a:custGeom>
            <a:avLst/>
            <a:gdLst>
              <a:gd name="T0" fmla="*/ 130 w 136"/>
              <a:gd name="T1" fmla="*/ 0 h 342"/>
              <a:gd name="T2" fmla="*/ 115 w 136"/>
              <a:gd name="T3" fmla="*/ 21 h 342"/>
              <a:gd name="T4" fmla="*/ 100 w 136"/>
              <a:gd name="T5" fmla="*/ 58 h 342"/>
              <a:gd name="T6" fmla="*/ 82 w 136"/>
              <a:gd name="T7" fmla="*/ 112 h 342"/>
              <a:gd name="T8" fmla="*/ 58 w 136"/>
              <a:gd name="T9" fmla="*/ 172 h 342"/>
              <a:gd name="T10" fmla="*/ 37 w 136"/>
              <a:gd name="T11" fmla="*/ 233 h 342"/>
              <a:gd name="T12" fmla="*/ 19 w 136"/>
              <a:gd name="T13" fmla="*/ 284 h 342"/>
              <a:gd name="T14" fmla="*/ 7 w 136"/>
              <a:gd name="T15" fmla="*/ 321 h 342"/>
              <a:gd name="T16" fmla="*/ 0 w 136"/>
              <a:gd name="T17" fmla="*/ 336 h 342"/>
              <a:gd name="T18" fmla="*/ 19 w 136"/>
              <a:gd name="T19" fmla="*/ 342 h 342"/>
              <a:gd name="T20" fmla="*/ 25 w 136"/>
              <a:gd name="T21" fmla="*/ 327 h 342"/>
              <a:gd name="T22" fmla="*/ 37 w 136"/>
              <a:gd name="T23" fmla="*/ 290 h 342"/>
              <a:gd name="T24" fmla="*/ 55 w 136"/>
              <a:gd name="T25" fmla="*/ 239 h 342"/>
              <a:gd name="T26" fmla="*/ 76 w 136"/>
              <a:gd name="T27" fmla="*/ 178 h 342"/>
              <a:gd name="T28" fmla="*/ 100 w 136"/>
              <a:gd name="T29" fmla="*/ 118 h 342"/>
              <a:gd name="T30" fmla="*/ 118 w 136"/>
              <a:gd name="T31" fmla="*/ 64 h 342"/>
              <a:gd name="T32" fmla="*/ 133 w 136"/>
              <a:gd name="T33" fmla="*/ 27 h 342"/>
              <a:gd name="T34" fmla="*/ 136 w 136"/>
              <a:gd name="T35" fmla="*/ 18 h 342"/>
              <a:gd name="T36" fmla="*/ 130 w 136"/>
              <a:gd name="T37" fmla="*/ 0 h 3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342"/>
              <a:gd name="T59" fmla="*/ 136 w 136"/>
              <a:gd name="T60" fmla="*/ 342 h 3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342">
                <a:moveTo>
                  <a:pt x="130" y="0"/>
                </a:moveTo>
                <a:lnTo>
                  <a:pt x="115" y="21"/>
                </a:lnTo>
                <a:lnTo>
                  <a:pt x="100" y="58"/>
                </a:lnTo>
                <a:lnTo>
                  <a:pt x="82" y="112"/>
                </a:lnTo>
                <a:lnTo>
                  <a:pt x="58" y="172"/>
                </a:lnTo>
                <a:lnTo>
                  <a:pt x="37" y="233"/>
                </a:lnTo>
                <a:lnTo>
                  <a:pt x="19" y="284"/>
                </a:lnTo>
                <a:lnTo>
                  <a:pt x="7" y="321"/>
                </a:lnTo>
                <a:lnTo>
                  <a:pt x="0" y="336"/>
                </a:lnTo>
                <a:lnTo>
                  <a:pt x="19" y="342"/>
                </a:lnTo>
                <a:lnTo>
                  <a:pt x="25" y="327"/>
                </a:lnTo>
                <a:lnTo>
                  <a:pt x="37" y="290"/>
                </a:lnTo>
                <a:lnTo>
                  <a:pt x="55" y="239"/>
                </a:lnTo>
                <a:lnTo>
                  <a:pt x="76" y="178"/>
                </a:lnTo>
                <a:lnTo>
                  <a:pt x="100" y="118"/>
                </a:lnTo>
                <a:lnTo>
                  <a:pt x="118" y="64"/>
                </a:lnTo>
                <a:lnTo>
                  <a:pt x="133" y="27"/>
                </a:lnTo>
                <a:lnTo>
                  <a:pt x="136" y="18"/>
                </a:lnTo>
                <a:lnTo>
                  <a:pt x="130" y="0"/>
                </a:lnTo>
                <a:close/>
              </a:path>
            </a:pathLst>
          </a:custGeom>
          <a:solidFill>
            <a:srgbClr val="000000"/>
          </a:solidFill>
          <a:ln w="9525">
            <a:noFill/>
            <a:round/>
            <a:headEnd/>
            <a:tailEnd/>
          </a:ln>
        </p:spPr>
        <p:txBody>
          <a:bodyPr/>
          <a:lstStyle/>
          <a:p>
            <a:endParaRPr lang="en-US"/>
          </a:p>
        </p:txBody>
      </p:sp>
      <p:sp>
        <p:nvSpPr>
          <p:cNvPr id="30729" name="Freeform 1033"/>
          <p:cNvSpPr>
            <a:spLocks/>
          </p:cNvSpPr>
          <p:nvPr/>
        </p:nvSpPr>
        <p:spPr bwMode="auto">
          <a:xfrm rot="3597035">
            <a:off x="2695575" y="2246313"/>
            <a:ext cx="261937" cy="846138"/>
          </a:xfrm>
          <a:custGeom>
            <a:avLst/>
            <a:gdLst>
              <a:gd name="T0" fmla="*/ 0 w 109"/>
              <a:gd name="T1" fmla="*/ 300 h 300"/>
              <a:gd name="T2" fmla="*/ 109 w 109"/>
              <a:gd name="T3" fmla="*/ 0 h 300"/>
              <a:gd name="T4" fmla="*/ 0 w 109"/>
              <a:gd name="T5" fmla="*/ 300 h 300"/>
              <a:gd name="T6" fmla="*/ 0 60000 65536"/>
              <a:gd name="T7" fmla="*/ 0 60000 65536"/>
              <a:gd name="T8" fmla="*/ 0 60000 65536"/>
              <a:gd name="T9" fmla="*/ 0 w 109"/>
              <a:gd name="T10" fmla="*/ 0 h 300"/>
              <a:gd name="T11" fmla="*/ 109 w 109"/>
              <a:gd name="T12" fmla="*/ 300 h 300"/>
            </a:gdLst>
            <a:ahLst/>
            <a:cxnLst>
              <a:cxn ang="T6">
                <a:pos x="T0" y="T1"/>
              </a:cxn>
              <a:cxn ang="T7">
                <a:pos x="T2" y="T3"/>
              </a:cxn>
              <a:cxn ang="T8">
                <a:pos x="T4" y="T5"/>
              </a:cxn>
            </a:cxnLst>
            <a:rect l="T9" t="T10" r="T11" b="T12"/>
            <a:pathLst>
              <a:path w="109" h="300">
                <a:moveTo>
                  <a:pt x="0" y="300"/>
                </a:moveTo>
                <a:lnTo>
                  <a:pt x="109" y="0"/>
                </a:lnTo>
                <a:lnTo>
                  <a:pt x="0" y="300"/>
                </a:lnTo>
                <a:close/>
              </a:path>
            </a:pathLst>
          </a:custGeom>
          <a:solidFill>
            <a:srgbClr val="CEF4F4"/>
          </a:solidFill>
          <a:ln w="9525">
            <a:noFill/>
            <a:round/>
            <a:headEnd/>
            <a:tailEnd/>
          </a:ln>
        </p:spPr>
        <p:txBody>
          <a:bodyPr/>
          <a:lstStyle/>
          <a:p>
            <a:endParaRPr lang="en-US"/>
          </a:p>
        </p:txBody>
      </p:sp>
      <p:sp>
        <p:nvSpPr>
          <p:cNvPr id="30730" name="Freeform 1034"/>
          <p:cNvSpPr>
            <a:spLocks/>
          </p:cNvSpPr>
          <p:nvPr/>
        </p:nvSpPr>
        <p:spPr bwMode="auto">
          <a:xfrm rot="3597035">
            <a:off x="2671763" y="2238375"/>
            <a:ext cx="304800" cy="863600"/>
          </a:xfrm>
          <a:custGeom>
            <a:avLst/>
            <a:gdLst>
              <a:gd name="T0" fmla="*/ 118 w 127"/>
              <a:gd name="T1" fmla="*/ 3 h 306"/>
              <a:gd name="T2" fmla="*/ 109 w 127"/>
              <a:gd name="T3" fmla="*/ 0 h 306"/>
              <a:gd name="T4" fmla="*/ 0 w 127"/>
              <a:gd name="T5" fmla="*/ 300 h 306"/>
              <a:gd name="T6" fmla="*/ 18 w 127"/>
              <a:gd name="T7" fmla="*/ 306 h 306"/>
              <a:gd name="T8" fmla="*/ 127 w 127"/>
              <a:gd name="T9" fmla="*/ 6 h 306"/>
              <a:gd name="T10" fmla="*/ 118 w 127"/>
              <a:gd name="T11" fmla="*/ 3 h 306"/>
              <a:gd name="T12" fmla="*/ 0 60000 65536"/>
              <a:gd name="T13" fmla="*/ 0 60000 65536"/>
              <a:gd name="T14" fmla="*/ 0 60000 65536"/>
              <a:gd name="T15" fmla="*/ 0 60000 65536"/>
              <a:gd name="T16" fmla="*/ 0 60000 65536"/>
              <a:gd name="T17" fmla="*/ 0 60000 65536"/>
              <a:gd name="T18" fmla="*/ 0 w 127"/>
              <a:gd name="T19" fmla="*/ 0 h 306"/>
              <a:gd name="T20" fmla="*/ 127 w 127"/>
              <a:gd name="T21" fmla="*/ 306 h 306"/>
            </a:gdLst>
            <a:ahLst/>
            <a:cxnLst>
              <a:cxn ang="T12">
                <a:pos x="T0" y="T1"/>
              </a:cxn>
              <a:cxn ang="T13">
                <a:pos x="T2" y="T3"/>
              </a:cxn>
              <a:cxn ang="T14">
                <a:pos x="T4" y="T5"/>
              </a:cxn>
              <a:cxn ang="T15">
                <a:pos x="T6" y="T7"/>
              </a:cxn>
              <a:cxn ang="T16">
                <a:pos x="T8" y="T9"/>
              </a:cxn>
              <a:cxn ang="T17">
                <a:pos x="T10" y="T11"/>
              </a:cxn>
            </a:cxnLst>
            <a:rect l="T18" t="T19" r="T20" b="T21"/>
            <a:pathLst>
              <a:path w="127" h="306">
                <a:moveTo>
                  <a:pt x="118" y="3"/>
                </a:moveTo>
                <a:lnTo>
                  <a:pt x="109" y="0"/>
                </a:lnTo>
                <a:lnTo>
                  <a:pt x="0" y="300"/>
                </a:lnTo>
                <a:lnTo>
                  <a:pt x="18" y="306"/>
                </a:lnTo>
                <a:lnTo>
                  <a:pt x="127" y="6"/>
                </a:lnTo>
                <a:lnTo>
                  <a:pt x="118" y="3"/>
                </a:lnTo>
                <a:close/>
              </a:path>
            </a:pathLst>
          </a:custGeom>
          <a:solidFill>
            <a:srgbClr val="000000"/>
          </a:solidFill>
          <a:ln w="9525">
            <a:noFill/>
            <a:round/>
            <a:headEnd/>
            <a:tailEnd/>
          </a:ln>
        </p:spPr>
        <p:txBody>
          <a:bodyPr/>
          <a:lstStyle/>
          <a:p>
            <a:endParaRPr lang="en-US"/>
          </a:p>
        </p:txBody>
      </p:sp>
      <p:sp>
        <p:nvSpPr>
          <p:cNvPr id="30731" name="Freeform 1035"/>
          <p:cNvSpPr>
            <a:spLocks/>
          </p:cNvSpPr>
          <p:nvPr/>
        </p:nvSpPr>
        <p:spPr bwMode="auto">
          <a:xfrm rot="3597035">
            <a:off x="3226594" y="1502569"/>
            <a:ext cx="628650" cy="2249488"/>
          </a:xfrm>
          <a:custGeom>
            <a:avLst/>
            <a:gdLst>
              <a:gd name="T0" fmla="*/ 0 w 262"/>
              <a:gd name="T1" fmla="*/ 798 h 798"/>
              <a:gd name="T2" fmla="*/ 262 w 262"/>
              <a:gd name="T3" fmla="*/ 0 h 798"/>
              <a:gd name="T4" fmla="*/ 0 w 262"/>
              <a:gd name="T5" fmla="*/ 798 h 798"/>
              <a:gd name="T6" fmla="*/ 0 60000 65536"/>
              <a:gd name="T7" fmla="*/ 0 60000 65536"/>
              <a:gd name="T8" fmla="*/ 0 60000 65536"/>
              <a:gd name="T9" fmla="*/ 0 w 262"/>
              <a:gd name="T10" fmla="*/ 0 h 798"/>
              <a:gd name="T11" fmla="*/ 262 w 262"/>
              <a:gd name="T12" fmla="*/ 798 h 798"/>
            </a:gdLst>
            <a:ahLst/>
            <a:cxnLst>
              <a:cxn ang="T6">
                <a:pos x="T0" y="T1"/>
              </a:cxn>
              <a:cxn ang="T7">
                <a:pos x="T2" y="T3"/>
              </a:cxn>
              <a:cxn ang="T8">
                <a:pos x="T4" y="T5"/>
              </a:cxn>
            </a:cxnLst>
            <a:rect l="T9" t="T10" r="T11" b="T12"/>
            <a:pathLst>
              <a:path w="262" h="798">
                <a:moveTo>
                  <a:pt x="0" y="798"/>
                </a:moveTo>
                <a:lnTo>
                  <a:pt x="262" y="0"/>
                </a:lnTo>
                <a:lnTo>
                  <a:pt x="0" y="798"/>
                </a:lnTo>
                <a:close/>
              </a:path>
            </a:pathLst>
          </a:custGeom>
          <a:solidFill>
            <a:srgbClr val="CEF4F4"/>
          </a:solidFill>
          <a:ln w="9525">
            <a:noFill/>
            <a:round/>
            <a:headEnd/>
            <a:tailEnd/>
          </a:ln>
        </p:spPr>
        <p:txBody>
          <a:bodyPr/>
          <a:lstStyle/>
          <a:p>
            <a:endParaRPr lang="en-US"/>
          </a:p>
        </p:txBody>
      </p:sp>
      <p:sp>
        <p:nvSpPr>
          <p:cNvPr id="30732" name="Freeform 1036"/>
          <p:cNvSpPr>
            <a:spLocks/>
          </p:cNvSpPr>
          <p:nvPr/>
        </p:nvSpPr>
        <p:spPr bwMode="auto">
          <a:xfrm rot="3597035">
            <a:off x="3204368" y="1494632"/>
            <a:ext cx="677863" cy="2266950"/>
          </a:xfrm>
          <a:custGeom>
            <a:avLst/>
            <a:gdLst>
              <a:gd name="T0" fmla="*/ 272 w 282"/>
              <a:gd name="T1" fmla="*/ 3 h 804"/>
              <a:gd name="T2" fmla="*/ 263 w 282"/>
              <a:gd name="T3" fmla="*/ 0 h 804"/>
              <a:gd name="T4" fmla="*/ 0 w 282"/>
              <a:gd name="T5" fmla="*/ 798 h 804"/>
              <a:gd name="T6" fmla="*/ 19 w 282"/>
              <a:gd name="T7" fmla="*/ 804 h 804"/>
              <a:gd name="T8" fmla="*/ 282 w 282"/>
              <a:gd name="T9" fmla="*/ 6 h 804"/>
              <a:gd name="T10" fmla="*/ 272 w 282"/>
              <a:gd name="T11" fmla="*/ 3 h 804"/>
              <a:gd name="T12" fmla="*/ 0 60000 65536"/>
              <a:gd name="T13" fmla="*/ 0 60000 65536"/>
              <a:gd name="T14" fmla="*/ 0 60000 65536"/>
              <a:gd name="T15" fmla="*/ 0 60000 65536"/>
              <a:gd name="T16" fmla="*/ 0 60000 65536"/>
              <a:gd name="T17" fmla="*/ 0 60000 65536"/>
              <a:gd name="T18" fmla="*/ 0 w 282"/>
              <a:gd name="T19" fmla="*/ 0 h 804"/>
              <a:gd name="T20" fmla="*/ 282 w 282"/>
              <a:gd name="T21" fmla="*/ 804 h 804"/>
            </a:gdLst>
            <a:ahLst/>
            <a:cxnLst>
              <a:cxn ang="T12">
                <a:pos x="T0" y="T1"/>
              </a:cxn>
              <a:cxn ang="T13">
                <a:pos x="T2" y="T3"/>
              </a:cxn>
              <a:cxn ang="T14">
                <a:pos x="T4" y="T5"/>
              </a:cxn>
              <a:cxn ang="T15">
                <a:pos x="T6" y="T7"/>
              </a:cxn>
              <a:cxn ang="T16">
                <a:pos x="T8" y="T9"/>
              </a:cxn>
              <a:cxn ang="T17">
                <a:pos x="T10" y="T11"/>
              </a:cxn>
            </a:cxnLst>
            <a:rect l="T18" t="T19" r="T20" b="T21"/>
            <a:pathLst>
              <a:path w="282" h="804">
                <a:moveTo>
                  <a:pt x="272" y="3"/>
                </a:moveTo>
                <a:lnTo>
                  <a:pt x="263" y="0"/>
                </a:lnTo>
                <a:lnTo>
                  <a:pt x="0" y="798"/>
                </a:lnTo>
                <a:lnTo>
                  <a:pt x="19" y="804"/>
                </a:lnTo>
                <a:lnTo>
                  <a:pt x="282" y="6"/>
                </a:lnTo>
                <a:lnTo>
                  <a:pt x="272" y="3"/>
                </a:lnTo>
                <a:close/>
              </a:path>
            </a:pathLst>
          </a:custGeom>
          <a:solidFill>
            <a:srgbClr val="000000"/>
          </a:solidFill>
          <a:ln w="9525">
            <a:noFill/>
            <a:round/>
            <a:headEnd/>
            <a:tailEnd/>
          </a:ln>
        </p:spPr>
        <p:txBody>
          <a:bodyPr/>
          <a:lstStyle/>
          <a:p>
            <a:endParaRPr lang="en-US"/>
          </a:p>
        </p:txBody>
      </p:sp>
      <p:sp>
        <p:nvSpPr>
          <p:cNvPr id="30733" name="Freeform 1037"/>
          <p:cNvSpPr>
            <a:spLocks/>
          </p:cNvSpPr>
          <p:nvPr/>
        </p:nvSpPr>
        <p:spPr bwMode="auto">
          <a:xfrm rot="3597035">
            <a:off x="3205163" y="1727200"/>
            <a:ext cx="652462" cy="2173288"/>
          </a:xfrm>
          <a:custGeom>
            <a:avLst/>
            <a:gdLst>
              <a:gd name="T0" fmla="*/ 0 w 272"/>
              <a:gd name="T1" fmla="*/ 771 h 771"/>
              <a:gd name="T2" fmla="*/ 272 w 272"/>
              <a:gd name="T3" fmla="*/ 0 h 771"/>
              <a:gd name="T4" fmla="*/ 0 w 272"/>
              <a:gd name="T5" fmla="*/ 771 h 771"/>
              <a:gd name="T6" fmla="*/ 0 60000 65536"/>
              <a:gd name="T7" fmla="*/ 0 60000 65536"/>
              <a:gd name="T8" fmla="*/ 0 60000 65536"/>
              <a:gd name="T9" fmla="*/ 0 w 272"/>
              <a:gd name="T10" fmla="*/ 0 h 771"/>
              <a:gd name="T11" fmla="*/ 272 w 272"/>
              <a:gd name="T12" fmla="*/ 771 h 771"/>
            </a:gdLst>
            <a:ahLst/>
            <a:cxnLst>
              <a:cxn ang="T6">
                <a:pos x="T0" y="T1"/>
              </a:cxn>
              <a:cxn ang="T7">
                <a:pos x="T2" y="T3"/>
              </a:cxn>
              <a:cxn ang="T8">
                <a:pos x="T4" y="T5"/>
              </a:cxn>
            </a:cxnLst>
            <a:rect l="T9" t="T10" r="T11" b="T12"/>
            <a:pathLst>
              <a:path w="272" h="771">
                <a:moveTo>
                  <a:pt x="0" y="771"/>
                </a:moveTo>
                <a:lnTo>
                  <a:pt x="272" y="0"/>
                </a:lnTo>
                <a:lnTo>
                  <a:pt x="0" y="771"/>
                </a:lnTo>
                <a:close/>
              </a:path>
            </a:pathLst>
          </a:custGeom>
          <a:solidFill>
            <a:srgbClr val="CEF4F4"/>
          </a:solidFill>
          <a:ln w="9525">
            <a:noFill/>
            <a:round/>
            <a:headEnd/>
            <a:tailEnd/>
          </a:ln>
        </p:spPr>
        <p:txBody>
          <a:bodyPr/>
          <a:lstStyle/>
          <a:p>
            <a:endParaRPr lang="en-US"/>
          </a:p>
        </p:txBody>
      </p:sp>
      <p:sp>
        <p:nvSpPr>
          <p:cNvPr id="30734" name="Freeform 1038"/>
          <p:cNvSpPr>
            <a:spLocks/>
          </p:cNvSpPr>
          <p:nvPr/>
        </p:nvSpPr>
        <p:spPr bwMode="auto">
          <a:xfrm rot="3597035">
            <a:off x="3185318" y="1716882"/>
            <a:ext cx="696913" cy="2190750"/>
          </a:xfrm>
          <a:custGeom>
            <a:avLst/>
            <a:gdLst>
              <a:gd name="T0" fmla="*/ 281 w 290"/>
              <a:gd name="T1" fmla="*/ 3 h 777"/>
              <a:gd name="T2" fmla="*/ 272 w 290"/>
              <a:gd name="T3" fmla="*/ 0 h 777"/>
              <a:gd name="T4" fmla="*/ 0 w 290"/>
              <a:gd name="T5" fmla="*/ 771 h 777"/>
              <a:gd name="T6" fmla="*/ 18 w 290"/>
              <a:gd name="T7" fmla="*/ 777 h 777"/>
              <a:gd name="T8" fmla="*/ 290 w 290"/>
              <a:gd name="T9" fmla="*/ 6 h 777"/>
              <a:gd name="T10" fmla="*/ 281 w 290"/>
              <a:gd name="T11" fmla="*/ 3 h 777"/>
              <a:gd name="T12" fmla="*/ 0 60000 65536"/>
              <a:gd name="T13" fmla="*/ 0 60000 65536"/>
              <a:gd name="T14" fmla="*/ 0 60000 65536"/>
              <a:gd name="T15" fmla="*/ 0 60000 65536"/>
              <a:gd name="T16" fmla="*/ 0 60000 65536"/>
              <a:gd name="T17" fmla="*/ 0 60000 65536"/>
              <a:gd name="T18" fmla="*/ 0 w 290"/>
              <a:gd name="T19" fmla="*/ 0 h 777"/>
              <a:gd name="T20" fmla="*/ 290 w 290"/>
              <a:gd name="T21" fmla="*/ 777 h 777"/>
            </a:gdLst>
            <a:ahLst/>
            <a:cxnLst>
              <a:cxn ang="T12">
                <a:pos x="T0" y="T1"/>
              </a:cxn>
              <a:cxn ang="T13">
                <a:pos x="T2" y="T3"/>
              </a:cxn>
              <a:cxn ang="T14">
                <a:pos x="T4" y="T5"/>
              </a:cxn>
              <a:cxn ang="T15">
                <a:pos x="T6" y="T7"/>
              </a:cxn>
              <a:cxn ang="T16">
                <a:pos x="T8" y="T9"/>
              </a:cxn>
              <a:cxn ang="T17">
                <a:pos x="T10" y="T11"/>
              </a:cxn>
            </a:cxnLst>
            <a:rect l="T18" t="T19" r="T20" b="T21"/>
            <a:pathLst>
              <a:path w="290" h="777">
                <a:moveTo>
                  <a:pt x="281" y="3"/>
                </a:moveTo>
                <a:lnTo>
                  <a:pt x="272" y="0"/>
                </a:lnTo>
                <a:lnTo>
                  <a:pt x="0" y="771"/>
                </a:lnTo>
                <a:lnTo>
                  <a:pt x="18" y="777"/>
                </a:lnTo>
                <a:lnTo>
                  <a:pt x="290" y="6"/>
                </a:lnTo>
                <a:lnTo>
                  <a:pt x="281" y="3"/>
                </a:lnTo>
                <a:close/>
              </a:path>
            </a:pathLst>
          </a:custGeom>
          <a:solidFill>
            <a:srgbClr val="000000"/>
          </a:solidFill>
          <a:ln w="9525">
            <a:noFill/>
            <a:round/>
            <a:headEnd/>
            <a:tailEnd/>
          </a:ln>
        </p:spPr>
        <p:txBody>
          <a:bodyPr/>
          <a:lstStyle/>
          <a:p>
            <a:endParaRPr lang="en-US"/>
          </a:p>
        </p:txBody>
      </p:sp>
      <p:sp>
        <p:nvSpPr>
          <p:cNvPr id="30735" name="Freeform 1039"/>
          <p:cNvSpPr>
            <a:spLocks/>
          </p:cNvSpPr>
          <p:nvPr/>
        </p:nvSpPr>
        <p:spPr bwMode="auto">
          <a:xfrm rot="3597035">
            <a:off x="3245644" y="1953419"/>
            <a:ext cx="592137" cy="2130425"/>
          </a:xfrm>
          <a:custGeom>
            <a:avLst/>
            <a:gdLst>
              <a:gd name="T0" fmla="*/ 0 w 247"/>
              <a:gd name="T1" fmla="*/ 755 h 755"/>
              <a:gd name="T2" fmla="*/ 247 w 247"/>
              <a:gd name="T3" fmla="*/ 0 h 755"/>
              <a:gd name="T4" fmla="*/ 0 w 247"/>
              <a:gd name="T5" fmla="*/ 755 h 755"/>
              <a:gd name="T6" fmla="*/ 0 60000 65536"/>
              <a:gd name="T7" fmla="*/ 0 60000 65536"/>
              <a:gd name="T8" fmla="*/ 0 60000 65536"/>
              <a:gd name="T9" fmla="*/ 0 w 247"/>
              <a:gd name="T10" fmla="*/ 0 h 755"/>
              <a:gd name="T11" fmla="*/ 247 w 247"/>
              <a:gd name="T12" fmla="*/ 755 h 755"/>
            </a:gdLst>
            <a:ahLst/>
            <a:cxnLst>
              <a:cxn ang="T6">
                <a:pos x="T0" y="T1"/>
              </a:cxn>
              <a:cxn ang="T7">
                <a:pos x="T2" y="T3"/>
              </a:cxn>
              <a:cxn ang="T8">
                <a:pos x="T4" y="T5"/>
              </a:cxn>
            </a:cxnLst>
            <a:rect l="T9" t="T10" r="T11" b="T12"/>
            <a:pathLst>
              <a:path w="247" h="755">
                <a:moveTo>
                  <a:pt x="0" y="755"/>
                </a:moveTo>
                <a:lnTo>
                  <a:pt x="247" y="0"/>
                </a:lnTo>
                <a:lnTo>
                  <a:pt x="0" y="755"/>
                </a:lnTo>
                <a:close/>
              </a:path>
            </a:pathLst>
          </a:custGeom>
          <a:solidFill>
            <a:srgbClr val="CEF4F4"/>
          </a:solidFill>
          <a:ln w="9525">
            <a:noFill/>
            <a:round/>
            <a:headEnd/>
            <a:tailEnd/>
          </a:ln>
        </p:spPr>
        <p:txBody>
          <a:bodyPr/>
          <a:lstStyle/>
          <a:p>
            <a:endParaRPr lang="en-US"/>
          </a:p>
        </p:txBody>
      </p:sp>
      <p:sp>
        <p:nvSpPr>
          <p:cNvPr id="30736" name="Freeform 1040"/>
          <p:cNvSpPr>
            <a:spLocks/>
          </p:cNvSpPr>
          <p:nvPr/>
        </p:nvSpPr>
        <p:spPr bwMode="auto">
          <a:xfrm rot="3597035">
            <a:off x="3224212" y="1946276"/>
            <a:ext cx="638175" cy="2146300"/>
          </a:xfrm>
          <a:custGeom>
            <a:avLst/>
            <a:gdLst>
              <a:gd name="T0" fmla="*/ 256 w 266"/>
              <a:gd name="T1" fmla="*/ 3 h 761"/>
              <a:gd name="T2" fmla="*/ 247 w 266"/>
              <a:gd name="T3" fmla="*/ 0 h 761"/>
              <a:gd name="T4" fmla="*/ 0 w 266"/>
              <a:gd name="T5" fmla="*/ 755 h 761"/>
              <a:gd name="T6" fmla="*/ 18 w 266"/>
              <a:gd name="T7" fmla="*/ 761 h 761"/>
              <a:gd name="T8" fmla="*/ 266 w 266"/>
              <a:gd name="T9" fmla="*/ 6 h 761"/>
              <a:gd name="T10" fmla="*/ 256 w 266"/>
              <a:gd name="T11" fmla="*/ 3 h 761"/>
              <a:gd name="T12" fmla="*/ 0 60000 65536"/>
              <a:gd name="T13" fmla="*/ 0 60000 65536"/>
              <a:gd name="T14" fmla="*/ 0 60000 65536"/>
              <a:gd name="T15" fmla="*/ 0 60000 65536"/>
              <a:gd name="T16" fmla="*/ 0 60000 65536"/>
              <a:gd name="T17" fmla="*/ 0 60000 65536"/>
              <a:gd name="T18" fmla="*/ 0 w 266"/>
              <a:gd name="T19" fmla="*/ 0 h 761"/>
              <a:gd name="T20" fmla="*/ 266 w 266"/>
              <a:gd name="T21" fmla="*/ 761 h 761"/>
            </a:gdLst>
            <a:ahLst/>
            <a:cxnLst>
              <a:cxn ang="T12">
                <a:pos x="T0" y="T1"/>
              </a:cxn>
              <a:cxn ang="T13">
                <a:pos x="T2" y="T3"/>
              </a:cxn>
              <a:cxn ang="T14">
                <a:pos x="T4" y="T5"/>
              </a:cxn>
              <a:cxn ang="T15">
                <a:pos x="T6" y="T7"/>
              </a:cxn>
              <a:cxn ang="T16">
                <a:pos x="T8" y="T9"/>
              </a:cxn>
              <a:cxn ang="T17">
                <a:pos x="T10" y="T11"/>
              </a:cxn>
            </a:cxnLst>
            <a:rect l="T18" t="T19" r="T20" b="T21"/>
            <a:pathLst>
              <a:path w="266" h="761">
                <a:moveTo>
                  <a:pt x="256" y="3"/>
                </a:moveTo>
                <a:lnTo>
                  <a:pt x="247" y="0"/>
                </a:lnTo>
                <a:lnTo>
                  <a:pt x="0" y="755"/>
                </a:lnTo>
                <a:lnTo>
                  <a:pt x="18" y="761"/>
                </a:lnTo>
                <a:lnTo>
                  <a:pt x="266" y="6"/>
                </a:lnTo>
                <a:lnTo>
                  <a:pt x="256" y="3"/>
                </a:lnTo>
                <a:close/>
              </a:path>
            </a:pathLst>
          </a:custGeom>
          <a:solidFill>
            <a:srgbClr val="000000"/>
          </a:solidFill>
          <a:ln w="9525">
            <a:noFill/>
            <a:round/>
            <a:headEnd/>
            <a:tailEnd/>
          </a:ln>
        </p:spPr>
        <p:txBody>
          <a:bodyPr/>
          <a:lstStyle/>
          <a:p>
            <a:endParaRPr lang="en-US"/>
          </a:p>
        </p:txBody>
      </p:sp>
      <p:sp>
        <p:nvSpPr>
          <p:cNvPr id="30737" name="Freeform 1041"/>
          <p:cNvSpPr>
            <a:spLocks/>
          </p:cNvSpPr>
          <p:nvPr/>
        </p:nvSpPr>
        <p:spPr bwMode="auto">
          <a:xfrm rot="3597035">
            <a:off x="3293269" y="2132806"/>
            <a:ext cx="647700" cy="2179638"/>
          </a:xfrm>
          <a:custGeom>
            <a:avLst/>
            <a:gdLst>
              <a:gd name="T0" fmla="*/ 0 w 269"/>
              <a:gd name="T1" fmla="*/ 773 h 773"/>
              <a:gd name="T2" fmla="*/ 269 w 269"/>
              <a:gd name="T3" fmla="*/ 0 h 773"/>
              <a:gd name="T4" fmla="*/ 0 w 269"/>
              <a:gd name="T5" fmla="*/ 773 h 773"/>
              <a:gd name="T6" fmla="*/ 0 60000 65536"/>
              <a:gd name="T7" fmla="*/ 0 60000 65536"/>
              <a:gd name="T8" fmla="*/ 0 60000 65536"/>
              <a:gd name="T9" fmla="*/ 0 w 269"/>
              <a:gd name="T10" fmla="*/ 0 h 773"/>
              <a:gd name="T11" fmla="*/ 269 w 269"/>
              <a:gd name="T12" fmla="*/ 773 h 773"/>
            </a:gdLst>
            <a:ahLst/>
            <a:cxnLst>
              <a:cxn ang="T6">
                <a:pos x="T0" y="T1"/>
              </a:cxn>
              <a:cxn ang="T7">
                <a:pos x="T2" y="T3"/>
              </a:cxn>
              <a:cxn ang="T8">
                <a:pos x="T4" y="T5"/>
              </a:cxn>
            </a:cxnLst>
            <a:rect l="T9" t="T10" r="T11" b="T12"/>
            <a:pathLst>
              <a:path w="269" h="773">
                <a:moveTo>
                  <a:pt x="0" y="773"/>
                </a:moveTo>
                <a:lnTo>
                  <a:pt x="269" y="0"/>
                </a:lnTo>
                <a:lnTo>
                  <a:pt x="0" y="773"/>
                </a:lnTo>
                <a:close/>
              </a:path>
            </a:pathLst>
          </a:custGeom>
          <a:solidFill>
            <a:srgbClr val="CEF4F4"/>
          </a:solidFill>
          <a:ln w="9525">
            <a:noFill/>
            <a:round/>
            <a:headEnd/>
            <a:tailEnd/>
          </a:ln>
        </p:spPr>
        <p:txBody>
          <a:bodyPr/>
          <a:lstStyle/>
          <a:p>
            <a:endParaRPr lang="en-US"/>
          </a:p>
        </p:txBody>
      </p:sp>
      <p:sp>
        <p:nvSpPr>
          <p:cNvPr id="30738" name="Freeform 1042"/>
          <p:cNvSpPr>
            <a:spLocks/>
          </p:cNvSpPr>
          <p:nvPr/>
        </p:nvSpPr>
        <p:spPr bwMode="auto">
          <a:xfrm rot="3597035">
            <a:off x="3269456" y="2126457"/>
            <a:ext cx="690563" cy="2197100"/>
          </a:xfrm>
          <a:custGeom>
            <a:avLst/>
            <a:gdLst>
              <a:gd name="T0" fmla="*/ 278 w 287"/>
              <a:gd name="T1" fmla="*/ 3 h 779"/>
              <a:gd name="T2" fmla="*/ 269 w 287"/>
              <a:gd name="T3" fmla="*/ 0 h 779"/>
              <a:gd name="T4" fmla="*/ 0 w 287"/>
              <a:gd name="T5" fmla="*/ 773 h 779"/>
              <a:gd name="T6" fmla="*/ 18 w 287"/>
              <a:gd name="T7" fmla="*/ 779 h 779"/>
              <a:gd name="T8" fmla="*/ 287 w 287"/>
              <a:gd name="T9" fmla="*/ 6 h 779"/>
              <a:gd name="T10" fmla="*/ 278 w 287"/>
              <a:gd name="T11" fmla="*/ 3 h 779"/>
              <a:gd name="T12" fmla="*/ 0 60000 65536"/>
              <a:gd name="T13" fmla="*/ 0 60000 65536"/>
              <a:gd name="T14" fmla="*/ 0 60000 65536"/>
              <a:gd name="T15" fmla="*/ 0 60000 65536"/>
              <a:gd name="T16" fmla="*/ 0 60000 65536"/>
              <a:gd name="T17" fmla="*/ 0 60000 65536"/>
              <a:gd name="T18" fmla="*/ 0 w 287"/>
              <a:gd name="T19" fmla="*/ 0 h 779"/>
              <a:gd name="T20" fmla="*/ 287 w 287"/>
              <a:gd name="T21" fmla="*/ 779 h 779"/>
            </a:gdLst>
            <a:ahLst/>
            <a:cxnLst>
              <a:cxn ang="T12">
                <a:pos x="T0" y="T1"/>
              </a:cxn>
              <a:cxn ang="T13">
                <a:pos x="T2" y="T3"/>
              </a:cxn>
              <a:cxn ang="T14">
                <a:pos x="T4" y="T5"/>
              </a:cxn>
              <a:cxn ang="T15">
                <a:pos x="T6" y="T7"/>
              </a:cxn>
              <a:cxn ang="T16">
                <a:pos x="T8" y="T9"/>
              </a:cxn>
              <a:cxn ang="T17">
                <a:pos x="T10" y="T11"/>
              </a:cxn>
            </a:cxnLst>
            <a:rect l="T18" t="T19" r="T20" b="T21"/>
            <a:pathLst>
              <a:path w="287" h="779">
                <a:moveTo>
                  <a:pt x="278" y="3"/>
                </a:moveTo>
                <a:lnTo>
                  <a:pt x="269" y="0"/>
                </a:lnTo>
                <a:lnTo>
                  <a:pt x="0" y="773"/>
                </a:lnTo>
                <a:lnTo>
                  <a:pt x="18" y="779"/>
                </a:lnTo>
                <a:lnTo>
                  <a:pt x="287" y="6"/>
                </a:lnTo>
                <a:lnTo>
                  <a:pt x="278" y="3"/>
                </a:lnTo>
                <a:close/>
              </a:path>
            </a:pathLst>
          </a:custGeom>
          <a:solidFill>
            <a:srgbClr val="000000"/>
          </a:solidFill>
          <a:ln w="9525">
            <a:noFill/>
            <a:round/>
            <a:headEnd/>
            <a:tailEnd/>
          </a:ln>
        </p:spPr>
        <p:txBody>
          <a:bodyPr/>
          <a:lstStyle/>
          <a:p>
            <a:endParaRPr lang="en-US"/>
          </a:p>
        </p:txBody>
      </p:sp>
      <p:sp>
        <p:nvSpPr>
          <p:cNvPr id="30739" name="Freeform 1043"/>
          <p:cNvSpPr>
            <a:spLocks/>
          </p:cNvSpPr>
          <p:nvPr/>
        </p:nvSpPr>
        <p:spPr bwMode="auto">
          <a:xfrm rot="3597035">
            <a:off x="3342482" y="2320131"/>
            <a:ext cx="617538" cy="2174875"/>
          </a:xfrm>
          <a:custGeom>
            <a:avLst/>
            <a:gdLst>
              <a:gd name="T0" fmla="*/ 0 w 257"/>
              <a:gd name="T1" fmla="*/ 771 h 771"/>
              <a:gd name="T2" fmla="*/ 257 w 257"/>
              <a:gd name="T3" fmla="*/ 0 h 771"/>
              <a:gd name="T4" fmla="*/ 0 w 257"/>
              <a:gd name="T5" fmla="*/ 771 h 771"/>
              <a:gd name="T6" fmla="*/ 0 60000 65536"/>
              <a:gd name="T7" fmla="*/ 0 60000 65536"/>
              <a:gd name="T8" fmla="*/ 0 60000 65536"/>
              <a:gd name="T9" fmla="*/ 0 w 257"/>
              <a:gd name="T10" fmla="*/ 0 h 771"/>
              <a:gd name="T11" fmla="*/ 257 w 257"/>
              <a:gd name="T12" fmla="*/ 771 h 771"/>
            </a:gdLst>
            <a:ahLst/>
            <a:cxnLst>
              <a:cxn ang="T6">
                <a:pos x="T0" y="T1"/>
              </a:cxn>
              <a:cxn ang="T7">
                <a:pos x="T2" y="T3"/>
              </a:cxn>
              <a:cxn ang="T8">
                <a:pos x="T4" y="T5"/>
              </a:cxn>
            </a:cxnLst>
            <a:rect l="T9" t="T10" r="T11" b="T12"/>
            <a:pathLst>
              <a:path w="257" h="771">
                <a:moveTo>
                  <a:pt x="0" y="771"/>
                </a:moveTo>
                <a:lnTo>
                  <a:pt x="257" y="0"/>
                </a:lnTo>
                <a:lnTo>
                  <a:pt x="0" y="771"/>
                </a:lnTo>
                <a:close/>
              </a:path>
            </a:pathLst>
          </a:custGeom>
          <a:solidFill>
            <a:srgbClr val="CEF4F4"/>
          </a:solidFill>
          <a:ln w="9525">
            <a:noFill/>
            <a:round/>
            <a:headEnd/>
            <a:tailEnd/>
          </a:ln>
        </p:spPr>
        <p:txBody>
          <a:bodyPr/>
          <a:lstStyle/>
          <a:p>
            <a:endParaRPr lang="en-US"/>
          </a:p>
        </p:txBody>
      </p:sp>
      <p:sp>
        <p:nvSpPr>
          <p:cNvPr id="30740" name="Freeform 1044"/>
          <p:cNvSpPr>
            <a:spLocks/>
          </p:cNvSpPr>
          <p:nvPr/>
        </p:nvSpPr>
        <p:spPr bwMode="auto">
          <a:xfrm rot="3597035">
            <a:off x="3323431" y="2310607"/>
            <a:ext cx="661987" cy="2190750"/>
          </a:xfrm>
          <a:custGeom>
            <a:avLst/>
            <a:gdLst>
              <a:gd name="T0" fmla="*/ 266 w 275"/>
              <a:gd name="T1" fmla="*/ 3 h 777"/>
              <a:gd name="T2" fmla="*/ 257 w 275"/>
              <a:gd name="T3" fmla="*/ 0 h 777"/>
              <a:gd name="T4" fmla="*/ 0 w 275"/>
              <a:gd name="T5" fmla="*/ 771 h 777"/>
              <a:gd name="T6" fmla="*/ 18 w 275"/>
              <a:gd name="T7" fmla="*/ 777 h 777"/>
              <a:gd name="T8" fmla="*/ 275 w 275"/>
              <a:gd name="T9" fmla="*/ 6 h 777"/>
              <a:gd name="T10" fmla="*/ 266 w 275"/>
              <a:gd name="T11" fmla="*/ 3 h 777"/>
              <a:gd name="T12" fmla="*/ 0 60000 65536"/>
              <a:gd name="T13" fmla="*/ 0 60000 65536"/>
              <a:gd name="T14" fmla="*/ 0 60000 65536"/>
              <a:gd name="T15" fmla="*/ 0 60000 65536"/>
              <a:gd name="T16" fmla="*/ 0 60000 65536"/>
              <a:gd name="T17" fmla="*/ 0 60000 65536"/>
              <a:gd name="T18" fmla="*/ 0 w 275"/>
              <a:gd name="T19" fmla="*/ 0 h 777"/>
              <a:gd name="T20" fmla="*/ 275 w 275"/>
              <a:gd name="T21" fmla="*/ 777 h 777"/>
            </a:gdLst>
            <a:ahLst/>
            <a:cxnLst>
              <a:cxn ang="T12">
                <a:pos x="T0" y="T1"/>
              </a:cxn>
              <a:cxn ang="T13">
                <a:pos x="T2" y="T3"/>
              </a:cxn>
              <a:cxn ang="T14">
                <a:pos x="T4" y="T5"/>
              </a:cxn>
              <a:cxn ang="T15">
                <a:pos x="T6" y="T7"/>
              </a:cxn>
              <a:cxn ang="T16">
                <a:pos x="T8" y="T9"/>
              </a:cxn>
              <a:cxn ang="T17">
                <a:pos x="T10" y="T11"/>
              </a:cxn>
            </a:cxnLst>
            <a:rect l="T18" t="T19" r="T20" b="T21"/>
            <a:pathLst>
              <a:path w="275" h="777">
                <a:moveTo>
                  <a:pt x="266" y="3"/>
                </a:moveTo>
                <a:lnTo>
                  <a:pt x="257" y="0"/>
                </a:lnTo>
                <a:lnTo>
                  <a:pt x="0" y="771"/>
                </a:lnTo>
                <a:lnTo>
                  <a:pt x="18" y="777"/>
                </a:lnTo>
                <a:lnTo>
                  <a:pt x="275" y="6"/>
                </a:lnTo>
                <a:lnTo>
                  <a:pt x="266" y="3"/>
                </a:lnTo>
                <a:close/>
              </a:path>
            </a:pathLst>
          </a:custGeom>
          <a:solidFill>
            <a:srgbClr val="000000"/>
          </a:solidFill>
          <a:ln w="9525">
            <a:noFill/>
            <a:round/>
            <a:headEnd/>
            <a:tailEnd/>
          </a:ln>
        </p:spPr>
        <p:txBody>
          <a:bodyPr/>
          <a:lstStyle/>
          <a:p>
            <a:endParaRPr lang="en-US"/>
          </a:p>
        </p:txBody>
      </p:sp>
      <p:sp>
        <p:nvSpPr>
          <p:cNvPr id="30741" name="Freeform 1045"/>
          <p:cNvSpPr>
            <a:spLocks/>
          </p:cNvSpPr>
          <p:nvPr/>
        </p:nvSpPr>
        <p:spPr bwMode="auto">
          <a:xfrm rot="3597035">
            <a:off x="3368675" y="2646363"/>
            <a:ext cx="661987" cy="2192338"/>
          </a:xfrm>
          <a:custGeom>
            <a:avLst/>
            <a:gdLst>
              <a:gd name="T0" fmla="*/ 0 w 275"/>
              <a:gd name="T1" fmla="*/ 777 h 777"/>
              <a:gd name="T2" fmla="*/ 12 w 275"/>
              <a:gd name="T3" fmla="*/ 741 h 777"/>
              <a:gd name="T4" fmla="*/ 45 w 275"/>
              <a:gd name="T5" fmla="*/ 653 h 777"/>
              <a:gd name="T6" fmla="*/ 90 w 275"/>
              <a:gd name="T7" fmla="*/ 526 h 777"/>
              <a:gd name="T8" fmla="*/ 139 w 275"/>
              <a:gd name="T9" fmla="*/ 384 h 777"/>
              <a:gd name="T10" fmla="*/ 190 w 275"/>
              <a:gd name="T11" fmla="*/ 245 h 777"/>
              <a:gd name="T12" fmla="*/ 232 w 275"/>
              <a:gd name="T13" fmla="*/ 121 h 777"/>
              <a:gd name="T14" fmla="*/ 263 w 275"/>
              <a:gd name="T15" fmla="*/ 33 h 777"/>
              <a:gd name="T16" fmla="*/ 275 w 275"/>
              <a:gd name="T17" fmla="*/ 0 h 777"/>
              <a:gd name="T18" fmla="*/ 0 w 275"/>
              <a:gd name="T19" fmla="*/ 777 h 7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5"/>
              <a:gd name="T31" fmla="*/ 0 h 777"/>
              <a:gd name="T32" fmla="*/ 275 w 275"/>
              <a:gd name="T33" fmla="*/ 777 h 7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5" h="777">
                <a:moveTo>
                  <a:pt x="0" y="777"/>
                </a:moveTo>
                <a:lnTo>
                  <a:pt x="12" y="741"/>
                </a:lnTo>
                <a:lnTo>
                  <a:pt x="45" y="653"/>
                </a:lnTo>
                <a:lnTo>
                  <a:pt x="90" y="526"/>
                </a:lnTo>
                <a:lnTo>
                  <a:pt x="139" y="384"/>
                </a:lnTo>
                <a:lnTo>
                  <a:pt x="190" y="245"/>
                </a:lnTo>
                <a:lnTo>
                  <a:pt x="232" y="121"/>
                </a:lnTo>
                <a:lnTo>
                  <a:pt x="263" y="33"/>
                </a:lnTo>
                <a:lnTo>
                  <a:pt x="275" y="0"/>
                </a:lnTo>
                <a:lnTo>
                  <a:pt x="0" y="777"/>
                </a:lnTo>
                <a:close/>
              </a:path>
            </a:pathLst>
          </a:custGeom>
          <a:solidFill>
            <a:srgbClr val="CEF4F4"/>
          </a:solidFill>
          <a:ln w="9525">
            <a:noFill/>
            <a:round/>
            <a:headEnd/>
            <a:tailEnd/>
          </a:ln>
        </p:spPr>
        <p:txBody>
          <a:bodyPr/>
          <a:lstStyle/>
          <a:p>
            <a:endParaRPr lang="en-US"/>
          </a:p>
        </p:txBody>
      </p:sp>
      <p:sp>
        <p:nvSpPr>
          <p:cNvPr id="30742" name="Freeform 1046"/>
          <p:cNvSpPr>
            <a:spLocks/>
          </p:cNvSpPr>
          <p:nvPr/>
        </p:nvSpPr>
        <p:spPr bwMode="auto">
          <a:xfrm rot="3597035">
            <a:off x="3340100" y="2635250"/>
            <a:ext cx="704850" cy="2216150"/>
          </a:xfrm>
          <a:custGeom>
            <a:avLst/>
            <a:gdLst>
              <a:gd name="T0" fmla="*/ 275 w 293"/>
              <a:gd name="T1" fmla="*/ 0 h 786"/>
              <a:gd name="T2" fmla="*/ 263 w 293"/>
              <a:gd name="T3" fmla="*/ 33 h 786"/>
              <a:gd name="T4" fmla="*/ 232 w 293"/>
              <a:gd name="T5" fmla="*/ 121 h 786"/>
              <a:gd name="T6" fmla="*/ 190 w 293"/>
              <a:gd name="T7" fmla="*/ 245 h 786"/>
              <a:gd name="T8" fmla="*/ 139 w 293"/>
              <a:gd name="T9" fmla="*/ 384 h 786"/>
              <a:gd name="T10" fmla="*/ 90 w 293"/>
              <a:gd name="T11" fmla="*/ 526 h 786"/>
              <a:gd name="T12" fmla="*/ 45 w 293"/>
              <a:gd name="T13" fmla="*/ 653 h 786"/>
              <a:gd name="T14" fmla="*/ 12 w 293"/>
              <a:gd name="T15" fmla="*/ 741 h 786"/>
              <a:gd name="T16" fmla="*/ 0 w 293"/>
              <a:gd name="T17" fmla="*/ 774 h 786"/>
              <a:gd name="T18" fmla="*/ 18 w 293"/>
              <a:gd name="T19" fmla="*/ 786 h 786"/>
              <a:gd name="T20" fmla="*/ 30 w 293"/>
              <a:gd name="T21" fmla="*/ 747 h 786"/>
              <a:gd name="T22" fmla="*/ 63 w 293"/>
              <a:gd name="T23" fmla="*/ 659 h 786"/>
              <a:gd name="T24" fmla="*/ 108 w 293"/>
              <a:gd name="T25" fmla="*/ 532 h 786"/>
              <a:gd name="T26" fmla="*/ 157 w 293"/>
              <a:gd name="T27" fmla="*/ 390 h 786"/>
              <a:gd name="T28" fmla="*/ 208 w 293"/>
              <a:gd name="T29" fmla="*/ 251 h 786"/>
              <a:gd name="T30" fmla="*/ 251 w 293"/>
              <a:gd name="T31" fmla="*/ 127 h 786"/>
              <a:gd name="T32" fmla="*/ 281 w 293"/>
              <a:gd name="T33" fmla="*/ 39 h 786"/>
              <a:gd name="T34" fmla="*/ 293 w 293"/>
              <a:gd name="T35" fmla="*/ 6 h 786"/>
              <a:gd name="T36" fmla="*/ 275 w 293"/>
              <a:gd name="T37" fmla="*/ 0 h 7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3"/>
              <a:gd name="T58" fmla="*/ 0 h 786"/>
              <a:gd name="T59" fmla="*/ 293 w 293"/>
              <a:gd name="T60" fmla="*/ 786 h 7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3" h="786">
                <a:moveTo>
                  <a:pt x="275" y="0"/>
                </a:moveTo>
                <a:lnTo>
                  <a:pt x="263" y="33"/>
                </a:lnTo>
                <a:lnTo>
                  <a:pt x="232" y="121"/>
                </a:lnTo>
                <a:lnTo>
                  <a:pt x="190" y="245"/>
                </a:lnTo>
                <a:lnTo>
                  <a:pt x="139" y="384"/>
                </a:lnTo>
                <a:lnTo>
                  <a:pt x="90" y="526"/>
                </a:lnTo>
                <a:lnTo>
                  <a:pt x="45" y="653"/>
                </a:lnTo>
                <a:lnTo>
                  <a:pt x="12" y="741"/>
                </a:lnTo>
                <a:lnTo>
                  <a:pt x="0" y="774"/>
                </a:lnTo>
                <a:lnTo>
                  <a:pt x="18" y="786"/>
                </a:lnTo>
                <a:lnTo>
                  <a:pt x="30" y="747"/>
                </a:lnTo>
                <a:lnTo>
                  <a:pt x="63" y="659"/>
                </a:lnTo>
                <a:lnTo>
                  <a:pt x="108" y="532"/>
                </a:lnTo>
                <a:lnTo>
                  <a:pt x="157" y="390"/>
                </a:lnTo>
                <a:lnTo>
                  <a:pt x="208" y="251"/>
                </a:lnTo>
                <a:lnTo>
                  <a:pt x="251" y="127"/>
                </a:lnTo>
                <a:lnTo>
                  <a:pt x="281" y="39"/>
                </a:lnTo>
                <a:lnTo>
                  <a:pt x="293" y="6"/>
                </a:lnTo>
                <a:lnTo>
                  <a:pt x="275" y="0"/>
                </a:lnTo>
                <a:close/>
              </a:path>
            </a:pathLst>
          </a:custGeom>
          <a:solidFill>
            <a:srgbClr val="000000"/>
          </a:solidFill>
          <a:ln w="9525">
            <a:noFill/>
            <a:round/>
            <a:headEnd/>
            <a:tailEnd/>
          </a:ln>
        </p:spPr>
        <p:txBody>
          <a:bodyPr/>
          <a:lstStyle/>
          <a:p>
            <a:endParaRPr lang="en-US"/>
          </a:p>
        </p:txBody>
      </p:sp>
      <p:sp>
        <p:nvSpPr>
          <p:cNvPr id="30743" name="Freeform 1047"/>
          <p:cNvSpPr>
            <a:spLocks/>
          </p:cNvSpPr>
          <p:nvPr/>
        </p:nvSpPr>
        <p:spPr bwMode="auto">
          <a:xfrm rot="3597035">
            <a:off x="3319463" y="2898775"/>
            <a:ext cx="596900" cy="2136775"/>
          </a:xfrm>
          <a:custGeom>
            <a:avLst/>
            <a:gdLst>
              <a:gd name="T0" fmla="*/ 0 w 248"/>
              <a:gd name="T1" fmla="*/ 758 h 758"/>
              <a:gd name="T2" fmla="*/ 12 w 248"/>
              <a:gd name="T3" fmla="*/ 722 h 758"/>
              <a:gd name="T4" fmla="*/ 43 w 248"/>
              <a:gd name="T5" fmla="*/ 637 h 758"/>
              <a:gd name="T6" fmla="*/ 82 w 248"/>
              <a:gd name="T7" fmla="*/ 514 h 758"/>
              <a:gd name="T8" fmla="*/ 127 w 248"/>
              <a:gd name="T9" fmla="*/ 375 h 758"/>
              <a:gd name="T10" fmla="*/ 173 w 248"/>
              <a:gd name="T11" fmla="*/ 239 h 758"/>
              <a:gd name="T12" fmla="*/ 209 w 248"/>
              <a:gd name="T13" fmla="*/ 118 h 758"/>
              <a:gd name="T14" fmla="*/ 239 w 248"/>
              <a:gd name="T15" fmla="*/ 33 h 758"/>
              <a:gd name="T16" fmla="*/ 248 w 248"/>
              <a:gd name="T17" fmla="*/ 0 h 758"/>
              <a:gd name="T18" fmla="*/ 0 w 248"/>
              <a:gd name="T19" fmla="*/ 758 h 7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8"/>
              <a:gd name="T31" fmla="*/ 0 h 758"/>
              <a:gd name="T32" fmla="*/ 248 w 248"/>
              <a:gd name="T33" fmla="*/ 758 h 7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8" h="758">
                <a:moveTo>
                  <a:pt x="0" y="758"/>
                </a:moveTo>
                <a:lnTo>
                  <a:pt x="12" y="722"/>
                </a:lnTo>
                <a:lnTo>
                  <a:pt x="43" y="637"/>
                </a:lnTo>
                <a:lnTo>
                  <a:pt x="82" y="514"/>
                </a:lnTo>
                <a:lnTo>
                  <a:pt x="127" y="375"/>
                </a:lnTo>
                <a:lnTo>
                  <a:pt x="173" y="239"/>
                </a:lnTo>
                <a:lnTo>
                  <a:pt x="209" y="118"/>
                </a:lnTo>
                <a:lnTo>
                  <a:pt x="239" y="33"/>
                </a:lnTo>
                <a:lnTo>
                  <a:pt x="248" y="0"/>
                </a:lnTo>
                <a:lnTo>
                  <a:pt x="0" y="758"/>
                </a:lnTo>
                <a:close/>
              </a:path>
            </a:pathLst>
          </a:custGeom>
          <a:solidFill>
            <a:srgbClr val="CEF4F4"/>
          </a:solidFill>
          <a:ln w="9525">
            <a:noFill/>
            <a:round/>
            <a:headEnd/>
            <a:tailEnd/>
          </a:ln>
        </p:spPr>
        <p:txBody>
          <a:bodyPr/>
          <a:lstStyle/>
          <a:p>
            <a:endParaRPr lang="en-US"/>
          </a:p>
        </p:txBody>
      </p:sp>
      <p:sp>
        <p:nvSpPr>
          <p:cNvPr id="30744" name="Freeform 1048"/>
          <p:cNvSpPr>
            <a:spLocks/>
          </p:cNvSpPr>
          <p:nvPr/>
        </p:nvSpPr>
        <p:spPr bwMode="auto">
          <a:xfrm rot="3597035">
            <a:off x="3294063" y="2887663"/>
            <a:ext cx="638175" cy="2162175"/>
          </a:xfrm>
          <a:custGeom>
            <a:avLst/>
            <a:gdLst>
              <a:gd name="T0" fmla="*/ 248 w 266"/>
              <a:gd name="T1" fmla="*/ 0 h 767"/>
              <a:gd name="T2" fmla="*/ 239 w 266"/>
              <a:gd name="T3" fmla="*/ 33 h 767"/>
              <a:gd name="T4" fmla="*/ 209 w 266"/>
              <a:gd name="T5" fmla="*/ 118 h 767"/>
              <a:gd name="T6" fmla="*/ 173 w 266"/>
              <a:gd name="T7" fmla="*/ 238 h 767"/>
              <a:gd name="T8" fmla="*/ 127 w 266"/>
              <a:gd name="T9" fmla="*/ 375 h 767"/>
              <a:gd name="T10" fmla="*/ 82 w 266"/>
              <a:gd name="T11" fmla="*/ 514 h 767"/>
              <a:gd name="T12" fmla="*/ 43 w 266"/>
              <a:gd name="T13" fmla="*/ 637 h 767"/>
              <a:gd name="T14" fmla="*/ 12 w 266"/>
              <a:gd name="T15" fmla="*/ 722 h 767"/>
              <a:gd name="T16" fmla="*/ 0 w 266"/>
              <a:gd name="T17" fmla="*/ 755 h 767"/>
              <a:gd name="T18" fmla="*/ 18 w 266"/>
              <a:gd name="T19" fmla="*/ 767 h 767"/>
              <a:gd name="T20" fmla="*/ 30 w 266"/>
              <a:gd name="T21" fmla="*/ 728 h 767"/>
              <a:gd name="T22" fmla="*/ 61 w 266"/>
              <a:gd name="T23" fmla="*/ 643 h 767"/>
              <a:gd name="T24" fmla="*/ 100 w 266"/>
              <a:gd name="T25" fmla="*/ 520 h 767"/>
              <a:gd name="T26" fmla="*/ 145 w 266"/>
              <a:gd name="T27" fmla="*/ 381 h 767"/>
              <a:gd name="T28" fmla="*/ 191 w 266"/>
              <a:gd name="T29" fmla="*/ 245 h 767"/>
              <a:gd name="T30" fmla="*/ 227 w 266"/>
              <a:gd name="T31" fmla="*/ 124 h 767"/>
              <a:gd name="T32" fmla="*/ 257 w 266"/>
              <a:gd name="T33" fmla="*/ 39 h 767"/>
              <a:gd name="T34" fmla="*/ 266 w 266"/>
              <a:gd name="T35" fmla="*/ 6 h 767"/>
              <a:gd name="T36" fmla="*/ 248 w 266"/>
              <a:gd name="T37" fmla="*/ 0 h 7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6"/>
              <a:gd name="T58" fmla="*/ 0 h 767"/>
              <a:gd name="T59" fmla="*/ 266 w 266"/>
              <a:gd name="T60" fmla="*/ 767 h 7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6" h="767">
                <a:moveTo>
                  <a:pt x="248" y="0"/>
                </a:moveTo>
                <a:lnTo>
                  <a:pt x="239" y="33"/>
                </a:lnTo>
                <a:lnTo>
                  <a:pt x="209" y="118"/>
                </a:lnTo>
                <a:lnTo>
                  <a:pt x="173" y="238"/>
                </a:lnTo>
                <a:lnTo>
                  <a:pt x="127" y="375"/>
                </a:lnTo>
                <a:lnTo>
                  <a:pt x="82" y="514"/>
                </a:lnTo>
                <a:lnTo>
                  <a:pt x="43" y="637"/>
                </a:lnTo>
                <a:lnTo>
                  <a:pt x="12" y="722"/>
                </a:lnTo>
                <a:lnTo>
                  <a:pt x="0" y="755"/>
                </a:lnTo>
                <a:lnTo>
                  <a:pt x="18" y="767"/>
                </a:lnTo>
                <a:lnTo>
                  <a:pt x="30" y="728"/>
                </a:lnTo>
                <a:lnTo>
                  <a:pt x="61" y="643"/>
                </a:lnTo>
                <a:lnTo>
                  <a:pt x="100" y="520"/>
                </a:lnTo>
                <a:lnTo>
                  <a:pt x="145" y="381"/>
                </a:lnTo>
                <a:lnTo>
                  <a:pt x="191" y="245"/>
                </a:lnTo>
                <a:lnTo>
                  <a:pt x="227" y="124"/>
                </a:lnTo>
                <a:lnTo>
                  <a:pt x="257" y="39"/>
                </a:lnTo>
                <a:lnTo>
                  <a:pt x="266" y="6"/>
                </a:lnTo>
                <a:lnTo>
                  <a:pt x="248" y="0"/>
                </a:lnTo>
                <a:close/>
              </a:path>
            </a:pathLst>
          </a:custGeom>
          <a:solidFill>
            <a:srgbClr val="000000"/>
          </a:solidFill>
          <a:ln w="9525">
            <a:noFill/>
            <a:round/>
            <a:headEnd/>
            <a:tailEnd/>
          </a:ln>
        </p:spPr>
        <p:txBody>
          <a:bodyPr/>
          <a:lstStyle/>
          <a:p>
            <a:endParaRPr lang="en-US"/>
          </a:p>
        </p:txBody>
      </p:sp>
      <p:sp>
        <p:nvSpPr>
          <p:cNvPr id="30745" name="Freeform 1049"/>
          <p:cNvSpPr>
            <a:spLocks/>
          </p:cNvSpPr>
          <p:nvPr/>
        </p:nvSpPr>
        <p:spPr bwMode="auto">
          <a:xfrm rot="3597035">
            <a:off x="3275806" y="3096420"/>
            <a:ext cx="644525" cy="2208212"/>
          </a:xfrm>
          <a:custGeom>
            <a:avLst/>
            <a:gdLst>
              <a:gd name="T0" fmla="*/ 0 w 269"/>
              <a:gd name="T1" fmla="*/ 783 h 783"/>
              <a:gd name="T2" fmla="*/ 269 w 269"/>
              <a:gd name="T3" fmla="*/ 0 h 783"/>
              <a:gd name="T4" fmla="*/ 0 w 269"/>
              <a:gd name="T5" fmla="*/ 783 h 783"/>
              <a:gd name="T6" fmla="*/ 0 60000 65536"/>
              <a:gd name="T7" fmla="*/ 0 60000 65536"/>
              <a:gd name="T8" fmla="*/ 0 60000 65536"/>
              <a:gd name="T9" fmla="*/ 0 w 269"/>
              <a:gd name="T10" fmla="*/ 0 h 783"/>
              <a:gd name="T11" fmla="*/ 269 w 269"/>
              <a:gd name="T12" fmla="*/ 783 h 783"/>
            </a:gdLst>
            <a:ahLst/>
            <a:cxnLst>
              <a:cxn ang="T6">
                <a:pos x="T0" y="T1"/>
              </a:cxn>
              <a:cxn ang="T7">
                <a:pos x="T2" y="T3"/>
              </a:cxn>
              <a:cxn ang="T8">
                <a:pos x="T4" y="T5"/>
              </a:cxn>
            </a:cxnLst>
            <a:rect l="T9" t="T10" r="T11" b="T12"/>
            <a:pathLst>
              <a:path w="269" h="783">
                <a:moveTo>
                  <a:pt x="0" y="783"/>
                </a:moveTo>
                <a:lnTo>
                  <a:pt x="269" y="0"/>
                </a:lnTo>
                <a:lnTo>
                  <a:pt x="0" y="783"/>
                </a:lnTo>
                <a:close/>
              </a:path>
            </a:pathLst>
          </a:custGeom>
          <a:solidFill>
            <a:srgbClr val="CEF4F4"/>
          </a:solidFill>
          <a:ln w="9525">
            <a:noFill/>
            <a:round/>
            <a:headEnd/>
            <a:tailEnd/>
          </a:ln>
        </p:spPr>
        <p:txBody>
          <a:bodyPr/>
          <a:lstStyle/>
          <a:p>
            <a:endParaRPr lang="en-US"/>
          </a:p>
        </p:txBody>
      </p:sp>
      <p:sp>
        <p:nvSpPr>
          <p:cNvPr id="30746" name="Freeform 1050"/>
          <p:cNvSpPr>
            <a:spLocks/>
          </p:cNvSpPr>
          <p:nvPr/>
        </p:nvSpPr>
        <p:spPr bwMode="auto">
          <a:xfrm rot="3597035">
            <a:off x="3253581" y="3088482"/>
            <a:ext cx="688975" cy="2224088"/>
          </a:xfrm>
          <a:custGeom>
            <a:avLst/>
            <a:gdLst>
              <a:gd name="T0" fmla="*/ 278 w 287"/>
              <a:gd name="T1" fmla="*/ 3 h 789"/>
              <a:gd name="T2" fmla="*/ 269 w 287"/>
              <a:gd name="T3" fmla="*/ 0 h 789"/>
              <a:gd name="T4" fmla="*/ 0 w 287"/>
              <a:gd name="T5" fmla="*/ 783 h 789"/>
              <a:gd name="T6" fmla="*/ 18 w 287"/>
              <a:gd name="T7" fmla="*/ 789 h 789"/>
              <a:gd name="T8" fmla="*/ 287 w 287"/>
              <a:gd name="T9" fmla="*/ 6 h 789"/>
              <a:gd name="T10" fmla="*/ 278 w 287"/>
              <a:gd name="T11" fmla="*/ 3 h 789"/>
              <a:gd name="T12" fmla="*/ 0 60000 65536"/>
              <a:gd name="T13" fmla="*/ 0 60000 65536"/>
              <a:gd name="T14" fmla="*/ 0 60000 65536"/>
              <a:gd name="T15" fmla="*/ 0 60000 65536"/>
              <a:gd name="T16" fmla="*/ 0 60000 65536"/>
              <a:gd name="T17" fmla="*/ 0 60000 65536"/>
              <a:gd name="T18" fmla="*/ 0 w 287"/>
              <a:gd name="T19" fmla="*/ 0 h 789"/>
              <a:gd name="T20" fmla="*/ 287 w 287"/>
              <a:gd name="T21" fmla="*/ 789 h 789"/>
            </a:gdLst>
            <a:ahLst/>
            <a:cxnLst>
              <a:cxn ang="T12">
                <a:pos x="T0" y="T1"/>
              </a:cxn>
              <a:cxn ang="T13">
                <a:pos x="T2" y="T3"/>
              </a:cxn>
              <a:cxn ang="T14">
                <a:pos x="T4" y="T5"/>
              </a:cxn>
              <a:cxn ang="T15">
                <a:pos x="T6" y="T7"/>
              </a:cxn>
              <a:cxn ang="T16">
                <a:pos x="T8" y="T9"/>
              </a:cxn>
              <a:cxn ang="T17">
                <a:pos x="T10" y="T11"/>
              </a:cxn>
            </a:cxnLst>
            <a:rect l="T18" t="T19" r="T20" b="T21"/>
            <a:pathLst>
              <a:path w="287" h="789">
                <a:moveTo>
                  <a:pt x="278" y="3"/>
                </a:moveTo>
                <a:lnTo>
                  <a:pt x="269" y="0"/>
                </a:lnTo>
                <a:lnTo>
                  <a:pt x="0" y="783"/>
                </a:lnTo>
                <a:lnTo>
                  <a:pt x="18" y="789"/>
                </a:lnTo>
                <a:lnTo>
                  <a:pt x="287" y="6"/>
                </a:lnTo>
                <a:lnTo>
                  <a:pt x="278" y="3"/>
                </a:lnTo>
                <a:close/>
              </a:path>
            </a:pathLst>
          </a:custGeom>
          <a:solidFill>
            <a:srgbClr val="000000"/>
          </a:solidFill>
          <a:ln w="9525">
            <a:noFill/>
            <a:round/>
            <a:headEnd/>
            <a:tailEnd/>
          </a:ln>
        </p:spPr>
        <p:txBody>
          <a:bodyPr/>
          <a:lstStyle/>
          <a:p>
            <a:endParaRPr lang="en-US"/>
          </a:p>
        </p:txBody>
      </p:sp>
      <p:sp>
        <p:nvSpPr>
          <p:cNvPr id="30747" name="Freeform 1051"/>
          <p:cNvSpPr>
            <a:spLocks/>
          </p:cNvSpPr>
          <p:nvPr/>
        </p:nvSpPr>
        <p:spPr bwMode="auto">
          <a:xfrm rot="3597035">
            <a:off x="3309938" y="3373437"/>
            <a:ext cx="712788" cy="2106613"/>
          </a:xfrm>
          <a:custGeom>
            <a:avLst/>
            <a:gdLst>
              <a:gd name="T0" fmla="*/ 0 w 297"/>
              <a:gd name="T1" fmla="*/ 747 h 747"/>
              <a:gd name="T2" fmla="*/ 297 w 297"/>
              <a:gd name="T3" fmla="*/ 0 h 747"/>
              <a:gd name="T4" fmla="*/ 0 w 297"/>
              <a:gd name="T5" fmla="*/ 747 h 747"/>
              <a:gd name="T6" fmla="*/ 0 60000 65536"/>
              <a:gd name="T7" fmla="*/ 0 60000 65536"/>
              <a:gd name="T8" fmla="*/ 0 60000 65536"/>
              <a:gd name="T9" fmla="*/ 0 w 297"/>
              <a:gd name="T10" fmla="*/ 0 h 747"/>
              <a:gd name="T11" fmla="*/ 297 w 297"/>
              <a:gd name="T12" fmla="*/ 747 h 747"/>
            </a:gdLst>
            <a:ahLst/>
            <a:cxnLst>
              <a:cxn ang="T6">
                <a:pos x="T0" y="T1"/>
              </a:cxn>
              <a:cxn ang="T7">
                <a:pos x="T2" y="T3"/>
              </a:cxn>
              <a:cxn ang="T8">
                <a:pos x="T4" y="T5"/>
              </a:cxn>
            </a:cxnLst>
            <a:rect l="T9" t="T10" r="T11" b="T12"/>
            <a:pathLst>
              <a:path w="297" h="747">
                <a:moveTo>
                  <a:pt x="0" y="747"/>
                </a:moveTo>
                <a:lnTo>
                  <a:pt x="297" y="0"/>
                </a:lnTo>
                <a:lnTo>
                  <a:pt x="0" y="747"/>
                </a:lnTo>
                <a:close/>
              </a:path>
            </a:pathLst>
          </a:custGeom>
          <a:solidFill>
            <a:srgbClr val="CEF4F4"/>
          </a:solidFill>
          <a:ln w="9525">
            <a:noFill/>
            <a:round/>
            <a:headEnd/>
            <a:tailEnd/>
          </a:ln>
        </p:spPr>
        <p:txBody>
          <a:bodyPr/>
          <a:lstStyle/>
          <a:p>
            <a:endParaRPr lang="en-US"/>
          </a:p>
        </p:txBody>
      </p:sp>
      <p:sp>
        <p:nvSpPr>
          <p:cNvPr id="30748" name="Freeform 1052"/>
          <p:cNvSpPr>
            <a:spLocks/>
          </p:cNvSpPr>
          <p:nvPr/>
        </p:nvSpPr>
        <p:spPr bwMode="auto">
          <a:xfrm rot="3597035">
            <a:off x="3287713" y="3363912"/>
            <a:ext cx="757238" cy="2125663"/>
          </a:xfrm>
          <a:custGeom>
            <a:avLst/>
            <a:gdLst>
              <a:gd name="T0" fmla="*/ 306 w 315"/>
              <a:gd name="T1" fmla="*/ 3 h 753"/>
              <a:gd name="T2" fmla="*/ 297 w 315"/>
              <a:gd name="T3" fmla="*/ 0 h 753"/>
              <a:gd name="T4" fmla="*/ 0 w 315"/>
              <a:gd name="T5" fmla="*/ 747 h 753"/>
              <a:gd name="T6" fmla="*/ 18 w 315"/>
              <a:gd name="T7" fmla="*/ 753 h 753"/>
              <a:gd name="T8" fmla="*/ 315 w 315"/>
              <a:gd name="T9" fmla="*/ 6 h 753"/>
              <a:gd name="T10" fmla="*/ 306 w 315"/>
              <a:gd name="T11" fmla="*/ 3 h 753"/>
              <a:gd name="T12" fmla="*/ 0 60000 65536"/>
              <a:gd name="T13" fmla="*/ 0 60000 65536"/>
              <a:gd name="T14" fmla="*/ 0 60000 65536"/>
              <a:gd name="T15" fmla="*/ 0 60000 65536"/>
              <a:gd name="T16" fmla="*/ 0 60000 65536"/>
              <a:gd name="T17" fmla="*/ 0 60000 65536"/>
              <a:gd name="T18" fmla="*/ 0 w 315"/>
              <a:gd name="T19" fmla="*/ 0 h 753"/>
              <a:gd name="T20" fmla="*/ 315 w 315"/>
              <a:gd name="T21" fmla="*/ 753 h 753"/>
            </a:gdLst>
            <a:ahLst/>
            <a:cxnLst>
              <a:cxn ang="T12">
                <a:pos x="T0" y="T1"/>
              </a:cxn>
              <a:cxn ang="T13">
                <a:pos x="T2" y="T3"/>
              </a:cxn>
              <a:cxn ang="T14">
                <a:pos x="T4" y="T5"/>
              </a:cxn>
              <a:cxn ang="T15">
                <a:pos x="T6" y="T7"/>
              </a:cxn>
              <a:cxn ang="T16">
                <a:pos x="T8" y="T9"/>
              </a:cxn>
              <a:cxn ang="T17">
                <a:pos x="T10" y="T11"/>
              </a:cxn>
            </a:cxnLst>
            <a:rect l="T18" t="T19" r="T20" b="T21"/>
            <a:pathLst>
              <a:path w="315" h="753">
                <a:moveTo>
                  <a:pt x="306" y="3"/>
                </a:moveTo>
                <a:lnTo>
                  <a:pt x="297" y="0"/>
                </a:lnTo>
                <a:lnTo>
                  <a:pt x="0" y="747"/>
                </a:lnTo>
                <a:lnTo>
                  <a:pt x="18" y="753"/>
                </a:lnTo>
                <a:lnTo>
                  <a:pt x="315" y="6"/>
                </a:lnTo>
                <a:lnTo>
                  <a:pt x="306" y="3"/>
                </a:lnTo>
                <a:close/>
              </a:path>
            </a:pathLst>
          </a:custGeom>
          <a:solidFill>
            <a:srgbClr val="000000"/>
          </a:solidFill>
          <a:ln w="9525">
            <a:noFill/>
            <a:round/>
            <a:headEnd/>
            <a:tailEnd/>
          </a:ln>
        </p:spPr>
        <p:txBody>
          <a:bodyPr/>
          <a:lstStyle/>
          <a:p>
            <a:endParaRPr lang="en-US"/>
          </a:p>
        </p:txBody>
      </p:sp>
      <p:sp>
        <p:nvSpPr>
          <p:cNvPr id="30749" name="Freeform 1053"/>
          <p:cNvSpPr>
            <a:spLocks/>
          </p:cNvSpPr>
          <p:nvPr/>
        </p:nvSpPr>
        <p:spPr bwMode="auto">
          <a:xfrm rot="3597035">
            <a:off x="4075906" y="4140994"/>
            <a:ext cx="369888" cy="1079500"/>
          </a:xfrm>
          <a:custGeom>
            <a:avLst/>
            <a:gdLst>
              <a:gd name="T0" fmla="*/ 0 w 154"/>
              <a:gd name="T1" fmla="*/ 383 h 383"/>
              <a:gd name="T2" fmla="*/ 9 w 154"/>
              <a:gd name="T3" fmla="*/ 365 h 383"/>
              <a:gd name="T4" fmla="*/ 27 w 154"/>
              <a:gd name="T5" fmla="*/ 320 h 383"/>
              <a:gd name="T6" fmla="*/ 51 w 154"/>
              <a:gd name="T7" fmla="*/ 257 h 383"/>
              <a:gd name="T8" fmla="*/ 78 w 154"/>
              <a:gd name="T9" fmla="*/ 187 h 383"/>
              <a:gd name="T10" fmla="*/ 105 w 154"/>
              <a:gd name="T11" fmla="*/ 118 h 383"/>
              <a:gd name="T12" fmla="*/ 130 w 154"/>
              <a:gd name="T13" fmla="*/ 57 h 383"/>
              <a:gd name="T14" fmla="*/ 148 w 154"/>
              <a:gd name="T15" fmla="*/ 15 h 383"/>
              <a:gd name="T16" fmla="*/ 154 w 154"/>
              <a:gd name="T17" fmla="*/ 0 h 383"/>
              <a:gd name="T18" fmla="*/ 0 w 154"/>
              <a:gd name="T19" fmla="*/ 383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83"/>
              <a:gd name="T32" fmla="*/ 154 w 154"/>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83">
                <a:moveTo>
                  <a:pt x="0" y="383"/>
                </a:moveTo>
                <a:lnTo>
                  <a:pt x="9" y="365"/>
                </a:lnTo>
                <a:lnTo>
                  <a:pt x="27" y="320"/>
                </a:lnTo>
                <a:lnTo>
                  <a:pt x="51" y="257"/>
                </a:lnTo>
                <a:lnTo>
                  <a:pt x="78" y="187"/>
                </a:lnTo>
                <a:lnTo>
                  <a:pt x="105" y="118"/>
                </a:lnTo>
                <a:lnTo>
                  <a:pt x="130" y="57"/>
                </a:lnTo>
                <a:lnTo>
                  <a:pt x="148" y="15"/>
                </a:lnTo>
                <a:lnTo>
                  <a:pt x="154" y="0"/>
                </a:lnTo>
                <a:lnTo>
                  <a:pt x="0" y="383"/>
                </a:lnTo>
                <a:close/>
              </a:path>
            </a:pathLst>
          </a:custGeom>
          <a:solidFill>
            <a:srgbClr val="CEF4F4"/>
          </a:solidFill>
          <a:ln w="9525">
            <a:noFill/>
            <a:round/>
            <a:headEnd/>
            <a:tailEnd/>
          </a:ln>
        </p:spPr>
        <p:txBody>
          <a:bodyPr/>
          <a:lstStyle/>
          <a:p>
            <a:endParaRPr lang="en-US"/>
          </a:p>
        </p:txBody>
      </p:sp>
      <p:sp>
        <p:nvSpPr>
          <p:cNvPr id="30750" name="Freeform 1054"/>
          <p:cNvSpPr>
            <a:spLocks/>
          </p:cNvSpPr>
          <p:nvPr/>
        </p:nvSpPr>
        <p:spPr bwMode="auto">
          <a:xfrm rot="3597035">
            <a:off x="4052094" y="4126706"/>
            <a:ext cx="415925" cy="1109663"/>
          </a:xfrm>
          <a:custGeom>
            <a:avLst/>
            <a:gdLst>
              <a:gd name="T0" fmla="*/ 155 w 173"/>
              <a:gd name="T1" fmla="*/ 0 h 393"/>
              <a:gd name="T2" fmla="*/ 149 w 173"/>
              <a:gd name="T3" fmla="*/ 15 h 393"/>
              <a:gd name="T4" fmla="*/ 130 w 173"/>
              <a:gd name="T5" fmla="*/ 57 h 393"/>
              <a:gd name="T6" fmla="*/ 106 w 173"/>
              <a:gd name="T7" fmla="*/ 117 h 393"/>
              <a:gd name="T8" fmla="*/ 79 w 173"/>
              <a:gd name="T9" fmla="*/ 187 h 393"/>
              <a:gd name="T10" fmla="*/ 52 w 173"/>
              <a:gd name="T11" fmla="*/ 257 h 393"/>
              <a:gd name="T12" fmla="*/ 28 w 173"/>
              <a:gd name="T13" fmla="*/ 320 h 393"/>
              <a:gd name="T14" fmla="*/ 10 w 173"/>
              <a:gd name="T15" fmla="*/ 365 h 393"/>
              <a:gd name="T16" fmla="*/ 0 w 173"/>
              <a:gd name="T17" fmla="*/ 380 h 393"/>
              <a:gd name="T18" fmla="*/ 19 w 173"/>
              <a:gd name="T19" fmla="*/ 393 h 393"/>
              <a:gd name="T20" fmla="*/ 28 w 173"/>
              <a:gd name="T21" fmla="*/ 371 h 393"/>
              <a:gd name="T22" fmla="*/ 46 w 173"/>
              <a:gd name="T23" fmla="*/ 326 h 393"/>
              <a:gd name="T24" fmla="*/ 70 w 173"/>
              <a:gd name="T25" fmla="*/ 263 h 393"/>
              <a:gd name="T26" fmla="*/ 97 w 173"/>
              <a:gd name="T27" fmla="*/ 193 h 393"/>
              <a:gd name="T28" fmla="*/ 124 w 173"/>
              <a:gd name="T29" fmla="*/ 124 h 393"/>
              <a:gd name="T30" fmla="*/ 149 w 173"/>
              <a:gd name="T31" fmla="*/ 63 h 393"/>
              <a:gd name="T32" fmla="*/ 167 w 173"/>
              <a:gd name="T33" fmla="*/ 21 h 393"/>
              <a:gd name="T34" fmla="*/ 173 w 173"/>
              <a:gd name="T35" fmla="*/ 6 h 393"/>
              <a:gd name="T36" fmla="*/ 155 w 173"/>
              <a:gd name="T37" fmla="*/ 0 h 3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393"/>
              <a:gd name="T59" fmla="*/ 173 w 173"/>
              <a:gd name="T60" fmla="*/ 393 h 3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393">
                <a:moveTo>
                  <a:pt x="155" y="0"/>
                </a:moveTo>
                <a:lnTo>
                  <a:pt x="149" y="15"/>
                </a:lnTo>
                <a:lnTo>
                  <a:pt x="130" y="57"/>
                </a:lnTo>
                <a:lnTo>
                  <a:pt x="106" y="117"/>
                </a:lnTo>
                <a:lnTo>
                  <a:pt x="79" y="187"/>
                </a:lnTo>
                <a:lnTo>
                  <a:pt x="52" y="257"/>
                </a:lnTo>
                <a:lnTo>
                  <a:pt x="28" y="320"/>
                </a:lnTo>
                <a:lnTo>
                  <a:pt x="10" y="365"/>
                </a:lnTo>
                <a:lnTo>
                  <a:pt x="0" y="380"/>
                </a:lnTo>
                <a:lnTo>
                  <a:pt x="19" y="393"/>
                </a:lnTo>
                <a:lnTo>
                  <a:pt x="28" y="371"/>
                </a:lnTo>
                <a:lnTo>
                  <a:pt x="46" y="326"/>
                </a:lnTo>
                <a:lnTo>
                  <a:pt x="70" y="263"/>
                </a:lnTo>
                <a:lnTo>
                  <a:pt x="97" y="193"/>
                </a:lnTo>
                <a:lnTo>
                  <a:pt x="124" y="124"/>
                </a:lnTo>
                <a:lnTo>
                  <a:pt x="149" y="63"/>
                </a:lnTo>
                <a:lnTo>
                  <a:pt x="167" y="21"/>
                </a:lnTo>
                <a:lnTo>
                  <a:pt x="173" y="6"/>
                </a:lnTo>
                <a:lnTo>
                  <a:pt x="155" y="0"/>
                </a:lnTo>
                <a:close/>
              </a:path>
            </a:pathLst>
          </a:custGeom>
          <a:solidFill>
            <a:srgbClr val="000000"/>
          </a:solidFill>
          <a:ln w="9525">
            <a:noFill/>
            <a:round/>
            <a:headEnd/>
            <a:tailEnd/>
          </a:ln>
        </p:spPr>
        <p:txBody>
          <a:bodyPr/>
          <a:lstStyle/>
          <a:p>
            <a:endParaRPr lang="en-US"/>
          </a:p>
        </p:txBody>
      </p:sp>
      <p:sp>
        <p:nvSpPr>
          <p:cNvPr id="30751" name="Text Box 1055"/>
          <p:cNvSpPr txBox="1">
            <a:spLocks noChangeArrowheads="1"/>
          </p:cNvSpPr>
          <p:nvPr/>
        </p:nvSpPr>
        <p:spPr bwMode="auto">
          <a:xfrm rot="-861987">
            <a:off x="1914525" y="1835150"/>
            <a:ext cx="2413000" cy="396875"/>
          </a:xfrm>
          <a:prstGeom prst="rect">
            <a:avLst/>
          </a:prstGeom>
          <a:noFill/>
          <a:ln w="12700">
            <a:noFill/>
            <a:miter lim="800000"/>
            <a:headEnd/>
            <a:tailEnd/>
          </a:ln>
        </p:spPr>
        <p:txBody>
          <a:bodyPr wrap="none">
            <a:spAutoFit/>
          </a:bodyPr>
          <a:lstStyle/>
          <a:p>
            <a:pPr eaLnBrk="0" hangingPunct="0"/>
            <a:r>
              <a:rPr lang="en-US" sz="2000" b="1">
                <a:solidFill>
                  <a:srgbClr val="000000"/>
                </a:solidFill>
                <a:latin typeface="Arial" pitchFamily="34" charset="0"/>
              </a:rPr>
              <a:t>Project Worksheet</a:t>
            </a:r>
          </a:p>
        </p:txBody>
      </p:sp>
      <p:sp>
        <p:nvSpPr>
          <p:cNvPr id="401440" name="Rectangle 1056"/>
          <p:cNvSpPr>
            <a:spLocks noGrp="1" noChangeArrowheads="1"/>
          </p:cNvSpPr>
          <p:nvPr>
            <p:ph type="title"/>
          </p:nvPr>
        </p:nvSpPr>
        <p:spPr>
          <a:xfrm>
            <a:off x="685800" y="152400"/>
            <a:ext cx="7772400" cy="923925"/>
          </a:xfrm>
        </p:spPr>
        <p:txBody>
          <a:bodyPr/>
          <a:lstStyle/>
          <a:p>
            <a:pPr eaLnBrk="1" hangingPunct="1">
              <a:defRPr/>
            </a:pPr>
            <a:r>
              <a:rPr lang="en-US" dirty="0" smtClean="0"/>
              <a:t>Small Projects</a:t>
            </a:r>
          </a:p>
        </p:txBody>
      </p:sp>
      <p:sp>
        <p:nvSpPr>
          <p:cNvPr id="30753" name="Text Box 1057"/>
          <p:cNvSpPr txBox="1">
            <a:spLocks noChangeArrowheads="1"/>
          </p:cNvSpPr>
          <p:nvPr/>
        </p:nvSpPr>
        <p:spPr bwMode="auto">
          <a:xfrm>
            <a:off x="381000" y="5791200"/>
            <a:ext cx="8162925" cy="830997"/>
          </a:xfrm>
          <a:prstGeom prst="rect">
            <a:avLst/>
          </a:prstGeom>
          <a:noFill/>
          <a:ln w="12700">
            <a:noFill/>
            <a:miter lim="800000"/>
            <a:headEnd/>
            <a:tailEnd/>
          </a:ln>
        </p:spPr>
        <p:txBody>
          <a:bodyPr>
            <a:spAutoFit/>
          </a:bodyPr>
          <a:lstStyle/>
          <a:p>
            <a:pPr algn="ctr" eaLnBrk="0" hangingPunct="0">
              <a:spcBef>
                <a:spcPct val="30000"/>
              </a:spcBef>
            </a:pPr>
            <a:r>
              <a:rPr lang="en-US" sz="2400" b="1" dirty="0">
                <a:solidFill>
                  <a:schemeClr val="tx2"/>
                </a:solidFill>
                <a:latin typeface="Arial" pitchFamily="34" charset="0"/>
              </a:rPr>
              <a:t>Federal cost share for a small project is paid upon </a:t>
            </a:r>
            <a:r>
              <a:rPr lang="en-US" sz="2400" b="1" dirty="0" smtClean="0">
                <a:solidFill>
                  <a:srgbClr val="FF0000"/>
                </a:solidFill>
                <a:latin typeface="Arial" pitchFamily="34" charset="0"/>
              </a:rPr>
              <a:t>actual </a:t>
            </a:r>
            <a:r>
              <a:rPr lang="en-US" sz="2400" b="1" dirty="0" smtClean="0">
                <a:solidFill>
                  <a:schemeClr val="tx2"/>
                </a:solidFill>
                <a:latin typeface="Arial" pitchFamily="34" charset="0"/>
              </a:rPr>
              <a:t>costs, inspection and </a:t>
            </a:r>
            <a:r>
              <a:rPr lang="en-US" sz="2400" b="1" dirty="0">
                <a:solidFill>
                  <a:schemeClr val="tx2"/>
                </a:solidFill>
                <a:latin typeface="Arial" pitchFamily="34" charset="0"/>
              </a:rPr>
              <a:t>completion of the </a:t>
            </a:r>
            <a:r>
              <a:rPr lang="en-US" sz="2400" b="1" dirty="0" smtClean="0">
                <a:solidFill>
                  <a:schemeClr val="tx2"/>
                </a:solidFill>
                <a:latin typeface="Arial" pitchFamily="34" charset="0"/>
              </a:rPr>
              <a:t>project </a:t>
            </a:r>
            <a:endParaRPr lang="en-US" sz="2400" b="1" dirty="0">
              <a:solidFill>
                <a:schemeClr val="tx2"/>
              </a:solidFill>
              <a:latin typeface="Arial" pitchFamily="34" charset="0"/>
            </a:endParaRPr>
          </a:p>
        </p:txBody>
      </p:sp>
      <p:sp>
        <p:nvSpPr>
          <p:cNvPr id="30754" name="Text Box 1058"/>
          <p:cNvSpPr txBox="1">
            <a:spLocks noChangeArrowheads="1"/>
          </p:cNvSpPr>
          <p:nvPr/>
        </p:nvSpPr>
        <p:spPr bwMode="auto">
          <a:xfrm rot="-745428">
            <a:off x="2219325" y="3367088"/>
            <a:ext cx="2892425" cy="823912"/>
          </a:xfrm>
          <a:prstGeom prst="rect">
            <a:avLst/>
          </a:prstGeom>
          <a:noFill/>
          <a:ln w="12700">
            <a:noFill/>
            <a:miter lim="800000"/>
            <a:headEnd/>
            <a:tailEnd/>
          </a:ln>
        </p:spPr>
        <p:txBody>
          <a:bodyPr wrap="none">
            <a:spAutoFit/>
          </a:bodyPr>
          <a:lstStyle/>
          <a:p>
            <a:pPr eaLnBrk="0" hangingPunct="0"/>
            <a:r>
              <a:rPr lang="en-US" sz="4800" b="1" dirty="0">
                <a:solidFill>
                  <a:srgbClr val="FF0000"/>
                </a:solidFill>
                <a:latin typeface="Comic Sans MS" pitchFamily="66" charset="0"/>
              </a:rPr>
              <a:t>Approved</a:t>
            </a:r>
          </a:p>
        </p:txBody>
      </p:sp>
      <p:grpSp>
        <p:nvGrpSpPr>
          <p:cNvPr id="2" name="Group 1059"/>
          <p:cNvGrpSpPr>
            <a:grpSpLocks/>
          </p:cNvGrpSpPr>
          <p:nvPr/>
        </p:nvGrpSpPr>
        <p:grpSpPr bwMode="auto">
          <a:xfrm>
            <a:off x="5145088" y="3317875"/>
            <a:ext cx="3775075" cy="1914525"/>
            <a:chOff x="3232" y="2362"/>
            <a:chExt cx="2378" cy="1206"/>
          </a:xfrm>
        </p:grpSpPr>
        <p:grpSp>
          <p:nvGrpSpPr>
            <p:cNvPr id="3" name="Group 1060"/>
            <p:cNvGrpSpPr>
              <a:grpSpLocks/>
            </p:cNvGrpSpPr>
            <p:nvPr/>
          </p:nvGrpSpPr>
          <p:grpSpPr bwMode="auto">
            <a:xfrm>
              <a:off x="3321" y="2914"/>
              <a:ext cx="2217" cy="654"/>
              <a:chOff x="2972" y="1364"/>
              <a:chExt cx="2217" cy="654"/>
            </a:xfrm>
          </p:grpSpPr>
          <p:sp>
            <p:nvSpPr>
              <p:cNvPr id="30796" name="Freeform 1061"/>
              <p:cNvSpPr>
                <a:spLocks/>
              </p:cNvSpPr>
              <p:nvPr/>
            </p:nvSpPr>
            <p:spPr bwMode="auto">
              <a:xfrm>
                <a:off x="2972" y="1364"/>
                <a:ext cx="2217" cy="654"/>
              </a:xfrm>
              <a:custGeom>
                <a:avLst/>
                <a:gdLst>
                  <a:gd name="T0" fmla="*/ 0 w 4433"/>
                  <a:gd name="T1" fmla="*/ 611 h 1307"/>
                  <a:gd name="T2" fmla="*/ 415 w 4433"/>
                  <a:gd name="T3" fmla="*/ 611 h 1307"/>
                  <a:gd name="T4" fmla="*/ 761 w 4433"/>
                  <a:gd name="T5" fmla="*/ 584 h 1307"/>
                  <a:gd name="T6" fmla="*/ 1037 w 4433"/>
                  <a:gd name="T7" fmla="*/ 541 h 1307"/>
                  <a:gd name="T8" fmla="*/ 1452 w 4433"/>
                  <a:gd name="T9" fmla="*/ 429 h 1307"/>
                  <a:gd name="T10" fmla="*/ 1845 w 4433"/>
                  <a:gd name="T11" fmla="*/ 289 h 1307"/>
                  <a:gd name="T12" fmla="*/ 2145 w 4433"/>
                  <a:gd name="T13" fmla="*/ 192 h 1307"/>
                  <a:gd name="T14" fmla="*/ 2324 w 4433"/>
                  <a:gd name="T15" fmla="*/ 110 h 1307"/>
                  <a:gd name="T16" fmla="*/ 2441 w 4433"/>
                  <a:gd name="T17" fmla="*/ 0 h 1307"/>
                  <a:gd name="T18" fmla="*/ 2692 w 4433"/>
                  <a:gd name="T19" fmla="*/ 95 h 1307"/>
                  <a:gd name="T20" fmla="*/ 2966 w 4433"/>
                  <a:gd name="T21" fmla="*/ 136 h 1307"/>
                  <a:gd name="T22" fmla="*/ 3381 w 4433"/>
                  <a:gd name="T23" fmla="*/ 249 h 1307"/>
                  <a:gd name="T24" fmla="*/ 3801 w 4433"/>
                  <a:gd name="T25" fmla="*/ 289 h 1307"/>
                  <a:gd name="T26" fmla="*/ 4159 w 4433"/>
                  <a:gd name="T27" fmla="*/ 249 h 1307"/>
                  <a:gd name="T28" fmla="*/ 4433 w 4433"/>
                  <a:gd name="T29" fmla="*/ 220 h 1307"/>
                  <a:gd name="T30" fmla="*/ 4147 w 4433"/>
                  <a:gd name="T31" fmla="*/ 374 h 1307"/>
                  <a:gd name="T32" fmla="*/ 3933 w 4433"/>
                  <a:gd name="T33" fmla="*/ 443 h 1307"/>
                  <a:gd name="T34" fmla="*/ 3682 w 4433"/>
                  <a:gd name="T35" fmla="*/ 556 h 1307"/>
                  <a:gd name="T36" fmla="*/ 3132 w 4433"/>
                  <a:gd name="T37" fmla="*/ 694 h 1307"/>
                  <a:gd name="T38" fmla="*/ 2704 w 4433"/>
                  <a:gd name="T39" fmla="*/ 806 h 1307"/>
                  <a:gd name="T40" fmla="*/ 2359 w 4433"/>
                  <a:gd name="T41" fmla="*/ 974 h 1307"/>
                  <a:gd name="T42" fmla="*/ 2001 w 4433"/>
                  <a:gd name="T43" fmla="*/ 1098 h 1307"/>
                  <a:gd name="T44" fmla="*/ 1619 w 4433"/>
                  <a:gd name="T45" fmla="*/ 1236 h 1307"/>
                  <a:gd name="T46" fmla="*/ 1512 w 4433"/>
                  <a:gd name="T47" fmla="*/ 1307 h 1307"/>
                  <a:gd name="T48" fmla="*/ 1286 w 4433"/>
                  <a:gd name="T49" fmla="*/ 1139 h 1307"/>
                  <a:gd name="T50" fmla="*/ 987 w 4433"/>
                  <a:gd name="T51" fmla="*/ 944 h 1307"/>
                  <a:gd name="T52" fmla="*/ 736 w 4433"/>
                  <a:gd name="T53" fmla="*/ 875 h 1307"/>
                  <a:gd name="T54" fmla="*/ 428 w 4433"/>
                  <a:gd name="T55" fmla="*/ 818 h 1307"/>
                  <a:gd name="T56" fmla="*/ 0 w 4433"/>
                  <a:gd name="T57" fmla="*/ 611 h 13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33"/>
                  <a:gd name="T88" fmla="*/ 0 h 1307"/>
                  <a:gd name="T89" fmla="*/ 4433 w 4433"/>
                  <a:gd name="T90" fmla="*/ 1307 h 13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33" h="1307">
                    <a:moveTo>
                      <a:pt x="0" y="611"/>
                    </a:moveTo>
                    <a:lnTo>
                      <a:pt x="415" y="611"/>
                    </a:lnTo>
                    <a:lnTo>
                      <a:pt x="761" y="584"/>
                    </a:lnTo>
                    <a:lnTo>
                      <a:pt x="1037" y="541"/>
                    </a:lnTo>
                    <a:lnTo>
                      <a:pt x="1452" y="429"/>
                    </a:lnTo>
                    <a:lnTo>
                      <a:pt x="1845" y="289"/>
                    </a:lnTo>
                    <a:lnTo>
                      <a:pt x="2145" y="192"/>
                    </a:lnTo>
                    <a:lnTo>
                      <a:pt x="2324" y="110"/>
                    </a:lnTo>
                    <a:lnTo>
                      <a:pt x="2441" y="0"/>
                    </a:lnTo>
                    <a:lnTo>
                      <a:pt x="2692" y="95"/>
                    </a:lnTo>
                    <a:lnTo>
                      <a:pt x="2966" y="136"/>
                    </a:lnTo>
                    <a:lnTo>
                      <a:pt x="3381" y="249"/>
                    </a:lnTo>
                    <a:lnTo>
                      <a:pt x="3801" y="289"/>
                    </a:lnTo>
                    <a:lnTo>
                      <a:pt x="4159" y="249"/>
                    </a:lnTo>
                    <a:lnTo>
                      <a:pt x="4433" y="220"/>
                    </a:lnTo>
                    <a:lnTo>
                      <a:pt x="4147" y="374"/>
                    </a:lnTo>
                    <a:lnTo>
                      <a:pt x="3933" y="443"/>
                    </a:lnTo>
                    <a:lnTo>
                      <a:pt x="3682" y="556"/>
                    </a:lnTo>
                    <a:lnTo>
                      <a:pt x="3132" y="694"/>
                    </a:lnTo>
                    <a:lnTo>
                      <a:pt x="2704" y="806"/>
                    </a:lnTo>
                    <a:lnTo>
                      <a:pt x="2359" y="974"/>
                    </a:lnTo>
                    <a:lnTo>
                      <a:pt x="2001" y="1098"/>
                    </a:lnTo>
                    <a:lnTo>
                      <a:pt x="1619" y="1236"/>
                    </a:lnTo>
                    <a:lnTo>
                      <a:pt x="1512" y="1307"/>
                    </a:lnTo>
                    <a:lnTo>
                      <a:pt x="1286" y="1139"/>
                    </a:lnTo>
                    <a:lnTo>
                      <a:pt x="987" y="944"/>
                    </a:lnTo>
                    <a:lnTo>
                      <a:pt x="736" y="875"/>
                    </a:lnTo>
                    <a:lnTo>
                      <a:pt x="428" y="818"/>
                    </a:lnTo>
                    <a:lnTo>
                      <a:pt x="0" y="611"/>
                    </a:lnTo>
                    <a:close/>
                  </a:path>
                </a:pathLst>
              </a:custGeom>
              <a:solidFill>
                <a:srgbClr val="00FF00"/>
              </a:solidFill>
              <a:ln w="9525">
                <a:solidFill>
                  <a:srgbClr val="000000"/>
                </a:solidFill>
                <a:prstDash val="solid"/>
                <a:round/>
                <a:headEnd/>
                <a:tailEnd/>
              </a:ln>
            </p:spPr>
            <p:txBody>
              <a:bodyPr/>
              <a:lstStyle/>
              <a:p>
                <a:endParaRPr lang="en-US"/>
              </a:p>
            </p:txBody>
          </p:sp>
          <p:sp>
            <p:nvSpPr>
              <p:cNvPr id="30797" name="Freeform 1062"/>
              <p:cNvSpPr>
                <a:spLocks/>
              </p:cNvSpPr>
              <p:nvPr/>
            </p:nvSpPr>
            <p:spPr bwMode="auto">
              <a:xfrm>
                <a:off x="3501" y="1634"/>
                <a:ext cx="406" cy="281"/>
              </a:xfrm>
              <a:custGeom>
                <a:avLst/>
                <a:gdLst>
                  <a:gd name="T0" fmla="*/ 241 w 813"/>
                  <a:gd name="T1" fmla="*/ 0 h 561"/>
                  <a:gd name="T2" fmla="*/ 392 w 813"/>
                  <a:gd name="T3" fmla="*/ 88 h 561"/>
                  <a:gd name="T4" fmla="*/ 310 w 813"/>
                  <a:gd name="T5" fmla="*/ 77 h 561"/>
                  <a:gd name="T6" fmla="*/ 215 w 813"/>
                  <a:gd name="T7" fmla="*/ 86 h 561"/>
                  <a:gd name="T8" fmla="*/ 149 w 813"/>
                  <a:gd name="T9" fmla="*/ 110 h 561"/>
                  <a:gd name="T10" fmla="*/ 103 w 813"/>
                  <a:gd name="T11" fmla="*/ 130 h 561"/>
                  <a:gd name="T12" fmla="*/ 78 w 813"/>
                  <a:gd name="T13" fmla="*/ 156 h 561"/>
                  <a:gd name="T14" fmla="*/ 68 w 813"/>
                  <a:gd name="T15" fmla="*/ 187 h 561"/>
                  <a:gd name="T16" fmla="*/ 75 w 813"/>
                  <a:gd name="T17" fmla="*/ 221 h 561"/>
                  <a:gd name="T18" fmla="*/ 99 w 813"/>
                  <a:gd name="T19" fmla="*/ 244 h 561"/>
                  <a:gd name="T20" fmla="*/ 130 w 813"/>
                  <a:gd name="T21" fmla="*/ 268 h 561"/>
                  <a:gd name="T22" fmla="*/ 174 w 813"/>
                  <a:gd name="T23" fmla="*/ 264 h 561"/>
                  <a:gd name="T24" fmla="*/ 260 w 813"/>
                  <a:gd name="T25" fmla="*/ 247 h 561"/>
                  <a:gd name="T26" fmla="*/ 336 w 813"/>
                  <a:gd name="T27" fmla="*/ 228 h 561"/>
                  <a:gd name="T28" fmla="*/ 449 w 813"/>
                  <a:gd name="T29" fmla="*/ 202 h 561"/>
                  <a:gd name="T30" fmla="*/ 523 w 813"/>
                  <a:gd name="T31" fmla="*/ 183 h 561"/>
                  <a:gd name="T32" fmla="*/ 573 w 813"/>
                  <a:gd name="T33" fmla="*/ 168 h 561"/>
                  <a:gd name="T34" fmla="*/ 623 w 813"/>
                  <a:gd name="T35" fmla="*/ 168 h 561"/>
                  <a:gd name="T36" fmla="*/ 662 w 813"/>
                  <a:gd name="T37" fmla="*/ 168 h 561"/>
                  <a:gd name="T38" fmla="*/ 706 w 813"/>
                  <a:gd name="T39" fmla="*/ 178 h 561"/>
                  <a:gd name="T40" fmla="*/ 740 w 813"/>
                  <a:gd name="T41" fmla="*/ 196 h 561"/>
                  <a:gd name="T42" fmla="*/ 766 w 813"/>
                  <a:gd name="T43" fmla="*/ 225 h 561"/>
                  <a:gd name="T44" fmla="*/ 781 w 813"/>
                  <a:gd name="T45" fmla="*/ 272 h 561"/>
                  <a:gd name="T46" fmla="*/ 785 w 813"/>
                  <a:gd name="T47" fmla="*/ 321 h 561"/>
                  <a:gd name="T48" fmla="*/ 781 w 813"/>
                  <a:gd name="T49" fmla="*/ 366 h 561"/>
                  <a:gd name="T50" fmla="*/ 768 w 813"/>
                  <a:gd name="T51" fmla="*/ 393 h 561"/>
                  <a:gd name="T52" fmla="*/ 750 w 813"/>
                  <a:gd name="T53" fmla="*/ 416 h 561"/>
                  <a:gd name="T54" fmla="*/ 813 w 813"/>
                  <a:gd name="T55" fmla="*/ 459 h 561"/>
                  <a:gd name="T56" fmla="*/ 694 w 813"/>
                  <a:gd name="T57" fmla="*/ 535 h 561"/>
                  <a:gd name="T58" fmla="*/ 636 w 813"/>
                  <a:gd name="T59" fmla="*/ 469 h 561"/>
                  <a:gd name="T60" fmla="*/ 599 w 813"/>
                  <a:gd name="T61" fmla="*/ 491 h 561"/>
                  <a:gd name="T62" fmla="*/ 539 w 813"/>
                  <a:gd name="T63" fmla="*/ 520 h 561"/>
                  <a:gd name="T64" fmla="*/ 505 w 813"/>
                  <a:gd name="T65" fmla="*/ 561 h 561"/>
                  <a:gd name="T66" fmla="*/ 289 w 813"/>
                  <a:gd name="T67" fmla="*/ 435 h 561"/>
                  <a:gd name="T68" fmla="*/ 444 w 813"/>
                  <a:gd name="T69" fmla="*/ 434 h 561"/>
                  <a:gd name="T70" fmla="*/ 559 w 813"/>
                  <a:gd name="T71" fmla="*/ 421 h 561"/>
                  <a:gd name="T72" fmla="*/ 633 w 813"/>
                  <a:gd name="T73" fmla="*/ 412 h 561"/>
                  <a:gd name="T74" fmla="*/ 677 w 813"/>
                  <a:gd name="T75" fmla="*/ 391 h 561"/>
                  <a:gd name="T76" fmla="*/ 699 w 813"/>
                  <a:gd name="T77" fmla="*/ 369 h 561"/>
                  <a:gd name="T78" fmla="*/ 706 w 813"/>
                  <a:gd name="T79" fmla="*/ 325 h 561"/>
                  <a:gd name="T80" fmla="*/ 694 w 813"/>
                  <a:gd name="T81" fmla="*/ 293 h 561"/>
                  <a:gd name="T82" fmla="*/ 653 w 813"/>
                  <a:gd name="T83" fmla="*/ 264 h 561"/>
                  <a:gd name="T84" fmla="*/ 589 w 813"/>
                  <a:gd name="T85" fmla="*/ 272 h 561"/>
                  <a:gd name="T86" fmla="*/ 473 w 813"/>
                  <a:gd name="T87" fmla="*/ 311 h 561"/>
                  <a:gd name="T88" fmla="*/ 358 w 813"/>
                  <a:gd name="T89" fmla="*/ 340 h 561"/>
                  <a:gd name="T90" fmla="*/ 229 w 813"/>
                  <a:gd name="T91" fmla="*/ 374 h 561"/>
                  <a:gd name="T92" fmla="*/ 160 w 813"/>
                  <a:gd name="T93" fmla="*/ 387 h 561"/>
                  <a:gd name="T94" fmla="*/ 106 w 813"/>
                  <a:gd name="T95" fmla="*/ 387 h 561"/>
                  <a:gd name="T96" fmla="*/ 55 w 813"/>
                  <a:gd name="T97" fmla="*/ 366 h 561"/>
                  <a:gd name="T98" fmla="*/ 21 w 813"/>
                  <a:gd name="T99" fmla="*/ 338 h 561"/>
                  <a:gd name="T100" fmla="*/ 2 w 813"/>
                  <a:gd name="T101" fmla="*/ 297 h 561"/>
                  <a:gd name="T102" fmla="*/ 0 w 813"/>
                  <a:gd name="T103" fmla="*/ 262 h 561"/>
                  <a:gd name="T104" fmla="*/ 0 w 813"/>
                  <a:gd name="T105" fmla="*/ 230 h 561"/>
                  <a:gd name="T106" fmla="*/ 14 w 813"/>
                  <a:gd name="T107" fmla="*/ 190 h 561"/>
                  <a:gd name="T108" fmla="*/ 33 w 813"/>
                  <a:gd name="T109" fmla="*/ 154 h 561"/>
                  <a:gd name="T110" fmla="*/ 53 w 813"/>
                  <a:gd name="T111" fmla="*/ 129 h 561"/>
                  <a:gd name="T112" fmla="*/ 72 w 813"/>
                  <a:gd name="T113" fmla="*/ 105 h 561"/>
                  <a:gd name="T114" fmla="*/ 5 w 813"/>
                  <a:gd name="T115" fmla="*/ 54 h 561"/>
                  <a:gd name="T116" fmla="*/ 122 w 813"/>
                  <a:gd name="T117" fmla="*/ 14 h 561"/>
                  <a:gd name="T118" fmla="*/ 182 w 813"/>
                  <a:gd name="T119" fmla="*/ 57 h 561"/>
                  <a:gd name="T120" fmla="*/ 225 w 813"/>
                  <a:gd name="T121" fmla="*/ 49 h 561"/>
                  <a:gd name="T122" fmla="*/ 241 w 813"/>
                  <a:gd name="T123" fmla="*/ 0 h 5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
                  <a:gd name="T187" fmla="*/ 0 h 561"/>
                  <a:gd name="T188" fmla="*/ 813 w 813"/>
                  <a:gd name="T189" fmla="*/ 561 h 5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 h="561">
                    <a:moveTo>
                      <a:pt x="241" y="0"/>
                    </a:moveTo>
                    <a:lnTo>
                      <a:pt x="392" y="88"/>
                    </a:lnTo>
                    <a:lnTo>
                      <a:pt x="310" y="77"/>
                    </a:lnTo>
                    <a:lnTo>
                      <a:pt x="215" y="86"/>
                    </a:lnTo>
                    <a:lnTo>
                      <a:pt x="149" y="110"/>
                    </a:lnTo>
                    <a:lnTo>
                      <a:pt x="103" y="130"/>
                    </a:lnTo>
                    <a:lnTo>
                      <a:pt x="78" y="156"/>
                    </a:lnTo>
                    <a:lnTo>
                      <a:pt x="68" y="187"/>
                    </a:lnTo>
                    <a:lnTo>
                      <a:pt x="75" y="221"/>
                    </a:lnTo>
                    <a:lnTo>
                      <a:pt x="99" y="244"/>
                    </a:lnTo>
                    <a:lnTo>
                      <a:pt x="130" y="268"/>
                    </a:lnTo>
                    <a:lnTo>
                      <a:pt x="174" y="264"/>
                    </a:lnTo>
                    <a:lnTo>
                      <a:pt x="260" y="247"/>
                    </a:lnTo>
                    <a:lnTo>
                      <a:pt x="336" y="228"/>
                    </a:lnTo>
                    <a:lnTo>
                      <a:pt x="449" y="202"/>
                    </a:lnTo>
                    <a:lnTo>
                      <a:pt x="523" y="183"/>
                    </a:lnTo>
                    <a:lnTo>
                      <a:pt x="573" y="168"/>
                    </a:lnTo>
                    <a:lnTo>
                      <a:pt x="623" y="168"/>
                    </a:lnTo>
                    <a:lnTo>
                      <a:pt x="662" y="168"/>
                    </a:lnTo>
                    <a:lnTo>
                      <a:pt x="706" y="178"/>
                    </a:lnTo>
                    <a:lnTo>
                      <a:pt x="740" y="196"/>
                    </a:lnTo>
                    <a:lnTo>
                      <a:pt x="766" y="225"/>
                    </a:lnTo>
                    <a:lnTo>
                      <a:pt x="781" y="272"/>
                    </a:lnTo>
                    <a:lnTo>
                      <a:pt x="785" y="321"/>
                    </a:lnTo>
                    <a:lnTo>
                      <a:pt x="781" y="366"/>
                    </a:lnTo>
                    <a:lnTo>
                      <a:pt x="768" y="393"/>
                    </a:lnTo>
                    <a:lnTo>
                      <a:pt x="750" y="416"/>
                    </a:lnTo>
                    <a:lnTo>
                      <a:pt x="813" y="459"/>
                    </a:lnTo>
                    <a:lnTo>
                      <a:pt x="694" y="535"/>
                    </a:lnTo>
                    <a:lnTo>
                      <a:pt x="636" y="469"/>
                    </a:lnTo>
                    <a:lnTo>
                      <a:pt x="599" y="491"/>
                    </a:lnTo>
                    <a:lnTo>
                      <a:pt x="539" y="520"/>
                    </a:lnTo>
                    <a:lnTo>
                      <a:pt x="505" y="561"/>
                    </a:lnTo>
                    <a:lnTo>
                      <a:pt x="289" y="435"/>
                    </a:lnTo>
                    <a:lnTo>
                      <a:pt x="444" y="434"/>
                    </a:lnTo>
                    <a:lnTo>
                      <a:pt x="559" y="421"/>
                    </a:lnTo>
                    <a:lnTo>
                      <a:pt x="633" y="412"/>
                    </a:lnTo>
                    <a:lnTo>
                      <a:pt x="677" y="391"/>
                    </a:lnTo>
                    <a:lnTo>
                      <a:pt x="699" y="369"/>
                    </a:lnTo>
                    <a:lnTo>
                      <a:pt x="706" y="325"/>
                    </a:lnTo>
                    <a:lnTo>
                      <a:pt x="694" y="293"/>
                    </a:lnTo>
                    <a:lnTo>
                      <a:pt x="653" y="264"/>
                    </a:lnTo>
                    <a:lnTo>
                      <a:pt x="589" y="272"/>
                    </a:lnTo>
                    <a:lnTo>
                      <a:pt x="473" y="311"/>
                    </a:lnTo>
                    <a:lnTo>
                      <a:pt x="358" y="340"/>
                    </a:lnTo>
                    <a:lnTo>
                      <a:pt x="229" y="374"/>
                    </a:lnTo>
                    <a:lnTo>
                      <a:pt x="160" y="387"/>
                    </a:lnTo>
                    <a:lnTo>
                      <a:pt x="106" y="387"/>
                    </a:lnTo>
                    <a:lnTo>
                      <a:pt x="55" y="366"/>
                    </a:lnTo>
                    <a:lnTo>
                      <a:pt x="21" y="338"/>
                    </a:lnTo>
                    <a:lnTo>
                      <a:pt x="2" y="297"/>
                    </a:lnTo>
                    <a:lnTo>
                      <a:pt x="0" y="262"/>
                    </a:lnTo>
                    <a:lnTo>
                      <a:pt x="0" y="230"/>
                    </a:lnTo>
                    <a:lnTo>
                      <a:pt x="14" y="190"/>
                    </a:lnTo>
                    <a:lnTo>
                      <a:pt x="33" y="154"/>
                    </a:lnTo>
                    <a:lnTo>
                      <a:pt x="53" y="129"/>
                    </a:lnTo>
                    <a:lnTo>
                      <a:pt x="72" y="105"/>
                    </a:lnTo>
                    <a:lnTo>
                      <a:pt x="5" y="54"/>
                    </a:lnTo>
                    <a:lnTo>
                      <a:pt x="122" y="14"/>
                    </a:lnTo>
                    <a:lnTo>
                      <a:pt x="182" y="57"/>
                    </a:lnTo>
                    <a:lnTo>
                      <a:pt x="225" y="49"/>
                    </a:lnTo>
                    <a:lnTo>
                      <a:pt x="241" y="0"/>
                    </a:lnTo>
                    <a:close/>
                  </a:path>
                </a:pathLst>
              </a:custGeom>
              <a:solidFill>
                <a:srgbClr val="BFFFBF"/>
              </a:solidFill>
              <a:ln w="9525">
                <a:solidFill>
                  <a:srgbClr val="000000"/>
                </a:solidFill>
                <a:prstDash val="solid"/>
                <a:round/>
                <a:headEnd/>
                <a:tailEnd/>
              </a:ln>
            </p:spPr>
            <p:txBody>
              <a:bodyPr/>
              <a:lstStyle/>
              <a:p>
                <a:endParaRPr lang="en-US"/>
              </a:p>
            </p:txBody>
          </p:sp>
          <p:sp>
            <p:nvSpPr>
              <p:cNvPr id="30798" name="Freeform 1063"/>
              <p:cNvSpPr>
                <a:spLocks/>
              </p:cNvSpPr>
              <p:nvPr/>
            </p:nvSpPr>
            <p:spPr bwMode="auto">
              <a:xfrm>
                <a:off x="4146" y="1427"/>
                <a:ext cx="406" cy="281"/>
              </a:xfrm>
              <a:custGeom>
                <a:avLst/>
                <a:gdLst>
                  <a:gd name="T0" fmla="*/ 241 w 813"/>
                  <a:gd name="T1" fmla="*/ 0 h 562"/>
                  <a:gd name="T2" fmla="*/ 392 w 813"/>
                  <a:gd name="T3" fmla="*/ 86 h 562"/>
                  <a:gd name="T4" fmla="*/ 311 w 813"/>
                  <a:gd name="T5" fmla="*/ 79 h 562"/>
                  <a:gd name="T6" fmla="*/ 214 w 813"/>
                  <a:gd name="T7" fmla="*/ 85 h 562"/>
                  <a:gd name="T8" fmla="*/ 151 w 813"/>
                  <a:gd name="T9" fmla="*/ 108 h 562"/>
                  <a:gd name="T10" fmla="*/ 104 w 813"/>
                  <a:gd name="T11" fmla="*/ 132 h 562"/>
                  <a:gd name="T12" fmla="*/ 79 w 813"/>
                  <a:gd name="T13" fmla="*/ 157 h 562"/>
                  <a:gd name="T14" fmla="*/ 68 w 813"/>
                  <a:gd name="T15" fmla="*/ 186 h 562"/>
                  <a:gd name="T16" fmla="*/ 76 w 813"/>
                  <a:gd name="T17" fmla="*/ 223 h 562"/>
                  <a:gd name="T18" fmla="*/ 98 w 813"/>
                  <a:gd name="T19" fmla="*/ 243 h 562"/>
                  <a:gd name="T20" fmla="*/ 131 w 813"/>
                  <a:gd name="T21" fmla="*/ 267 h 562"/>
                  <a:gd name="T22" fmla="*/ 173 w 813"/>
                  <a:gd name="T23" fmla="*/ 262 h 562"/>
                  <a:gd name="T24" fmla="*/ 263 w 813"/>
                  <a:gd name="T25" fmla="*/ 248 h 562"/>
                  <a:gd name="T26" fmla="*/ 337 w 813"/>
                  <a:gd name="T27" fmla="*/ 229 h 562"/>
                  <a:gd name="T28" fmla="*/ 450 w 813"/>
                  <a:gd name="T29" fmla="*/ 204 h 562"/>
                  <a:gd name="T30" fmla="*/ 524 w 813"/>
                  <a:gd name="T31" fmla="*/ 182 h 562"/>
                  <a:gd name="T32" fmla="*/ 572 w 813"/>
                  <a:gd name="T33" fmla="*/ 167 h 562"/>
                  <a:gd name="T34" fmla="*/ 624 w 813"/>
                  <a:gd name="T35" fmla="*/ 167 h 562"/>
                  <a:gd name="T36" fmla="*/ 663 w 813"/>
                  <a:gd name="T37" fmla="*/ 167 h 562"/>
                  <a:gd name="T38" fmla="*/ 706 w 813"/>
                  <a:gd name="T39" fmla="*/ 180 h 562"/>
                  <a:gd name="T40" fmla="*/ 739 w 813"/>
                  <a:gd name="T41" fmla="*/ 198 h 562"/>
                  <a:gd name="T42" fmla="*/ 766 w 813"/>
                  <a:gd name="T43" fmla="*/ 227 h 562"/>
                  <a:gd name="T44" fmla="*/ 781 w 813"/>
                  <a:gd name="T45" fmla="*/ 274 h 562"/>
                  <a:gd name="T46" fmla="*/ 785 w 813"/>
                  <a:gd name="T47" fmla="*/ 323 h 562"/>
                  <a:gd name="T48" fmla="*/ 781 w 813"/>
                  <a:gd name="T49" fmla="*/ 365 h 562"/>
                  <a:gd name="T50" fmla="*/ 767 w 813"/>
                  <a:gd name="T51" fmla="*/ 394 h 562"/>
                  <a:gd name="T52" fmla="*/ 751 w 813"/>
                  <a:gd name="T53" fmla="*/ 416 h 562"/>
                  <a:gd name="T54" fmla="*/ 813 w 813"/>
                  <a:gd name="T55" fmla="*/ 459 h 562"/>
                  <a:gd name="T56" fmla="*/ 694 w 813"/>
                  <a:gd name="T57" fmla="*/ 535 h 562"/>
                  <a:gd name="T58" fmla="*/ 637 w 813"/>
                  <a:gd name="T59" fmla="*/ 471 h 562"/>
                  <a:gd name="T60" fmla="*/ 599 w 813"/>
                  <a:gd name="T61" fmla="*/ 491 h 562"/>
                  <a:gd name="T62" fmla="*/ 538 w 813"/>
                  <a:gd name="T63" fmla="*/ 524 h 562"/>
                  <a:gd name="T64" fmla="*/ 505 w 813"/>
                  <a:gd name="T65" fmla="*/ 562 h 562"/>
                  <a:gd name="T66" fmla="*/ 291 w 813"/>
                  <a:gd name="T67" fmla="*/ 436 h 562"/>
                  <a:gd name="T68" fmla="*/ 445 w 813"/>
                  <a:gd name="T69" fmla="*/ 434 h 562"/>
                  <a:gd name="T70" fmla="*/ 559 w 813"/>
                  <a:gd name="T71" fmla="*/ 424 h 562"/>
                  <a:gd name="T72" fmla="*/ 632 w 813"/>
                  <a:gd name="T73" fmla="*/ 414 h 562"/>
                  <a:gd name="T74" fmla="*/ 678 w 813"/>
                  <a:gd name="T75" fmla="*/ 392 h 562"/>
                  <a:gd name="T76" fmla="*/ 698 w 813"/>
                  <a:gd name="T77" fmla="*/ 369 h 562"/>
                  <a:gd name="T78" fmla="*/ 706 w 813"/>
                  <a:gd name="T79" fmla="*/ 327 h 562"/>
                  <a:gd name="T80" fmla="*/ 694 w 813"/>
                  <a:gd name="T81" fmla="*/ 293 h 562"/>
                  <a:gd name="T82" fmla="*/ 654 w 813"/>
                  <a:gd name="T83" fmla="*/ 262 h 562"/>
                  <a:gd name="T84" fmla="*/ 590 w 813"/>
                  <a:gd name="T85" fmla="*/ 274 h 562"/>
                  <a:gd name="T86" fmla="*/ 474 w 813"/>
                  <a:gd name="T87" fmla="*/ 309 h 562"/>
                  <a:gd name="T88" fmla="*/ 358 w 813"/>
                  <a:gd name="T89" fmla="*/ 339 h 562"/>
                  <a:gd name="T90" fmla="*/ 230 w 813"/>
                  <a:gd name="T91" fmla="*/ 377 h 562"/>
                  <a:gd name="T92" fmla="*/ 160 w 813"/>
                  <a:gd name="T93" fmla="*/ 387 h 562"/>
                  <a:gd name="T94" fmla="*/ 106 w 813"/>
                  <a:gd name="T95" fmla="*/ 387 h 562"/>
                  <a:gd name="T96" fmla="*/ 56 w 813"/>
                  <a:gd name="T97" fmla="*/ 365 h 562"/>
                  <a:gd name="T98" fmla="*/ 21 w 813"/>
                  <a:gd name="T99" fmla="*/ 337 h 562"/>
                  <a:gd name="T100" fmla="*/ 3 w 813"/>
                  <a:gd name="T101" fmla="*/ 299 h 562"/>
                  <a:gd name="T102" fmla="*/ 0 w 813"/>
                  <a:gd name="T103" fmla="*/ 261 h 562"/>
                  <a:gd name="T104" fmla="*/ 0 w 813"/>
                  <a:gd name="T105" fmla="*/ 232 h 562"/>
                  <a:gd name="T106" fmla="*/ 13 w 813"/>
                  <a:gd name="T107" fmla="*/ 189 h 562"/>
                  <a:gd name="T108" fmla="*/ 32 w 813"/>
                  <a:gd name="T109" fmla="*/ 155 h 562"/>
                  <a:gd name="T110" fmla="*/ 53 w 813"/>
                  <a:gd name="T111" fmla="*/ 129 h 562"/>
                  <a:gd name="T112" fmla="*/ 72 w 813"/>
                  <a:gd name="T113" fmla="*/ 105 h 562"/>
                  <a:gd name="T114" fmla="*/ 4 w 813"/>
                  <a:gd name="T115" fmla="*/ 56 h 562"/>
                  <a:gd name="T116" fmla="*/ 123 w 813"/>
                  <a:gd name="T117" fmla="*/ 13 h 562"/>
                  <a:gd name="T118" fmla="*/ 183 w 813"/>
                  <a:gd name="T119" fmla="*/ 57 h 562"/>
                  <a:gd name="T120" fmla="*/ 226 w 813"/>
                  <a:gd name="T121" fmla="*/ 51 h 562"/>
                  <a:gd name="T122" fmla="*/ 241 w 813"/>
                  <a:gd name="T123" fmla="*/ 0 h 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
                  <a:gd name="T187" fmla="*/ 0 h 562"/>
                  <a:gd name="T188" fmla="*/ 813 w 813"/>
                  <a:gd name="T189" fmla="*/ 562 h 5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 h="562">
                    <a:moveTo>
                      <a:pt x="241" y="0"/>
                    </a:moveTo>
                    <a:lnTo>
                      <a:pt x="392" y="86"/>
                    </a:lnTo>
                    <a:lnTo>
                      <a:pt x="311" y="79"/>
                    </a:lnTo>
                    <a:lnTo>
                      <a:pt x="214" y="85"/>
                    </a:lnTo>
                    <a:lnTo>
                      <a:pt x="151" y="108"/>
                    </a:lnTo>
                    <a:lnTo>
                      <a:pt x="104" y="132"/>
                    </a:lnTo>
                    <a:lnTo>
                      <a:pt x="79" y="157"/>
                    </a:lnTo>
                    <a:lnTo>
                      <a:pt x="68" y="186"/>
                    </a:lnTo>
                    <a:lnTo>
                      <a:pt x="76" y="223"/>
                    </a:lnTo>
                    <a:lnTo>
                      <a:pt x="98" y="243"/>
                    </a:lnTo>
                    <a:lnTo>
                      <a:pt x="131" y="267"/>
                    </a:lnTo>
                    <a:lnTo>
                      <a:pt x="173" y="262"/>
                    </a:lnTo>
                    <a:lnTo>
                      <a:pt x="263" y="248"/>
                    </a:lnTo>
                    <a:lnTo>
                      <a:pt x="337" y="229"/>
                    </a:lnTo>
                    <a:lnTo>
                      <a:pt x="450" y="204"/>
                    </a:lnTo>
                    <a:lnTo>
                      <a:pt x="524" y="182"/>
                    </a:lnTo>
                    <a:lnTo>
                      <a:pt x="572" y="167"/>
                    </a:lnTo>
                    <a:lnTo>
                      <a:pt x="624" y="167"/>
                    </a:lnTo>
                    <a:lnTo>
                      <a:pt x="663" y="167"/>
                    </a:lnTo>
                    <a:lnTo>
                      <a:pt x="706" y="180"/>
                    </a:lnTo>
                    <a:lnTo>
                      <a:pt x="739" y="198"/>
                    </a:lnTo>
                    <a:lnTo>
                      <a:pt x="766" y="227"/>
                    </a:lnTo>
                    <a:lnTo>
                      <a:pt x="781" y="274"/>
                    </a:lnTo>
                    <a:lnTo>
                      <a:pt x="785" y="323"/>
                    </a:lnTo>
                    <a:lnTo>
                      <a:pt x="781" y="365"/>
                    </a:lnTo>
                    <a:lnTo>
                      <a:pt x="767" y="394"/>
                    </a:lnTo>
                    <a:lnTo>
                      <a:pt x="751" y="416"/>
                    </a:lnTo>
                    <a:lnTo>
                      <a:pt x="813" y="459"/>
                    </a:lnTo>
                    <a:lnTo>
                      <a:pt x="694" y="535"/>
                    </a:lnTo>
                    <a:lnTo>
                      <a:pt x="637" y="471"/>
                    </a:lnTo>
                    <a:lnTo>
                      <a:pt x="599" y="491"/>
                    </a:lnTo>
                    <a:lnTo>
                      <a:pt x="538" y="524"/>
                    </a:lnTo>
                    <a:lnTo>
                      <a:pt x="505" y="562"/>
                    </a:lnTo>
                    <a:lnTo>
                      <a:pt x="291" y="436"/>
                    </a:lnTo>
                    <a:lnTo>
                      <a:pt x="445" y="434"/>
                    </a:lnTo>
                    <a:lnTo>
                      <a:pt x="559" y="424"/>
                    </a:lnTo>
                    <a:lnTo>
                      <a:pt x="632" y="414"/>
                    </a:lnTo>
                    <a:lnTo>
                      <a:pt x="678" y="392"/>
                    </a:lnTo>
                    <a:lnTo>
                      <a:pt x="698" y="369"/>
                    </a:lnTo>
                    <a:lnTo>
                      <a:pt x="706" y="327"/>
                    </a:lnTo>
                    <a:lnTo>
                      <a:pt x="694" y="293"/>
                    </a:lnTo>
                    <a:lnTo>
                      <a:pt x="654" y="262"/>
                    </a:lnTo>
                    <a:lnTo>
                      <a:pt x="590" y="274"/>
                    </a:lnTo>
                    <a:lnTo>
                      <a:pt x="474" y="309"/>
                    </a:lnTo>
                    <a:lnTo>
                      <a:pt x="358" y="339"/>
                    </a:lnTo>
                    <a:lnTo>
                      <a:pt x="230" y="377"/>
                    </a:lnTo>
                    <a:lnTo>
                      <a:pt x="160" y="387"/>
                    </a:lnTo>
                    <a:lnTo>
                      <a:pt x="106" y="387"/>
                    </a:lnTo>
                    <a:lnTo>
                      <a:pt x="56" y="365"/>
                    </a:lnTo>
                    <a:lnTo>
                      <a:pt x="21" y="337"/>
                    </a:lnTo>
                    <a:lnTo>
                      <a:pt x="3" y="299"/>
                    </a:lnTo>
                    <a:lnTo>
                      <a:pt x="0" y="261"/>
                    </a:lnTo>
                    <a:lnTo>
                      <a:pt x="0" y="232"/>
                    </a:lnTo>
                    <a:lnTo>
                      <a:pt x="13" y="189"/>
                    </a:lnTo>
                    <a:lnTo>
                      <a:pt x="32" y="155"/>
                    </a:lnTo>
                    <a:lnTo>
                      <a:pt x="53" y="129"/>
                    </a:lnTo>
                    <a:lnTo>
                      <a:pt x="72" y="105"/>
                    </a:lnTo>
                    <a:lnTo>
                      <a:pt x="4" y="56"/>
                    </a:lnTo>
                    <a:lnTo>
                      <a:pt x="123" y="13"/>
                    </a:lnTo>
                    <a:lnTo>
                      <a:pt x="183" y="57"/>
                    </a:lnTo>
                    <a:lnTo>
                      <a:pt x="226" y="51"/>
                    </a:lnTo>
                    <a:lnTo>
                      <a:pt x="241" y="0"/>
                    </a:lnTo>
                    <a:close/>
                  </a:path>
                </a:pathLst>
              </a:custGeom>
              <a:solidFill>
                <a:srgbClr val="BFFFBF"/>
              </a:solidFill>
              <a:ln w="9525">
                <a:solidFill>
                  <a:srgbClr val="000000"/>
                </a:solidFill>
                <a:prstDash val="solid"/>
                <a:round/>
                <a:headEnd/>
                <a:tailEnd/>
              </a:ln>
            </p:spPr>
            <p:txBody>
              <a:bodyPr/>
              <a:lstStyle/>
              <a:p>
                <a:endParaRPr lang="en-US"/>
              </a:p>
            </p:txBody>
          </p:sp>
        </p:grpSp>
        <p:grpSp>
          <p:nvGrpSpPr>
            <p:cNvPr id="4" name="Group 1064"/>
            <p:cNvGrpSpPr>
              <a:grpSpLocks/>
            </p:cNvGrpSpPr>
            <p:nvPr/>
          </p:nvGrpSpPr>
          <p:grpSpPr bwMode="auto">
            <a:xfrm>
              <a:off x="3281" y="2818"/>
              <a:ext cx="2329" cy="675"/>
              <a:chOff x="3097" y="1868"/>
              <a:chExt cx="2329" cy="675"/>
            </a:xfrm>
          </p:grpSpPr>
          <p:sp>
            <p:nvSpPr>
              <p:cNvPr id="30793" name="Freeform 1065"/>
              <p:cNvSpPr>
                <a:spLocks/>
              </p:cNvSpPr>
              <p:nvPr/>
            </p:nvSpPr>
            <p:spPr bwMode="auto">
              <a:xfrm>
                <a:off x="3097" y="1868"/>
                <a:ext cx="2329" cy="675"/>
              </a:xfrm>
              <a:custGeom>
                <a:avLst/>
                <a:gdLst>
                  <a:gd name="T0" fmla="*/ 308 w 4658"/>
                  <a:gd name="T1" fmla="*/ 612 h 1349"/>
                  <a:gd name="T2" fmla="*/ 0 w 4658"/>
                  <a:gd name="T3" fmla="*/ 669 h 1349"/>
                  <a:gd name="T4" fmla="*/ 272 w 4658"/>
                  <a:gd name="T5" fmla="*/ 767 h 1349"/>
                  <a:gd name="T6" fmla="*/ 548 w 4658"/>
                  <a:gd name="T7" fmla="*/ 835 h 1349"/>
                  <a:gd name="T8" fmla="*/ 785 w 4658"/>
                  <a:gd name="T9" fmla="*/ 877 h 1349"/>
                  <a:gd name="T10" fmla="*/ 941 w 4658"/>
                  <a:gd name="T11" fmla="*/ 946 h 1349"/>
                  <a:gd name="T12" fmla="*/ 1156 w 4658"/>
                  <a:gd name="T13" fmla="*/ 1072 h 1349"/>
                  <a:gd name="T14" fmla="*/ 1346 w 4658"/>
                  <a:gd name="T15" fmla="*/ 1236 h 1349"/>
                  <a:gd name="T16" fmla="*/ 1550 w 4658"/>
                  <a:gd name="T17" fmla="*/ 1322 h 1349"/>
                  <a:gd name="T18" fmla="*/ 1680 w 4658"/>
                  <a:gd name="T19" fmla="*/ 1349 h 1349"/>
                  <a:gd name="T20" fmla="*/ 1859 w 4658"/>
                  <a:gd name="T21" fmla="*/ 1225 h 1349"/>
                  <a:gd name="T22" fmla="*/ 2038 w 4658"/>
                  <a:gd name="T23" fmla="*/ 1099 h 1349"/>
                  <a:gd name="T24" fmla="*/ 2395 w 4658"/>
                  <a:gd name="T25" fmla="*/ 946 h 1349"/>
                  <a:gd name="T26" fmla="*/ 2692 w 4658"/>
                  <a:gd name="T27" fmla="*/ 849 h 1349"/>
                  <a:gd name="T28" fmla="*/ 3168 w 4658"/>
                  <a:gd name="T29" fmla="*/ 669 h 1349"/>
                  <a:gd name="T30" fmla="*/ 3909 w 4658"/>
                  <a:gd name="T31" fmla="*/ 446 h 1349"/>
                  <a:gd name="T32" fmla="*/ 4148 w 4658"/>
                  <a:gd name="T33" fmla="*/ 375 h 1349"/>
                  <a:gd name="T34" fmla="*/ 4384 w 4658"/>
                  <a:gd name="T35" fmla="*/ 347 h 1349"/>
                  <a:gd name="T36" fmla="*/ 4658 w 4658"/>
                  <a:gd name="T37" fmla="*/ 375 h 1349"/>
                  <a:gd name="T38" fmla="*/ 4123 w 4658"/>
                  <a:gd name="T39" fmla="*/ 262 h 1349"/>
                  <a:gd name="T40" fmla="*/ 3741 w 4658"/>
                  <a:gd name="T41" fmla="*/ 277 h 1349"/>
                  <a:gd name="T42" fmla="*/ 3204 w 4658"/>
                  <a:gd name="T43" fmla="*/ 195 h 1349"/>
                  <a:gd name="T44" fmla="*/ 2811 w 4658"/>
                  <a:gd name="T45" fmla="*/ 70 h 1349"/>
                  <a:gd name="T46" fmla="*/ 2513 w 4658"/>
                  <a:gd name="T47" fmla="*/ 0 h 1349"/>
                  <a:gd name="T48" fmla="*/ 2157 w 4658"/>
                  <a:gd name="T49" fmla="*/ 195 h 1349"/>
                  <a:gd name="T50" fmla="*/ 1503 w 4658"/>
                  <a:gd name="T51" fmla="*/ 419 h 1349"/>
                  <a:gd name="T52" fmla="*/ 892 w 4658"/>
                  <a:gd name="T53" fmla="*/ 556 h 1349"/>
                  <a:gd name="T54" fmla="*/ 308 w 4658"/>
                  <a:gd name="T55" fmla="*/ 612 h 13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58"/>
                  <a:gd name="T85" fmla="*/ 0 h 1349"/>
                  <a:gd name="T86" fmla="*/ 4658 w 4658"/>
                  <a:gd name="T87" fmla="*/ 1349 h 13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58" h="1349">
                    <a:moveTo>
                      <a:pt x="308" y="612"/>
                    </a:moveTo>
                    <a:lnTo>
                      <a:pt x="0" y="669"/>
                    </a:lnTo>
                    <a:lnTo>
                      <a:pt x="272" y="767"/>
                    </a:lnTo>
                    <a:lnTo>
                      <a:pt x="548" y="835"/>
                    </a:lnTo>
                    <a:lnTo>
                      <a:pt x="785" y="877"/>
                    </a:lnTo>
                    <a:lnTo>
                      <a:pt x="941" y="946"/>
                    </a:lnTo>
                    <a:lnTo>
                      <a:pt x="1156" y="1072"/>
                    </a:lnTo>
                    <a:lnTo>
                      <a:pt x="1346" y="1236"/>
                    </a:lnTo>
                    <a:lnTo>
                      <a:pt x="1550" y="1322"/>
                    </a:lnTo>
                    <a:lnTo>
                      <a:pt x="1680" y="1349"/>
                    </a:lnTo>
                    <a:lnTo>
                      <a:pt x="1859" y="1225"/>
                    </a:lnTo>
                    <a:lnTo>
                      <a:pt x="2038" y="1099"/>
                    </a:lnTo>
                    <a:lnTo>
                      <a:pt x="2395" y="946"/>
                    </a:lnTo>
                    <a:lnTo>
                      <a:pt x="2692" y="849"/>
                    </a:lnTo>
                    <a:lnTo>
                      <a:pt x="3168" y="669"/>
                    </a:lnTo>
                    <a:lnTo>
                      <a:pt x="3909" y="446"/>
                    </a:lnTo>
                    <a:lnTo>
                      <a:pt x="4148" y="375"/>
                    </a:lnTo>
                    <a:lnTo>
                      <a:pt x="4384" y="347"/>
                    </a:lnTo>
                    <a:lnTo>
                      <a:pt x="4658" y="375"/>
                    </a:lnTo>
                    <a:lnTo>
                      <a:pt x="4123" y="262"/>
                    </a:lnTo>
                    <a:lnTo>
                      <a:pt x="3741" y="277"/>
                    </a:lnTo>
                    <a:lnTo>
                      <a:pt x="3204" y="195"/>
                    </a:lnTo>
                    <a:lnTo>
                      <a:pt x="2811" y="70"/>
                    </a:lnTo>
                    <a:lnTo>
                      <a:pt x="2513" y="0"/>
                    </a:lnTo>
                    <a:lnTo>
                      <a:pt x="2157" y="195"/>
                    </a:lnTo>
                    <a:lnTo>
                      <a:pt x="1503" y="419"/>
                    </a:lnTo>
                    <a:lnTo>
                      <a:pt x="892" y="556"/>
                    </a:lnTo>
                    <a:lnTo>
                      <a:pt x="308" y="612"/>
                    </a:lnTo>
                    <a:close/>
                  </a:path>
                </a:pathLst>
              </a:custGeom>
              <a:solidFill>
                <a:srgbClr val="008000"/>
              </a:solidFill>
              <a:ln w="9525">
                <a:solidFill>
                  <a:srgbClr val="000000"/>
                </a:solidFill>
                <a:prstDash val="solid"/>
                <a:round/>
                <a:headEnd/>
                <a:tailEnd/>
              </a:ln>
            </p:spPr>
            <p:txBody>
              <a:bodyPr/>
              <a:lstStyle/>
              <a:p>
                <a:endParaRPr lang="en-US"/>
              </a:p>
            </p:txBody>
          </p:sp>
          <p:sp>
            <p:nvSpPr>
              <p:cNvPr id="30794" name="Freeform 1066"/>
              <p:cNvSpPr>
                <a:spLocks/>
              </p:cNvSpPr>
              <p:nvPr/>
            </p:nvSpPr>
            <p:spPr bwMode="auto">
              <a:xfrm>
                <a:off x="3635" y="2180"/>
                <a:ext cx="406" cy="281"/>
              </a:xfrm>
              <a:custGeom>
                <a:avLst/>
                <a:gdLst>
                  <a:gd name="T0" fmla="*/ 241 w 813"/>
                  <a:gd name="T1" fmla="*/ 0 h 561"/>
                  <a:gd name="T2" fmla="*/ 392 w 813"/>
                  <a:gd name="T3" fmla="*/ 88 h 561"/>
                  <a:gd name="T4" fmla="*/ 310 w 813"/>
                  <a:gd name="T5" fmla="*/ 77 h 561"/>
                  <a:gd name="T6" fmla="*/ 215 w 813"/>
                  <a:gd name="T7" fmla="*/ 86 h 561"/>
                  <a:gd name="T8" fmla="*/ 149 w 813"/>
                  <a:gd name="T9" fmla="*/ 110 h 561"/>
                  <a:gd name="T10" fmla="*/ 103 w 813"/>
                  <a:gd name="T11" fmla="*/ 130 h 561"/>
                  <a:gd name="T12" fmla="*/ 78 w 813"/>
                  <a:gd name="T13" fmla="*/ 156 h 561"/>
                  <a:gd name="T14" fmla="*/ 68 w 813"/>
                  <a:gd name="T15" fmla="*/ 187 h 561"/>
                  <a:gd name="T16" fmla="*/ 75 w 813"/>
                  <a:gd name="T17" fmla="*/ 221 h 561"/>
                  <a:gd name="T18" fmla="*/ 99 w 813"/>
                  <a:gd name="T19" fmla="*/ 244 h 561"/>
                  <a:gd name="T20" fmla="*/ 130 w 813"/>
                  <a:gd name="T21" fmla="*/ 268 h 561"/>
                  <a:gd name="T22" fmla="*/ 174 w 813"/>
                  <a:gd name="T23" fmla="*/ 264 h 561"/>
                  <a:gd name="T24" fmla="*/ 260 w 813"/>
                  <a:gd name="T25" fmla="*/ 247 h 561"/>
                  <a:gd name="T26" fmla="*/ 336 w 813"/>
                  <a:gd name="T27" fmla="*/ 228 h 561"/>
                  <a:gd name="T28" fmla="*/ 449 w 813"/>
                  <a:gd name="T29" fmla="*/ 202 h 561"/>
                  <a:gd name="T30" fmla="*/ 523 w 813"/>
                  <a:gd name="T31" fmla="*/ 183 h 561"/>
                  <a:gd name="T32" fmla="*/ 573 w 813"/>
                  <a:gd name="T33" fmla="*/ 168 h 561"/>
                  <a:gd name="T34" fmla="*/ 623 w 813"/>
                  <a:gd name="T35" fmla="*/ 168 h 561"/>
                  <a:gd name="T36" fmla="*/ 662 w 813"/>
                  <a:gd name="T37" fmla="*/ 168 h 561"/>
                  <a:gd name="T38" fmla="*/ 706 w 813"/>
                  <a:gd name="T39" fmla="*/ 178 h 561"/>
                  <a:gd name="T40" fmla="*/ 740 w 813"/>
                  <a:gd name="T41" fmla="*/ 196 h 561"/>
                  <a:gd name="T42" fmla="*/ 766 w 813"/>
                  <a:gd name="T43" fmla="*/ 225 h 561"/>
                  <a:gd name="T44" fmla="*/ 781 w 813"/>
                  <a:gd name="T45" fmla="*/ 272 h 561"/>
                  <a:gd name="T46" fmla="*/ 785 w 813"/>
                  <a:gd name="T47" fmla="*/ 321 h 561"/>
                  <a:gd name="T48" fmla="*/ 781 w 813"/>
                  <a:gd name="T49" fmla="*/ 366 h 561"/>
                  <a:gd name="T50" fmla="*/ 768 w 813"/>
                  <a:gd name="T51" fmla="*/ 393 h 561"/>
                  <a:gd name="T52" fmla="*/ 750 w 813"/>
                  <a:gd name="T53" fmla="*/ 416 h 561"/>
                  <a:gd name="T54" fmla="*/ 813 w 813"/>
                  <a:gd name="T55" fmla="*/ 459 h 561"/>
                  <a:gd name="T56" fmla="*/ 694 w 813"/>
                  <a:gd name="T57" fmla="*/ 535 h 561"/>
                  <a:gd name="T58" fmla="*/ 636 w 813"/>
                  <a:gd name="T59" fmla="*/ 469 h 561"/>
                  <a:gd name="T60" fmla="*/ 599 w 813"/>
                  <a:gd name="T61" fmla="*/ 491 h 561"/>
                  <a:gd name="T62" fmla="*/ 539 w 813"/>
                  <a:gd name="T63" fmla="*/ 520 h 561"/>
                  <a:gd name="T64" fmla="*/ 505 w 813"/>
                  <a:gd name="T65" fmla="*/ 561 h 561"/>
                  <a:gd name="T66" fmla="*/ 289 w 813"/>
                  <a:gd name="T67" fmla="*/ 435 h 561"/>
                  <a:gd name="T68" fmla="*/ 444 w 813"/>
                  <a:gd name="T69" fmla="*/ 434 h 561"/>
                  <a:gd name="T70" fmla="*/ 559 w 813"/>
                  <a:gd name="T71" fmla="*/ 421 h 561"/>
                  <a:gd name="T72" fmla="*/ 633 w 813"/>
                  <a:gd name="T73" fmla="*/ 412 h 561"/>
                  <a:gd name="T74" fmla="*/ 677 w 813"/>
                  <a:gd name="T75" fmla="*/ 391 h 561"/>
                  <a:gd name="T76" fmla="*/ 699 w 813"/>
                  <a:gd name="T77" fmla="*/ 369 h 561"/>
                  <a:gd name="T78" fmla="*/ 706 w 813"/>
                  <a:gd name="T79" fmla="*/ 325 h 561"/>
                  <a:gd name="T80" fmla="*/ 694 w 813"/>
                  <a:gd name="T81" fmla="*/ 293 h 561"/>
                  <a:gd name="T82" fmla="*/ 653 w 813"/>
                  <a:gd name="T83" fmla="*/ 264 h 561"/>
                  <a:gd name="T84" fmla="*/ 589 w 813"/>
                  <a:gd name="T85" fmla="*/ 272 h 561"/>
                  <a:gd name="T86" fmla="*/ 473 w 813"/>
                  <a:gd name="T87" fmla="*/ 311 h 561"/>
                  <a:gd name="T88" fmla="*/ 358 w 813"/>
                  <a:gd name="T89" fmla="*/ 340 h 561"/>
                  <a:gd name="T90" fmla="*/ 229 w 813"/>
                  <a:gd name="T91" fmla="*/ 374 h 561"/>
                  <a:gd name="T92" fmla="*/ 160 w 813"/>
                  <a:gd name="T93" fmla="*/ 387 h 561"/>
                  <a:gd name="T94" fmla="*/ 106 w 813"/>
                  <a:gd name="T95" fmla="*/ 387 h 561"/>
                  <a:gd name="T96" fmla="*/ 55 w 813"/>
                  <a:gd name="T97" fmla="*/ 366 h 561"/>
                  <a:gd name="T98" fmla="*/ 21 w 813"/>
                  <a:gd name="T99" fmla="*/ 338 h 561"/>
                  <a:gd name="T100" fmla="*/ 2 w 813"/>
                  <a:gd name="T101" fmla="*/ 297 h 561"/>
                  <a:gd name="T102" fmla="*/ 0 w 813"/>
                  <a:gd name="T103" fmla="*/ 262 h 561"/>
                  <a:gd name="T104" fmla="*/ 0 w 813"/>
                  <a:gd name="T105" fmla="*/ 230 h 561"/>
                  <a:gd name="T106" fmla="*/ 14 w 813"/>
                  <a:gd name="T107" fmla="*/ 190 h 561"/>
                  <a:gd name="T108" fmla="*/ 33 w 813"/>
                  <a:gd name="T109" fmla="*/ 154 h 561"/>
                  <a:gd name="T110" fmla="*/ 53 w 813"/>
                  <a:gd name="T111" fmla="*/ 129 h 561"/>
                  <a:gd name="T112" fmla="*/ 72 w 813"/>
                  <a:gd name="T113" fmla="*/ 105 h 561"/>
                  <a:gd name="T114" fmla="*/ 5 w 813"/>
                  <a:gd name="T115" fmla="*/ 54 h 561"/>
                  <a:gd name="T116" fmla="*/ 122 w 813"/>
                  <a:gd name="T117" fmla="*/ 14 h 561"/>
                  <a:gd name="T118" fmla="*/ 182 w 813"/>
                  <a:gd name="T119" fmla="*/ 57 h 561"/>
                  <a:gd name="T120" fmla="*/ 225 w 813"/>
                  <a:gd name="T121" fmla="*/ 49 h 561"/>
                  <a:gd name="T122" fmla="*/ 241 w 813"/>
                  <a:gd name="T123" fmla="*/ 0 h 5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
                  <a:gd name="T187" fmla="*/ 0 h 561"/>
                  <a:gd name="T188" fmla="*/ 813 w 813"/>
                  <a:gd name="T189" fmla="*/ 561 h 5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 h="561">
                    <a:moveTo>
                      <a:pt x="241" y="0"/>
                    </a:moveTo>
                    <a:lnTo>
                      <a:pt x="392" y="88"/>
                    </a:lnTo>
                    <a:lnTo>
                      <a:pt x="310" y="77"/>
                    </a:lnTo>
                    <a:lnTo>
                      <a:pt x="215" y="86"/>
                    </a:lnTo>
                    <a:lnTo>
                      <a:pt x="149" y="110"/>
                    </a:lnTo>
                    <a:lnTo>
                      <a:pt x="103" y="130"/>
                    </a:lnTo>
                    <a:lnTo>
                      <a:pt x="78" y="156"/>
                    </a:lnTo>
                    <a:lnTo>
                      <a:pt x="68" y="187"/>
                    </a:lnTo>
                    <a:lnTo>
                      <a:pt x="75" y="221"/>
                    </a:lnTo>
                    <a:lnTo>
                      <a:pt x="99" y="244"/>
                    </a:lnTo>
                    <a:lnTo>
                      <a:pt x="130" y="268"/>
                    </a:lnTo>
                    <a:lnTo>
                      <a:pt x="174" y="264"/>
                    </a:lnTo>
                    <a:lnTo>
                      <a:pt x="260" y="247"/>
                    </a:lnTo>
                    <a:lnTo>
                      <a:pt x="336" y="228"/>
                    </a:lnTo>
                    <a:lnTo>
                      <a:pt x="449" y="202"/>
                    </a:lnTo>
                    <a:lnTo>
                      <a:pt x="523" y="183"/>
                    </a:lnTo>
                    <a:lnTo>
                      <a:pt x="573" y="168"/>
                    </a:lnTo>
                    <a:lnTo>
                      <a:pt x="623" y="168"/>
                    </a:lnTo>
                    <a:lnTo>
                      <a:pt x="662" y="168"/>
                    </a:lnTo>
                    <a:lnTo>
                      <a:pt x="706" y="178"/>
                    </a:lnTo>
                    <a:lnTo>
                      <a:pt x="740" y="196"/>
                    </a:lnTo>
                    <a:lnTo>
                      <a:pt x="766" y="225"/>
                    </a:lnTo>
                    <a:lnTo>
                      <a:pt x="781" y="272"/>
                    </a:lnTo>
                    <a:lnTo>
                      <a:pt x="785" y="321"/>
                    </a:lnTo>
                    <a:lnTo>
                      <a:pt x="781" y="366"/>
                    </a:lnTo>
                    <a:lnTo>
                      <a:pt x="768" y="393"/>
                    </a:lnTo>
                    <a:lnTo>
                      <a:pt x="750" y="416"/>
                    </a:lnTo>
                    <a:lnTo>
                      <a:pt x="813" y="459"/>
                    </a:lnTo>
                    <a:lnTo>
                      <a:pt x="694" y="535"/>
                    </a:lnTo>
                    <a:lnTo>
                      <a:pt x="636" y="469"/>
                    </a:lnTo>
                    <a:lnTo>
                      <a:pt x="599" y="491"/>
                    </a:lnTo>
                    <a:lnTo>
                      <a:pt x="539" y="520"/>
                    </a:lnTo>
                    <a:lnTo>
                      <a:pt x="505" y="561"/>
                    </a:lnTo>
                    <a:lnTo>
                      <a:pt x="289" y="435"/>
                    </a:lnTo>
                    <a:lnTo>
                      <a:pt x="444" y="434"/>
                    </a:lnTo>
                    <a:lnTo>
                      <a:pt x="559" y="421"/>
                    </a:lnTo>
                    <a:lnTo>
                      <a:pt x="633" y="412"/>
                    </a:lnTo>
                    <a:lnTo>
                      <a:pt x="677" y="391"/>
                    </a:lnTo>
                    <a:lnTo>
                      <a:pt x="699" y="369"/>
                    </a:lnTo>
                    <a:lnTo>
                      <a:pt x="706" y="325"/>
                    </a:lnTo>
                    <a:lnTo>
                      <a:pt x="694" y="293"/>
                    </a:lnTo>
                    <a:lnTo>
                      <a:pt x="653" y="264"/>
                    </a:lnTo>
                    <a:lnTo>
                      <a:pt x="589" y="272"/>
                    </a:lnTo>
                    <a:lnTo>
                      <a:pt x="473" y="311"/>
                    </a:lnTo>
                    <a:lnTo>
                      <a:pt x="358" y="340"/>
                    </a:lnTo>
                    <a:lnTo>
                      <a:pt x="229" y="374"/>
                    </a:lnTo>
                    <a:lnTo>
                      <a:pt x="160" y="387"/>
                    </a:lnTo>
                    <a:lnTo>
                      <a:pt x="106" y="387"/>
                    </a:lnTo>
                    <a:lnTo>
                      <a:pt x="55" y="366"/>
                    </a:lnTo>
                    <a:lnTo>
                      <a:pt x="21" y="338"/>
                    </a:lnTo>
                    <a:lnTo>
                      <a:pt x="2" y="297"/>
                    </a:lnTo>
                    <a:lnTo>
                      <a:pt x="0" y="262"/>
                    </a:lnTo>
                    <a:lnTo>
                      <a:pt x="0" y="230"/>
                    </a:lnTo>
                    <a:lnTo>
                      <a:pt x="14" y="190"/>
                    </a:lnTo>
                    <a:lnTo>
                      <a:pt x="33" y="154"/>
                    </a:lnTo>
                    <a:lnTo>
                      <a:pt x="53" y="129"/>
                    </a:lnTo>
                    <a:lnTo>
                      <a:pt x="72" y="105"/>
                    </a:lnTo>
                    <a:lnTo>
                      <a:pt x="5" y="54"/>
                    </a:lnTo>
                    <a:lnTo>
                      <a:pt x="122" y="14"/>
                    </a:lnTo>
                    <a:lnTo>
                      <a:pt x="182" y="57"/>
                    </a:lnTo>
                    <a:lnTo>
                      <a:pt x="225" y="49"/>
                    </a:lnTo>
                    <a:lnTo>
                      <a:pt x="241" y="0"/>
                    </a:lnTo>
                    <a:close/>
                  </a:path>
                </a:pathLst>
              </a:custGeom>
              <a:solidFill>
                <a:srgbClr val="BFFFBF"/>
              </a:solidFill>
              <a:ln w="9525">
                <a:solidFill>
                  <a:srgbClr val="000000"/>
                </a:solidFill>
                <a:prstDash val="solid"/>
                <a:round/>
                <a:headEnd/>
                <a:tailEnd/>
              </a:ln>
            </p:spPr>
            <p:txBody>
              <a:bodyPr/>
              <a:lstStyle/>
              <a:p>
                <a:endParaRPr lang="en-US"/>
              </a:p>
            </p:txBody>
          </p:sp>
          <p:sp>
            <p:nvSpPr>
              <p:cNvPr id="30795" name="Freeform 1067"/>
              <p:cNvSpPr>
                <a:spLocks/>
              </p:cNvSpPr>
              <p:nvPr/>
            </p:nvSpPr>
            <p:spPr bwMode="auto">
              <a:xfrm>
                <a:off x="4255" y="1935"/>
                <a:ext cx="406" cy="281"/>
              </a:xfrm>
              <a:custGeom>
                <a:avLst/>
                <a:gdLst>
                  <a:gd name="T0" fmla="*/ 241 w 813"/>
                  <a:gd name="T1" fmla="*/ 0 h 562"/>
                  <a:gd name="T2" fmla="*/ 392 w 813"/>
                  <a:gd name="T3" fmla="*/ 86 h 562"/>
                  <a:gd name="T4" fmla="*/ 311 w 813"/>
                  <a:gd name="T5" fmla="*/ 79 h 562"/>
                  <a:gd name="T6" fmla="*/ 214 w 813"/>
                  <a:gd name="T7" fmla="*/ 85 h 562"/>
                  <a:gd name="T8" fmla="*/ 151 w 813"/>
                  <a:gd name="T9" fmla="*/ 108 h 562"/>
                  <a:gd name="T10" fmla="*/ 104 w 813"/>
                  <a:gd name="T11" fmla="*/ 132 h 562"/>
                  <a:gd name="T12" fmla="*/ 79 w 813"/>
                  <a:gd name="T13" fmla="*/ 157 h 562"/>
                  <a:gd name="T14" fmla="*/ 68 w 813"/>
                  <a:gd name="T15" fmla="*/ 186 h 562"/>
                  <a:gd name="T16" fmla="*/ 76 w 813"/>
                  <a:gd name="T17" fmla="*/ 223 h 562"/>
                  <a:gd name="T18" fmla="*/ 98 w 813"/>
                  <a:gd name="T19" fmla="*/ 243 h 562"/>
                  <a:gd name="T20" fmla="*/ 131 w 813"/>
                  <a:gd name="T21" fmla="*/ 267 h 562"/>
                  <a:gd name="T22" fmla="*/ 173 w 813"/>
                  <a:gd name="T23" fmla="*/ 262 h 562"/>
                  <a:gd name="T24" fmla="*/ 263 w 813"/>
                  <a:gd name="T25" fmla="*/ 248 h 562"/>
                  <a:gd name="T26" fmla="*/ 337 w 813"/>
                  <a:gd name="T27" fmla="*/ 229 h 562"/>
                  <a:gd name="T28" fmla="*/ 450 w 813"/>
                  <a:gd name="T29" fmla="*/ 204 h 562"/>
                  <a:gd name="T30" fmla="*/ 524 w 813"/>
                  <a:gd name="T31" fmla="*/ 182 h 562"/>
                  <a:gd name="T32" fmla="*/ 572 w 813"/>
                  <a:gd name="T33" fmla="*/ 167 h 562"/>
                  <a:gd name="T34" fmla="*/ 624 w 813"/>
                  <a:gd name="T35" fmla="*/ 167 h 562"/>
                  <a:gd name="T36" fmla="*/ 663 w 813"/>
                  <a:gd name="T37" fmla="*/ 167 h 562"/>
                  <a:gd name="T38" fmla="*/ 706 w 813"/>
                  <a:gd name="T39" fmla="*/ 180 h 562"/>
                  <a:gd name="T40" fmla="*/ 739 w 813"/>
                  <a:gd name="T41" fmla="*/ 198 h 562"/>
                  <a:gd name="T42" fmla="*/ 766 w 813"/>
                  <a:gd name="T43" fmla="*/ 227 h 562"/>
                  <a:gd name="T44" fmla="*/ 781 w 813"/>
                  <a:gd name="T45" fmla="*/ 274 h 562"/>
                  <a:gd name="T46" fmla="*/ 785 w 813"/>
                  <a:gd name="T47" fmla="*/ 323 h 562"/>
                  <a:gd name="T48" fmla="*/ 781 w 813"/>
                  <a:gd name="T49" fmla="*/ 365 h 562"/>
                  <a:gd name="T50" fmla="*/ 767 w 813"/>
                  <a:gd name="T51" fmla="*/ 394 h 562"/>
                  <a:gd name="T52" fmla="*/ 751 w 813"/>
                  <a:gd name="T53" fmla="*/ 416 h 562"/>
                  <a:gd name="T54" fmla="*/ 813 w 813"/>
                  <a:gd name="T55" fmla="*/ 459 h 562"/>
                  <a:gd name="T56" fmla="*/ 694 w 813"/>
                  <a:gd name="T57" fmla="*/ 535 h 562"/>
                  <a:gd name="T58" fmla="*/ 637 w 813"/>
                  <a:gd name="T59" fmla="*/ 471 h 562"/>
                  <a:gd name="T60" fmla="*/ 599 w 813"/>
                  <a:gd name="T61" fmla="*/ 491 h 562"/>
                  <a:gd name="T62" fmla="*/ 538 w 813"/>
                  <a:gd name="T63" fmla="*/ 524 h 562"/>
                  <a:gd name="T64" fmla="*/ 505 w 813"/>
                  <a:gd name="T65" fmla="*/ 562 h 562"/>
                  <a:gd name="T66" fmla="*/ 291 w 813"/>
                  <a:gd name="T67" fmla="*/ 436 h 562"/>
                  <a:gd name="T68" fmla="*/ 445 w 813"/>
                  <a:gd name="T69" fmla="*/ 434 h 562"/>
                  <a:gd name="T70" fmla="*/ 559 w 813"/>
                  <a:gd name="T71" fmla="*/ 424 h 562"/>
                  <a:gd name="T72" fmla="*/ 632 w 813"/>
                  <a:gd name="T73" fmla="*/ 414 h 562"/>
                  <a:gd name="T74" fmla="*/ 678 w 813"/>
                  <a:gd name="T75" fmla="*/ 392 h 562"/>
                  <a:gd name="T76" fmla="*/ 698 w 813"/>
                  <a:gd name="T77" fmla="*/ 369 h 562"/>
                  <a:gd name="T78" fmla="*/ 706 w 813"/>
                  <a:gd name="T79" fmla="*/ 327 h 562"/>
                  <a:gd name="T80" fmla="*/ 694 w 813"/>
                  <a:gd name="T81" fmla="*/ 293 h 562"/>
                  <a:gd name="T82" fmla="*/ 654 w 813"/>
                  <a:gd name="T83" fmla="*/ 262 h 562"/>
                  <a:gd name="T84" fmla="*/ 590 w 813"/>
                  <a:gd name="T85" fmla="*/ 274 h 562"/>
                  <a:gd name="T86" fmla="*/ 474 w 813"/>
                  <a:gd name="T87" fmla="*/ 309 h 562"/>
                  <a:gd name="T88" fmla="*/ 358 w 813"/>
                  <a:gd name="T89" fmla="*/ 339 h 562"/>
                  <a:gd name="T90" fmla="*/ 230 w 813"/>
                  <a:gd name="T91" fmla="*/ 377 h 562"/>
                  <a:gd name="T92" fmla="*/ 160 w 813"/>
                  <a:gd name="T93" fmla="*/ 387 h 562"/>
                  <a:gd name="T94" fmla="*/ 106 w 813"/>
                  <a:gd name="T95" fmla="*/ 387 h 562"/>
                  <a:gd name="T96" fmla="*/ 56 w 813"/>
                  <a:gd name="T97" fmla="*/ 365 h 562"/>
                  <a:gd name="T98" fmla="*/ 21 w 813"/>
                  <a:gd name="T99" fmla="*/ 337 h 562"/>
                  <a:gd name="T100" fmla="*/ 3 w 813"/>
                  <a:gd name="T101" fmla="*/ 299 h 562"/>
                  <a:gd name="T102" fmla="*/ 0 w 813"/>
                  <a:gd name="T103" fmla="*/ 261 h 562"/>
                  <a:gd name="T104" fmla="*/ 0 w 813"/>
                  <a:gd name="T105" fmla="*/ 232 h 562"/>
                  <a:gd name="T106" fmla="*/ 13 w 813"/>
                  <a:gd name="T107" fmla="*/ 189 h 562"/>
                  <a:gd name="T108" fmla="*/ 32 w 813"/>
                  <a:gd name="T109" fmla="*/ 155 h 562"/>
                  <a:gd name="T110" fmla="*/ 53 w 813"/>
                  <a:gd name="T111" fmla="*/ 129 h 562"/>
                  <a:gd name="T112" fmla="*/ 72 w 813"/>
                  <a:gd name="T113" fmla="*/ 105 h 562"/>
                  <a:gd name="T114" fmla="*/ 4 w 813"/>
                  <a:gd name="T115" fmla="*/ 56 h 562"/>
                  <a:gd name="T116" fmla="*/ 123 w 813"/>
                  <a:gd name="T117" fmla="*/ 13 h 562"/>
                  <a:gd name="T118" fmla="*/ 183 w 813"/>
                  <a:gd name="T119" fmla="*/ 57 h 562"/>
                  <a:gd name="T120" fmla="*/ 226 w 813"/>
                  <a:gd name="T121" fmla="*/ 51 h 562"/>
                  <a:gd name="T122" fmla="*/ 241 w 813"/>
                  <a:gd name="T123" fmla="*/ 0 h 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
                  <a:gd name="T187" fmla="*/ 0 h 562"/>
                  <a:gd name="T188" fmla="*/ 813 w 813"/>
                  <a:gd name="T189" fmla="*/ 562 h 5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 h="562">
                    <a:moveTo>
                      <a:pt x="241" y="0"/>
                    </a:moveTo>
                    <a:lnTo>
                      <a:pt x="392" y="86"/>
                    </a:lnTo>
                    <a:lnTo>
                      <a:pt x="311" y="79"/>
                    </a:lnTo>
                    <a:lnTo>
                      <a:pt x="214" y="85"/>
                    </a:lnTo>
                    <a:lnTo>
                      <a:pt x="151" y="108"/>
                    </a:lnTo>
                    <a:lnTo>
                      <a:pt x="104" y="132"/>
                    </a:lnTo>
                    <a:lnTo>
                      <a:pt x="79" y="157"/>
                    </a:lnTo>
                    <a:lnTo>
                      <a:pt x="68" y="186"/>
                    </a:lnTo>
                    <a:lnTo>
                      <a:pt x="76" y="223"/>
                    </a:lnTo>
                    <a:lnTo>
                      <a:pt x="98" y="243"/>
                    </a:lnTo>
                    <a:lnTo>
                      <a:pt x="131" y="267"/>
                    </a:lnTo>
                    <a:lnTo>
                      <a:pt x="173" y="262"/>
                    </a:lnTo>
                    <a:lnTo>
                      <a:pt x="263" y="248"/>
                    </a:lnTo>
                    <a:lnTo>
                      <a:pt x="337" y="229"/>
                    </a:lnTo>
                    <a:lnTo>
                      <a:pt x="450" y="204"/>
                    </a:lnTo>
                    <a:lnTo>
                      <a:pt x="524" y="182"/>
                    </a:lnTo>
                    <a:lnTo>
                      <a:pt x="572" y="167"/>
                    </a:lnTo>
                    <a:lnTo>
                      <a:pt x="624" y="167"/>
                    </a:lnTo>
                    <a:lnTo>
                      <a:pt x="663" y="167"/>
                    </a:lnTo>
                    <a:lnTo>
                      <a:pt x="706" y="180"/>
                    </a:lnTo>
                    <a:lnTo>
                      <a:pt x="739" y="198"/>
                    </a:lnTo>
                    <a:lnTo>
                      <a:pt x="766" y="227"/>
                    </a:lnTo>
                    <a:lnTo>
                      <a:pt x="781" y="274"/>
                    </a:lnTo>
                    <a:lnTo>
                      <a:pt x="785" y="323"/>
                    </a:lnTo>
                    <a:lnTo>
                      <a:pt x="781" y="365"/>
                    </a:lnTo>
                    <a:lnTo>
                      <a:pt x="767" y="394"/>
                    </a:lnTo>
                    <a:lnTo>
                      <a:pt x="751" y="416"/>
                    </a:lnTo>
                    <a:lnTo>
                      <a:pt x="813" y="459"/>
                    </a:lnTo>
                    <a:lnTo>
                      <a:pt x="694" y="535"/>
                    </a:lnTo>
                    <a:lnTo>
                      <a:pt x="637" y="471"/>
                    </a:lnTo>
                    <a:lnTo>
                      <a:pt x="599" y="491"/>
                    </a:lnTo>
                    <a:lnTo>
                      <a:pt x="538" y="524"/>
                    </a:lnTo>
                    <a:lnTo>
                      <a:pt x="505" y="562"/>
                    </a:lnTo>
                    <a:lnTo>
                      <a:pt x="291" y="436"/>
                    </a:lnTo>
                    <a:lnTo>
                      <a:pt x="445" y="434"/>
                    </a:lnTo>
                    <a:lnTo>
                      <a:pt x="559" y="424"/>
                    </a:lnTo>
                    <a:lnTo>
                      <a:pt x="632" y="414"/>
                    </a:lnTo>
                    <a:lnTo>
                      <a:pt x="678" y="392"/>
                    </a:lnTo>
                    <a:lnTo>
                      <a:pt x="698" y="369"/>
                    </a:lnTo>
                    <a:lnTo>
                      <a:pt x="706" y="327"/>
                    </a:lnTo>
                    <a:lnTo>
                      <a:pt x="694" y="293"/>
                    </a:lnTo>
                    <a:lnTo>
                      <a:pt x="654" y="262"/>
                    </a:lnTo>
                    <a:lnTo>
                      <a:pt x="590" y="274"/>
                    </a:lnTo>
                    <a:lnTo>
                      <a:pt x="474" y="309"/>
                    </a:lnTo>
                    <a:lnTo>
                      <a:pt x="358" y="339"/>
                    </a:lnTo>
                    <a:lnTo>
                      <a:pt x="230" y="377"/>
                    </a:lnTo>
                    <a:lnTo>
                      <a:pt x="160" y="387"/>
                    </a:lnTo>
                    <a:lnTo>
                      <a:pt x="106" y="387"/>
                    </a:lnTo>
                    <a:lnTo>
                      <a:pt x="56" y="365"/>
                    </a:lnTo>
                    <a:lnTo>
                      <a:pt x="21" y="337"/>
                    </a:lnTo>
                    <a:lnTo>
                      <a:pt x="3" y="299"/>
                    </a:lnTo>
                    <a:lnTo>
                      <a:pt x="0" y="261"/>
                    </a:lnTo>
                    <a:lnTo>
                      <a:pt x="0" y="232"/>
                    </a:lnTo>
                    <a:lnTo>
                      <a:pt x="13" y="189"/>
                    </a:lnTo>
                    <a:lnTo>
                      <a:pt x="32" y="155"/>
                    </a:lnTo>
                    <a:lnTo>
                      <a:pt x="53" y="129"/>
                    </a:lnTo>
                    <a:lnTo>
                      <a:pt x="72" y="105"/>
                    </a:lnTo>
                    <a:lnTo>
                      <a:pt x="4" y="56"/>
                    </a:lnTo>
                    <a:lnTo>
                      <a:pt x="123" y="13"/>
                    </a:lnTo>
                    <a:lnTo>
                      <a:pt x="183" y="57"/>
                    </a:lnTo>
                    <a:lnTo>
                      <a:pt x="226" y="51"/>
                    </a:lnTo>
                    <a:lnTo>
                      <a:pt x="241" y="0"/>
                    </a:lnTo>
                    <a:close/>
                  </a:path>
                </a:pathLst>
              </a:custGeom>
              <a:solidFill>
                <a:srgbClr val="BFFFBF"/>
              </a:solidFill>
              <a:ln w="9525">
                <a:solidFill>
                  <a:srgbClr val="000000"/>
                </a:solidFill>
                <a:prstDash val="solid"/>
                <a:round/>
                <a:headEnd/>
                <a:tailEnd/>
              </a:ln>
            </p:spPr>
            <p:txBody>
              <a:bodyPr/>
              <a:lstStyle/>
              <a:p>
                <a:endParaRPr lang="en-US"/>
              </a:p>
            </p:txBody>
          </p:sp>
        </p:grpSp>
        <p:grpSp>
          <p:nvGrpSpPr>
            <p:cNvPr id="5" name="Group 1068"/>
            <p:cNvGrpSpPr>
              <a:grpSpLocks/>
            </p:cNvGrpSpPr>
            <p:nvPr/>
          </p:nvGrpSpPr>
          <p:grpSpPr bwMode="auto">
            <a:xfrm>
              <a:off x="3380" y="2715"/>
              <a:ext cx="2217" cy="654"/>
              <a:chOff x="3062" y="1952"/>
              <a:chExt cx="2217" cy="654"/>
            </a:xfrm>
          </p:grpSpPr>
          <p:sp>
            <p:nvSpPr>
              <p:cNvPr id="30790" name="Freeform 1069"/>
              <p:cNvSpPr>
                <a:spLocks/>
              </p:cNvSpPr>
              <p:nvPr/>
            </p:nvSpPr>
            <p:spPr bwMode="auto">
              <a:xfrm>
                <a:off x="3062" y="1952"/>
                <a:ext cx="2217" cy="654"/>
              </a:xfrm>
              <a:custGeom>
                <a:avLst/>
                <a:gdLst>
                  <a:gd name="T0" fmla="*/ 0 w 4434"/>
                  <a:gd name="T1" fmla="*/ 612 h 1309"/>
                  <a:gd name="T2" fmla="*/ 415 w 4434"/>
                  <a:gd name="T3" fmla="*/ 612 h 1309"/>
                  <a:gd name="T4" fmla="*/ 761 w 4434"/>
                  <a:gd name="T5" fmla="*/ 584 h 1309"/>
                  <a:gd name="T6" fmla="*/ 1036 w 4434"/>
                  <a:gd name="T7" fmla="*/ 543 h 1309"/>
                  <a:gd name="T8" fmla="*/ 1454 w 4434"/>
                  <a:gd name="T9" fmla="*/ 431 h 1309"/>
                  <a:gd name="T10" fmla="*/ 1847 w 4434"/>
                  <a:gd name="T11" fmla="*/ 292 h 1309"/>
                  <a:gd name="T12" fmla="*/ 2145 w 4434"/>
                  <a:gd name="T13" fmla="*/ 194 h 1309"/>
                  <a:gd name="T14" fmla="*/ 2324 w 4434"/>
                  <a:gd name="T15" fmla="*/ 110 h 1309"/>
                  <a:gd name="T16" fmla="*/ 2443 w 4434"/>
                  <a:gd name="T17" fmla="*/ 0 h 1309"/>
                  <a:gd name="T18" fmla="*/ 2694 w 4434"/>
                  <a:gd name="T19" fmla="*/ 95 h 1309"/>
                  <a:gd name="T20" fmla="*/ 2968 w 4434"/>
                  <a:gd name="T21" fmla="*/ 138 h 1309"/>
                  <a:gd name="T22" fmla="*/ 3383 w 4434"/>
                  <a:gd name="T23" fmla="*/ 252 h 1309"/>
                  <a:gd name="T24" fmla="*/ 3803 w 4434"/>
                  <a:gd name="T25" fmla="*/ 292 h 1309"/>
                  <a:gd name="T26" fmla="*/ 4159 w 4434"/>
                  <a:gd name="T27" fmla="*/ 252 h 1309"/>
                  <a:gd name="T28" fmla="*/ 4434 w 4434"/>
                  <a:gd name="T29" fmla="*/ 220 h 1309"/>
                  <a:gd name="T30" fmla="*/ 4147 w 4434"/>
                  <a:gd name="T31" fmla="*/ 377 h 1309"/>
                  <a:gd name="T32" fmla="*/ 3933 w 4434"/>
                  <a:gd name="T33" fmla="*/ 445 h 1309"/>
                  <a:gd name="T34" fmla="*/ 3684 w 4434"/>
                  <a:gd name="T35" fmla="*/ 557 h 1309"/>
                  <a:gd name="T36" fmla="*/ 3132 w 4434"/>
                  <a:gd name="T37" fmla="*/ 695 h 1309"/>
                  <a:gd name="T38" fmla="*/ 2704 w 4434"/>
                  <a:gd name="T39" fmla="*/ 807 h 1309"/>
                  <a:gd name="T40" fmla="*/ 2360 w 4434"/>
                  <a:gd name="T41" fmla="*/ 974 h 1309"/>
                  <a:gd name="T42" fmla="*/ 2002 w 4434"/>
                  <a:gd name="T43" fmla="*/ 1100 h 1309"/>
                  <a:gd name="T44" fmla="*/ 1621 w 4434"/>
                  <a:gd name="T45" fmla="*/ 1238 h 1309"/>
                  <a:gd name="T46" fmla="*/ 1514 w 4434"/>
                  <a:gd name="T47" fmla="*/ 1309 h 1309"/>
                  <a:gd name="T48" fmla="*/ 1288 w 4434"/>
                  <a:gd name="T49" fmla="*/ 1140 h 1309"/>
                  <a:gd name="T50" fmla="*/ 987 w 4434"/>
                  <a:gd name="T51" fmla="*/ 945 h 1309"/>
                  <a:gd name="T52" fmla="*/ 738 w 4434"/>
                  <a:gd name="T53" fmla="*/ 877 h 1309"/>
                  <a:gd name="T54" fmla="*/ 428 w 4434"/>
                  <a:gd name="T55" fmla="*/ 820 h 1309"/>
                  <a:gd name="T56" fmla="*/ 0 w 4434"/>
                  <a:gd name="T57" fmla="*/ 612 h 13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34"/>
                  <a:gd name="T88" fmla="*/ 0 h 1309"/>
                  <a:gd name="T89" fmla="*/ 4434 w 4434"/>
                  <a:gd name="T90" fmla="*/ 1309 h 13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34" h="1309">
                    <a:moveTo>
                      <a:pt x="0" y="612"/>
                    </a:moveTo>
                    <a:lnTo>
                      <a:pt x="415" y="612"/>
                    </a:lnTo>
                    <a:lnTo>
                      <a:pt x="761" y="584"/>
                    </a:lnTo>
                    <a:lnTo>
                      <a:pt x="1036" y="543"/>
                    </a:lnTo>
                    <a:lnTo>
                      <a:pt x="1454" y="431"/>
                    </a:lnTo>
                    <a:lnTo>
                      <a:pt x="1847" y="292"/>
                    </a:lnTo>
                    <a:lnTo>
                      <a:pt x="2145" y="194"/>
                    </a:lnTo>
                    <a:lnTo>
                      <a:pt x="2324" y="110"/>
                    </a:lnTo>
                    <a:lnTo>
                      <a:pt x="2443" y="0"/>
                    </a:lnTo>
                    <a:lnTo>
                      <a:pt x="2694" y="95"/>
                    </a:lnTo>
                    <a:lnTo>
                      <a:pt x="2968" y="138"/>
                    </a:lnTo>
                    <a:lnTo>
                      <a:pt x="3383" y="252"/>
                    </a:lnTo>
                    <a:lnTo>
                      <a:pt x="3803" y="292"/>
                    </a:lnTo>
                    <a:lnTo>
                      <a:pt x="4159" y="252"/>
                    </a:lnTo>
                    <a:lnTo>
                      <a:pt x="4434" y="220"/>
                    </a:lnTo>
                    <a:lnTo>
                      <a:pt x="4147" y="377"/>
                    </a:lnTo>
                    <a:lnTo>
                      <a:pt x="3933" y="445"/>
                    </a:lnTo>
                    <a:lnTo>
                      <a:pt x="3684" y="557"/>
                    </a:lnTo>
                    <a:lnTo>
                      <a:pt x="3132" y="695"/>
                    </a:lnTo>
                    <a:lnTo>
                      <a:pt x="2704" y="807"/>
                    </a:lnTo>
                    <a:lnTo>
                      <a:pt x="2360" y="974"/>
                    </a:lnTo>
                    <a:lnTo>
                      <a:pt x="2002" y="1100"/>
                    </a:lnTo>
                    <a:lnTo>
                      <a:pt x="1621" y="1238"/>
                    </a:lnTo>
                    <a:lnTo>
                      <a:pt x="1514" y="1309"/>
                    </a:lnTo>
                    <a:lnTo>
                      <a:pt x="1288" y="1140"/>
                    </a:lnTo>
                    <a:lnTo>
                      <a:pt x="987" y="945"/>
                    </a:lnTo>
                    <a:lnTo>
                      <a:pt x="738" y="877"/>
                    </a:lnTo>
                    <a:lnTo>
                      <a:pt x="428" y="820"/>
                    </a:lnTo>
                    <a:lnTo>
                      <a:pt x="0" y="612"/>
                    </a:lnTo>
                    <a:close/>
                  </a:path>
                </a:pathLst>
              </a:custGeom>
              <a:solidFill>
                <a:srgbClr val="00FF00"/>
              </a:solidFill>
              <a:ln w="9525">
                <a:solidFill>
                  <a:srgbClr val="000000"/>
                </a:solidFill>
                <a:prstDash val="solid"/>
                <a:round/>
                <a:headEnd/>
                <a:tailEnd/>
              </a:ln>
            </p:spPr>
            <p:txBody>
              <a:bodyPr/>
              <a:lstStyle/>
              <a:p>
                <a:endParaRPr lang="en-US"/>
              </a:p>
            </p:txBody>
          </p:sp>
          <p:sp>
            <p:nvSpPr>
              <p:cNvPr id="30791" name="Freeform 1070"/>
              <p:cNvSpPr>
                <a:spLocks/>
              </p:cNvSpPr>
              <p:nvPr/>
            </p:nvSpPr>
            <p:spPr bwMode="auto">
              <a:xfrm>
                <a:off x="3659" y="2204"/>
                <a:ext cx="406" cy="281"/>
              </a:xfrm>
              <a:custGeom>
                <a:avLst/>
                <a:gdLst>
                  <a:gd name="T0" fmla="*/ 241 w 813"/>
                  <a:gd name="T1" fmla="*/ 0 h 561"/>
                  <a:gd name="T2" fmla="*/ 392 w 813"/>
                  <a:gd name="T3" fmla="*/ 88 h 561"/>
                  <a:gd name="T4" fmla="*/ 310 w 813"/>
                  <a:gd name="T5" fmla="*/ 77 h 561"/>
                  <a:gd name="T6" fmla="*/ 215 w 813"/>
                  <a:gd name="T7" fmla="*/ 86 h 561"/>
                  <a:gd name="T8" fmla="*/ 149 w 813"/>
                  <a:gd name="T9" fmla="*/ 110 h 561"/>
                  <a:gd name="T10" fmla="*/ 103 w 813"/>
                  <a:gd name="T11" fmla="*/ 130 h 561"/>
                  <a:gd name="T12" fmla="*/ 78 w 813"/>
                  <a:gd name="T13" fmla="*/ 156 h 561"/>
                  <a:gd name="T14" fmla="*/ 68 w 813"/>
                  <a:gd name="T15" fmla="*/ 187 h 561"/>
                  <a:gd name="T16" fmla="*/ 75 w 813"/>
                  <a:gd name="T17" fmla="*/ 221 h 561"/>
                  <a:gd name="T18" fmla="*/ 99 w 813"/>
                  <a:gd name="T19" fmla="*/ 244 h 561"/>
                  <a:gd name="T20" fmla="*/ 130 w 813"/>
                  <a:gd name="T21" fmla="*/ 268 h 561"/>
                  <a:gd name="T22" fmla="*/ 174 w 813"/>
                  <a:gd name="T23" fmla="*/ 264 h 561"/>
                  <a:gd name="T24" fmla="*/ 260 w 813"/>
                  <a:gd name="T25" fmla="*/ 247 h 561"/>
                  <a:gd name="T26" fmla="*/ 336 w 813"/>
                  <a:gd name="T27" fmla="*/ 228 h 561"/>
                  <a:gd name="T28" fmla="*/ 449 w 813"/>
                  <a:gd name="T29" fmla="*/ 202 h 561"/>
                  <a:gd name="T30" fmla="*/ 523 w 813"/>
                  <a:gd name="T31" fmla="*/ 183 h 561"/>
                  <a:gd name="T32" fmla="*/ 573 w 813"/>
                  <a:gd name="T33" fmla="*/ 168 h 561"/>
                  <a:gd name="T34" fmla="*/ 623 w 813"/>
                  <a:gd name="T35" fmla="*/ 168 h 561"/>
                  <a:gd name="T36" fmla="*/ 662 w 813"/>
                  <a:gd name="T37" fmla="*/ 168 h 561"/>
                  <a:gd name="T38" fmla="*/ 706 w 813"/>
                  <a:gd name="T39" fmla="*/ 178 h 561"/>
                  <a:gd name="T40" fmla="*/ 740 w 813"/>
                  <a:gd name="T41" fmla="*/ 196 h 561"/>
                  <a:gd name="T42" fmla="*/ 766 w 813"/>
                  <a:gd name="T43" fmla="*/ 225 h 561"/>
                  <a:gd name="T44" fmla="*/ 781 w 813"/>
                  <a:gd name="T45" fmla="*/ 272 h 561"/>
                  <a:gd name="T46" fmla="*/ 785 w 813"/>
                  <a:gd name="T47" fmla="*/ 321 h 561"/>
                  <a:gd name="T48" fmla="*/ 781 w 813"/>
                  <a:gd name="T49" fmla="*/ 366 h 561"/>
                  <a:gd name="T50" fmla="*/ 768 w 813"/>
                  <a:gd name="T51" fmla="*/ 393 h 561"/>
                  <a:gd name="T52" fmla="*/ 750 w 813"/>
                  <a:gd name="T53" fmla="*/ 416 h 561"/>
                  <a:gd name="T54" fmla="*/ 813 w 813"/>
                  <a:gd name="T55" fmla="*/ 459 h 561"/>
                  <a:gd name="T56" fmla="*/ 694 w 813"/>
                  <a:gd name="T57" fmla="*/ 535 h 561"/>
                  <a:gd name="T58" fmla="*/ 636 w 813"/>
                  <a:gd name="T59" fmla="*/ 469 h 561"/>
                  <a:gd name="T60" fmla="*/ 599 w 813"/>
                  <a:gd name="T61" fmla="*/ 491 h 561"/>
                  <a:gd name="T62" fmla="*/ 539 w 813"/>
                  <a:gd name="T63" fmla="*/ 520 h 561"/>
                  <a:gd name="T64" fmla="*/ 505 w 813"/>
                  <a:gd name="T65" fmla="*/ 561 h 561"/>
                  <a:gd name="T66" fmla="*/ 289 w 813"/>
                  <a:gd name="T67" fmla="*/ 435 h 561"/>
                  <a:gd name="T68" fmla="*/ 444 w 813"/>
                  <a:gd name="T69" fmla="*/ 434 h 561"/>
                  <a:gd name="T70" fmla="*/ 559 w 813"/>
                  <a:gd name="T71" fmla="*/ 421 h 561"/>
                  <a:gd name="T72" fmla="*/ 633 w 813"/>
                  <a:gd name="T73" fmla="*/ 412 h 561"/>
                  <a:gd name="T74" fmla="*/ 677 w 813"/>
                  <a:gd name="T75" fmla="*/ 391 h 561"/>
                  <a:gd name="T76" fmla="*/ 699 w 813"/>
                  <a:gd name="T77" fmla="*/ 369 h 561"/>
                  <a:gd name="T78" fmla="*/ 706 w 813"/>
                  <a:gd name="T79" fmla="*/ 325 h 561"/>
                  <a:gd name="T80" fmla="*/ 694 w 813"/>
                  <a:gd name="T81" fmla="*/ 293 h 561"/>
                  <a:gd name="T82" fmla="*/ 653 w 813"/>
                  <a:gd name="T83" fmla="*/ 264 h 561"/>
                  <a:gd name="T84" fmla="*/ 589 w 813"/>
                  <a:gd name="T85" fmla="*/ 272 h 561"/>
                  <a:gd name="T86" fmla="*/ 473 w 813"/>
                  <a:gd name="T87" fmla="*/ 311 h 561"/>
                  <a:gd name="T88" fmla="*/ 358 w 813"/>
                  <a:gd name="T89" fmla="*/ 340 h 561"/>
                  <a:gd name="T90" fmla="*/ 229 w 813"/>
                  <a:gd name="T91" fmla="*/ 374 h 561"/>
                  <a:gd name="T92" fmla="*/ 160 w 813"/>
                  <a:gd name="T93" fmla="*/ 387 h 561"/>
                  <a:gd name="T94" fmla="*/ 106 w 813"/>
                  <a:gd name="T95" fmla="*/ 387 h 561"/>
                  <a:gd name="T96" fmla="*/ 55 w 813"/>
                  <a:gd name="T97" fmla="*/ 366 h 561"/>
                  <a:gd name="T98" fmla="*/ 21 w 813"/>
                  <a:gd name="T99" fmla="*/ 338 h 561"/>
                  <a:gd name="T100" fmla="*/ 2 w 813"/>
                  <a:gd name="T101" fmla="*/ 297 h 561"/>
                  <a:gd name="T102" fmla="*/ 0 w 813"/>
                  <a:gd name="T103" fmla="*/ 262 h 561"/>
                  <a:gd name="T104" fmla="*/ 0 w 813"/>
                  <a:gd name="T105" fmla="*/ 230 h 561"/>
                  <a:gd name="T106" fmla="*/ 14 w 813"/>
                  <a:gd name="T107" fmla="*/ 190 h 561"/>
                  <a:gd name="T108" fmla="*/ 33 w 813"/>
                  <a:gd name="T109" fmla="*/ 154 h 561"/>
                  <a:gd name="T110" fmla="*/ 53 w 813"/>
                  <a:gd name="T111" fmla="*/ 129 h 561"/>
                  <a:gd name="T112" fmla="*/ 72 w 813"/>
                  <a:gd name="T113" fmla="*/ 105 h 561"/>
                  <a:gd name="T114" fmla="*/ 5 w 813"/>
                  <a:gd name="T115" fmla="*/ 54 h 561"/>
                  <a:gd name="T116" fmla="*/ 122 w 813"/>
                  <a:gd name="T117" fmla="*/ 14 h 561"/>
                  <a:gd name="T118" fmla="*/ 182 w 813"/>
                  <a:gd name="T119" fmla="*/ 57 h 561"/>
                  <a:gd name="T120" fmla="*/ 225 w 813"/>
                  <a:gd name="T121" fmla="*/ 49 h 561"/>
                  <a:gd name="T122" fmla="*/ 241 w 813"/>
                  <a:gd name="T123" fmla="*/ 0 h 5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
                  <a:gd name="T187" fmla="*/ 0 h 561"/>
                  <a:gd name="T188" fmla="*/ 813 w 813"/>
                  <a:gd name="T189" fmla="*/ 561 h 5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 h="561">
                    <a:moveTo>
                      <a:pt x="241" y="0"/>
                    </a:moveTo>
                    <a:lnTo>
                      <a:pt x="392" y="88"/>
                    </a:lnTo>
                    <a:lnTo>
                      <a:pt x="310" y="77"/>
                    </a:lnTo>
                    <a:lnTo>
                      <a:pt x="215" y="86"/>
                    </a:lnTo>
                    <a:lnTo>
                      <a:pt x="149" y="110"/>
                    </a:lnTo>
                    <a:lnTo>
                      <a:pt x="103" y="130"/>
                    </a:lnTo>
                    <a:lnTo>
                      <a:pt x="78" y="156"/>
                    </a:lnTo>
                    <a:lnTo>
                      <a:pt x="68" y="187"/>
                    </a:lnTo>
                    <a:lnTo>
                      <a:pt x="75" y="221"/>
                    </a:lnTo>
                    <a:lnTo>
                      <a:pt x="99" y="244"/>
                    </a:lnTo>
                    <a:lnTo>
                      <a:pt x="130" y="268"/>
                    </a:lnTo>
                    <a:lnTo>
                      <a:pt x="174" y="264"/>
                    </a:lnTo>
                    <a:lnTo>
                      <a:pt x="260" y="247"/>
                    </a:lnTo>
                    <a:lnTo>
                      <a:pt x="336" y="228"/>
                    </a:lnTo>
                    <a:lnTo>
                      <a:pt x="449" y="202"/>
                    </a:lnTo>
                    <a:lnTo>
                      <a:pt x="523" y="183"/>
                    </a:lnTo>
                    <a:lnTo>
                      <a:pt x="573" y="168"/>
                    </a:lnTo>
                    <a:lnTo>
                      <a:pt x="623" y="168"/>
                    </a:lnTo>
                    <a:lnTo>
                      <a:pt x="662" y="168"/>
                    </a:lnTo>
                    <a:lnTo>
                      <a:pt x="706" y="178"/>
                    </a:lnTo>
                    <a:lnTo>
                      <a:pt x="740" y="196"/>
                    </a:lnTo>
                    <a:lnTo>
                      <a:pt x="766" y="225"/>
                    </a:lnTo>
                    <a:lnTo>
                      <a:pt x="781" y="272"/>
                    </a:lnTo>
                    <a:lnTo>
                      <a:pt x="785" y="321"/>
                    </a:lnTo>
                    <a:lnTo>
                      <a:pt x="781" y="366"/>
                    </a:lnTo>
                    <a:lnTo>
                      <a:pt x="768" y="393"/>
                    </a:lnTo>
                    <a:lnTo>
                      <a:pt x="750" y="416"/>
                    </a:lnTo>
                    <a:lnTo>
                      <a:pt x="813" y="459"/>
                    </a:lnTo>
                    <a:lnTo>
                      <a:pt x="694" y="535"/>
                    </a:lnTo>
                    <a:lnTo>
                      <a:pt x="636" y="469"/>
                    </a:lnTo>
                    <a:lnTo>
                      <a:pt x="599" y="491"/>
                    </a:lnTo>
                    <a:lnTo>
                      <a:pt x="539" y="520"/>
                    </a:lnTo>
                    <a:lnTo>
                      <a:pt x="505" y="561"/>
                    </a:lnTo>
                    <a:lnTo>
                      <a:pt x="289" y="435"/>
                    </a:lnTo>
                    <a:lnTo>
                      <a:pt x="444" y="434"/>
                    </a:lnTo>
                    <a:lnTo>
                      <a:pt x="559" y="421"/>
                    </a:lnTo>
                    <a:lnTo>
                      <a:pt x="633" y="412"/>
                    </a:lnTo>
                    <a:lnTo>
                      <a:pt x="677" y="391"/>
                    </a:lnTo>
                    <a:lnTo>
                      <a:pt x="699" y="369"/>
                    </a:lnTo>
                    <a:lnTo>
                      <a:pt x="706" y="325"/>
                    </a:lnTo>
                    <a:lnTo>
                      <a:pt x="694" y="293"/>
                    </a:lnTo>
                    <a:lnTo>
                      <a:pt x="653" y="264"/>
                    </a:lnTo>
                    <a:lnTo>
                      <a:pt x="589" y="272"/>
                    </a:lnTo>
                    <a:lnTo>
                      <a:pt x="473" y="311"/>
                    </a:lnTo>
                    <a:lnTo>
                      <a:pt x="358" y="340"/>
                    </a:lnTo>
                    <a:lnTo>
                      <a:pt x="229" y="374"/>
                    </a:lnTo>
                    <a:lnTo>
                      <a:pt x="160" y="387"/>
                    </a:lnTo>
                    <a:lnTo>
                      <a:pt x="106" y="387"/>
                    </a:lnTo>
                    <a:lnTo>
                      <a:pt x="55" y="366"/>
                    </a:lnTo>
                    <a:lnTo>
                      <a:pt x="21" y="338"/>
                    </a:lnTo>
                    <a:lnTo>
                      <a:pt x="2" y="297"/>
                    </a:lnTo>
                    <a:lnTo>
                      <a:pt x="0" y="262"/>
                    </a:lnTo>
                    <a:lnTo>
                      <a:pt x="0" y="230"/>
                    </a:lnTo>
                    <a:lnTo>
                      <a:pt x="14" y="190"/>
                    </a:lnTo>
                    <a:lnTo>
                      <a:pt x="33" y="154"/>
                    </a:lnTo>
                    <a:lnTo>
                      <a:pt x="53" y="129"/>
                    </a:lnTo>
                    <a:lnTo>
                      <a:pt x="72" y="105"/>
                    </a:lnTo>
                    <a:lnTo>
                      <a:pt x="5" y="54"/>
                    </a:lnTo>
                    <a:lnTo>
                      <a:pt x="122" y="14"/>
                    </a:lnTo>
                    <a:lnTo>
                      <a:pt x="182" y="57"/>
                    </a:lnTo>
                    <a:lnTo>
                      <a:pt x="225" y="49"/>
                    </a:lnTo>
                    <a:lnTo>
                      <a:pt x="241" y="0"/>
                    </a:lnTo>
                    <a:close/>
                  </a:path>
                </a:pathLst>
              </a:custGeom>
              <a:solidFill>
                <a:srgbClr val="BFFFBF"/>
              </a:solidFill>
              <a:ln w="9525">
                <a:solidFill>
                  <a:srgbClr val="000000"/>
                </a:solidFill>
                <a:prstDash val="solid"/>
                <a:round/>
                <a:headEnd/>
                <a:tailEnd/>
              </a:ln>
            </p:spPr>
            <p:txBody>
              <a:bodyPr/>
              <a:lstStyle/>
              <a:p>
                <a:endParaRPr lang="en-US"/>
              </a:p>
            </p:txBody>
          </p:sp>
          <p:sp>
            <p:nvSpPr>
              <p:cNvPr id="30792" name="Freeform 1071"/>
              <p:cNvSpPr>
                <a:spLocks/>
              </p:cNvSpPr>
              <p:nvPr/>
            </p:nvSpPr>
            <p:spPr bwMode="auto">
              <a:xfrm>
                <a:off x="4172" y="1997"/>
                <a:ext cx="406" cy="281"/>
              </a:xfrm>
              <a:custGeom>
                <a:avLst/>
                <a:gdLst>
                  <a:gd name="T0" fmla="*/ 241 w 813"/>
                  <a:gd name="T1" fmla="*/ 0 h 562"/>
                  <a:gd name="T2" fmla="*/ 392 w 813"/>
                  <a:gd name="T3" fmla="*/ 86 h 562"/>
                  <a:gd name="T4" fmla="*/ 311 w 813"/>
                  <a:gd name="T5" fmla="*/ 79 h 562"/>
                  <a:gd name="T6" fmla="*/ 214 w 813"/>
                  <a:gd name="T7" fmla="*/ 85 h 562"/>
                  <a:gd name="T8" fmla="*/ 151 w 813"/>
                  <a:gd name="T9" fmla="*/ 108 h 562"/>
                  <a:gd name="T10" fmla="*/ 104 w 813"/>
                  <a:gd name="T11" fmla="*/ 132 h 562"/>
                  <a:gd name="T12" fmla="*/ 79 w 813"/>
                  <a:gd name="T13" fmla="*/ 157 h 562"/>
                  <a:gd name="T14" fmla="*/ 68 w 813"/>
                  <a:gd name="T15" fmla="*/ 186 h 562"/>
                  <a:gd name="T16" fmla="*/ 76 w 813"/>
                  <a:gd name="T17" fmla="*/ 223 h 562"/>
                  <a:gd name="T18" fmla="*/ 98 w 813"/>
                  <a:gd name="T19" fmla="*/ 243 h 562"/>
                  <a:gd name="T20" fmla="*/ 131 w 813"/>
                  <a:gd name="T21" fmla="*/ 267 h 562"/>
                  <a:gd name="T22" fmla="*/ 173 w 813"/>
                  <a:gd name="T23" fmla="*/ 262 h 562"/>
                  <a:gd name="T24" fmla="*/ 263 w 813"/>
                  <a:gd name="T25" fmla="*/ 248 h 562"/>
                  <a:gd name="T26" fmla="*/ 337 w 813"/>
                  <a:gd name="T27" fmla="*/ 229 h 562"/>
                  <a:gd name="T28" fmla="*/ 450 w 813"/>
                  <a:gd name="T29" fmla="*/ 204 h 562"/>
                  <a:gd name="T30" fmla="*/ 524 w 813"/>
                  <a:gd name="T31" fmla="*/ 182 h 562"/>
                  <a:gd name="T32" fmla="*/ 572 w 813"/>
                  <a:gd name="T33" fmla="*/ 167 h 562"/>
                  <a:gd name="T34" fmla="*/ 624 w 813"/>
                  <a:gd name="T35" fmla="*/ 167 h 562"/>
                  <a:gd name="T36" fmla="*/ 663 w 813"/>
                  <a:gd name="T37" fmla="*/ 167 h 562"/>
                  <a:gd name="T38" fmla="*/ 706 w 813"/>
                  <a:gd name="T39" fmla="*/ 180 h 562"/>
                  <a:gd name="T40" fmla="*/ 739 w 813"/>
                  <a:gd name="T41" fmla="*/ 198 h 562"/>
                  <a:gd name="T42" fmla="*/ 766 w 813"/>
                  <a:gd name="T43" fmla="*/ 227 h 562"/>
                  <a:gd name="T44" fmla="*/ 781 w 813"/>
                  <a:gd name="T45" fmla="*/ 274 h 562"/>
                  <a:gd name="T46" fmla="*/ 785 w 813"/>
                  <a:gd name="T47" fmla="*/ 323 h 562"/>
                  <a:gd name="T48" fmla="*/ 781 w 813"/>
                  <a:gd name="T49" fmla="*/ 365 h 562"/>
                  <a:gd name="T50" fmla="*/ 767 w 813"/>
                  <a:gd name="T51" fmla="*/ 394 h 562"/>
                  <a:gd name="T52" fmla="*/ 751 w 813"/>
                  <a:gd name="T53" fmla="*/ 416 h 562"/>
                  <a:gd name="T54" fmla="*/ 813 w 813"/>
                  <a:gd name="T55" fmla="*/ 459 h 562"/>
                  <a:gd name="T56" fmla="*/ 694 w 813"/>
                  <a:gd name="T57" fmla="*/ 535 h 562"/>
                  <a:gd name="T58" fmla="*/ 637 w 813"/>
                  <a:gd name="T59" fmla="*/ 471 h 562"/>
                  <a:gd name="T60" fmla="*/ 599 w 813"/>
                  <a:gd name="T61" fmla="*/ 491 h 562"/>
                  <a:gd name="T62" fmla="*/ 538 w 813"/>
                  <a:gd name="T63" fmla="*/ 524 h 562"/>
                  <a:gd name="T64" fmla="*/ 505 w 813"/>
                  <a:gd name="T65" fmla="*/ 562 h 562"/>
                  <a:gd name="T66" fmla="*/ 291 w 813"/>
                  <a:gd name="T67" fmla="*/ 436 h 562"/>
                  <a:gd name="T68" fmla="*/ 445 w 813"/>
                  <a:gd name="T69" fmla="*/ 434 h 562"/>
                  <a:gd name="T70" fmla="*/ 559 w 813"/>
                  <a:gd name="T71" fmla="*/ 424 h 562"/>
                  <a:gd name="T72" fmla="*/ 632 w 813"/>
                  <a:gd name="T73" fmla="*/ 414 h 562"/>
                  <a:gd name="T74" fmla="*/ 678 w 813"/>
                  <a:gd name="T75" fmla="*/ 392 h 562"/>
                  <a:gd name="T76" fmla="*/ 698 w 813"/>
                  <a:gd name="T77" fmla="*/ 369 h 562"/>
                  <a:gd name="T78" fmla="*/ 706 w 813"/>
                  <a:gd name="T79" fmla="*/ 327 h 562"/>
                  <a:gd name="T80" fmla="*/ 694 w 813"/>
                  <a:gd name="T81" fmla="*/ 293 h 562"/>
                  <a:gd name="T82" fmla="*/ 654 w 813"/>
                  <a:gd name="T83" fmla="*/ 262 h 562"/>
                  <a:gd name="T84" fmla="*/ 590 w 813"/>
                  <a:gd name="T85" fmla="*/ 274 h 562"/>
                  <a:gd name="T86" fmla="*/ 474 w 813"/>
                  <a:gd name="T87" fmla="*/ 309 h 562"/>
                  <a:gd name="T88" fmla="*/ 358 w 813"/>
                  <a:gd name="T89" fmla="*/ 339 h 562"/>
                  <a:gd name="T90" fmla="*/ 230 w 813"/>
                  <a:gd name="T91" fmla="*/ 377 h 562"/>
                  <a:gd name="T92" fmla="*/ 160 w 813"/>
                  <a:gd name="T93" fmla="*/ 387 h 562"/>
                  <a:gd name="T94" fmla="*/ 106 w 813"/>
                  <a:gd name="T95" fmla="*/ 387 h 562"/>
                  <a:gd name="T96" fmla="*/ 56 w 813"/>
                  <a:gd name="T97" fmla="*/ 365 h 562"/>
                  <a:gd name="T98" fmla="*/ 21 w 813"/>
                  <a:gd name="T99" fmla="*/ 337 h 562"/>
                  <a:gd name="T100" fmla="*/ 3 w 813"/>
                  <a:gd name="T101" fmla="*/ 299 h 562"/>
                  <a:gd name="T102" fmla="*/ 0 w 813"/>
                  <a:gd name="T103" fmla="*/ 261 h 562"/>
                  <a:gd name="T104" fmla="*/ 0 w 813"/>
                  <a:gd name="T105" fmla="*/ 232 h 562"/>
                  <a:gd name="T106" fmla="*/ 13 w 813"/>
                  <a:gd name="T107" fmla="*/ 189 h 562"/>
                  <a:gd name="T108" fmla="*/ 32 w 813"/>
                  <a:gd name="T109" fmla="*/ 155 h 562"/>
                  <a:gd name="T110" fmla="*/ 53 w 813"/>
                  <a:gd name="T111" fmla="*/ 129 h 562"/>
                  <a:gd name="T112" fmla="*/ 72 w 813"/>
                  <a:gd name="T113" fmla="*/ 105 h 562"/>
                  <a:gd name="T114" fmla="*/ 4 w 813"/>
                  <a:gd name="T115" fmla="*/ 56 h 562"/>
                  <a:gd name="T116" fmla="*/ 123 w 813"/>
                  <a:gd name="T117" fmla="*/ 13 h 562"/>
                  <a:gd name="T118" fmla="*/ 183 w 813"/>
                  <a:gd name="T119" fmla="*/ 57 h 562"/>
                  <a:gd name="T120" fmla="*/ 226 w 813"/>
                  <a:gd name="T121" fmla="*/ 51 h 562"/>
                  <a:gd name="T122" fmla="*/ 241 w 813"/>
                  <a:gd name="T123" fmla="*/ 0 h 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
                  <a:gd name="T187" fmla="*/ 0 h 562"/>
                  <a:gd name="T188" fmla="*/ 813 w 813"/>
                  <a:gd name="T189" fmla="*/ 562 h 5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 h="562">
                    <a:moveTo>
                      <a:pt x="241" y="0"/>
                    </a:moveTo>
                    <a:lnTo>
                      <a:pt x="392" y="86"/>
                    </a:lnTo>
                    <a:lnTo>
                      <a:pt x="311" y="79"/>
                    </a:lnTo>
                    <a:lnTo>
                      <a:pt x="214" y="85"/>
                    </a:lnTo>
                    <a:lnTo>
                      <a:pt x="151" y="108"/>
                    </a:lnTo>
                    <a:lnTo>
                      <a:pt x="104" y="132"/>
                    </a:lnTo>
                    <a:lnTo>
                      <a:pt x="79" y="157"/>
                    </a:lnTo>
                    <a:lnTo>
                      <a:pt x="68" y="186"/>
                    </a:lnTo>
                    <a:lnTo>
                      <a:pt x="76" y="223"/>
                    </a:lnTo>
                    <a:lnTo>
                      <a:pt x="98" y="243"/>
                    </a:lnTo>
                    <a:lnTo>
                      <a:pt x="131" y="267"/>
                    </a:lnTo>
                    <a:lnTo>
                      <a:pt x="173" y="262"/>
                    </a:lnTo>
                    <a:lnTo>
                      <a:pt x="263" y="248"/>
                    </a:lnTo>
                    <a:lnTo>
                      <a:pt x="337" y="229"/>
                    </a:lnTo>
                    <a:lnTo>
                      <a:pt x="450" y="204"/>
                    </a:lnTo>
                    <a:lnTo>
                      <a:pt x="524" y="182"/>
                    </a:lnTo>
                    <a:lnTo>
                      <a:pt x="572" y="167"/>
                    </a:lnTo>
                    <a:lnTo>
                      <a:pt x="624" y="167"/>
                    </a:lnTo>
                    <a:lnTo>
                      <a:pt x="663" y="167"/>
                    </a:lnTo>
                    <a:lnTo>
                      <a:pt x="706" y="180"/>
                    </a:lnTo>
                    <a:lnTo>
                      <a:pt x="739" y="198"/>
                    </a:lnTo>
                    <a:lnTo>
                      <a:pt x="766" y="227"/>
                    </a:lnTo>
                    <a:lnTo>
                      <a:pt x="781" y="274"/>
                    </a:lnTo>
                    <a:lnTo>
                      <a:pt x="785" y="323"/>
                    </a:lnTo>
                    <a:lnTo>
                      <a:pt x="781" y="365"/>
                    </a:lnTo>
                    <a:lnTo>
                      <a:pt x="767" y="394"/>
                    </a:lnTo>
                    <a:lnTo>
                      <a:pt x="751" y="416"/>
                    </a:lnTo>
                    <a:lnTo>
                      <a:pt x="813" y="459"/>
                    </a:lnTo>
                    <a:lnTo>
                      <a:pt x="694" y="535"/>
                    </a:lnTo>
                    <a:lnTo>
                      <a:pt x="637" y="471"/>
                    </a:lnTo>
                    <a:lnTo>
                      <a:pt x="599" y="491"/>
                    </a:lnTo>
                    <a:lnTo>
                      <a:pt x="538" y="524"/>
                    </a:lnTo>
                    <a:lnTo>
                      <a:pt x="505" y="562"/>
                    </a:lnTo>
                    <a:lnTo>
                      <a:pt x="291" y="436"/>
                    </a:lnTo>
                    <a:lnTo>
                      <a:pt x="445" y="434"/>
                    </a:lnTo>
                    <a:lnTo>
                      <a:pt x="559" y="424"/>
                    </a:lnTo>
                    <a:lnTo>
                      <a:pt x="632" y="414"/>
                    </a:lnTo>
                    <a:lnTo>
                      <a:pt x="678" y="392"/>
                    </a:lnTo>
                    <a:lnTo>
                      <a:pt x="698" y="369"/>
                    </a:lnTo>
                    <a:lnTo>
                      <a:pt x="706" y="327"/>
                    </a:lnTo>
                    <a:lnTo>
                      <a:pt x="694" y="293"/>
                    </a:lnTo>
                    <a:lnTo>
                      <a:pt x="654" y="262"/>
                    </a:lnTo>
                    <a:lnTo>
                      <a:pt x="590" y="274"/>
                    </a:lnTo>
                    <a:lnTo>
                      <a:pt x="474" y="309"/>
                    </a:lnTo>
                    <a:lnTo>
                      <a:pt x="358" y="339"/>
                    </a:lnTo>
                    <a:lnTo>
                      <a:pt x="230" y="377"/>
                    </a:lnTo>
                    <a:lnTo>
                      <a:pt x="160" y="387"/>
                    </a:lnTo>
                    <a:lnTo>
                      <a:pt x="106" y="387"/>
                    </a:lnTo>
                    <a:lnTo>
                      <a:pt x="56" y="365"/>
                    </a:lnTo>
                    <a:lnTo>
                      <a:pt x="21" y="337"/>
                    </a:lnTo>
                    <a:lnTo>
                      <a:pt x="3" y="299"/>
                    </a:lnTo>
                    <a:lnTo>
                      <a:pt x="0" y="261"/>
                    </a:lnTo>
                    <a:lnTo>
                      <a:pt x="0" y="232"/>
                    </a:lnTo>
                    <a:lnTo>
                      <a:pt x="13" y="189"/>
                    </a:lnTo>
                    <a:lnTo>
                      <a:pt x="32" y="155"/>
                    </a:lnTo>
                    <a:lnTo>
                      <a:pt x="53" y="129"/>
                    </a:lnTo>
                    <a:lnTo>
                      <a:pt x="72" y="105"/>
                    </a:lnTo>
                    <a:lnTo>
                      <a:pt x="4" y="56"/>
                    </a:lnTo>
                    <a:lnTo>
                      <a:pt x="123" y="13"/>
                    </a:lnTo>
                    <a:lnTo>
                      <a:pt x="183" y="57"/>
                    </a:lnTo>
                    <a:lnTo>
                      <a:pt x="226" y="51"/>
                    </a:lnTo>
                    <a:lnTo>
                      <a:pt x="241" y="0"/>
                    </a:lnTo>
                    <a:close/>
                  </a:path>
                </a:pathLst>
              </a:custGeom>
              <a:solidFill>
                <a:srgbClr val="BFFFBF"/>
              </a:solidFill>
              <a:ln w="9525">
                <a:solidFill>
                  <a:srgbClr val="000000"/>
                </a:solidFill>
                <a:prstDash val="solid"/>
                <a:round/>
                <a:headEnd/>
                <a:tailEnd/>
              </a:ln>
            </p:spPr>
            <p:txBody>
              <a:bodyPr/>
              <a:lstStyle/>
              <a:p>
                <a:endParaRPr lang="en-US"/>
              </a:p>
            </p:txBody>
          </p:sp>
        </p:grpSp>
        <p:grpSp>
          <p:nvGrpSpPr>
            <p:cNvPr id="6" name="Group 1072"/>
            <p:cNvGrpSpPr>
              <a:grpSpLocks/>
            </p:cNvGrpSpPr>
            <p:nvPr/>
          </p:nvGrpSpPr>
          <p:grpSpPr bwMode="auto">
            <a:xfrm>
              <a:off x="3232" y="2587"/>
              <a:ext cx="2329" cy="677"/>
              <a:chOff x="3044" y="2000"/>
              <a:chExt cx="2329" cy="677"/>
            </a:xfrm>
          </p:grpSpPr>
          <p:sp>
            <p:nvSpPr>
              <p:cNvPr id="30787" name="Freeform 1073"/>
              <p:cNvSpPr>
                <a:spLocks/>
              </p:cNvSpPr>
              <p:nvPr/>
            </p:nvSpPr>
            <p:spPr bwMode="auto">
              <a:xfrm>
                <a:off x="3044" y="2000"/>
                <a:ext cx="2329" cy="677"/>
              </a:xfrm>
              <a:custGeom>
                <a:avLst/>
                <a:gdLst>
                  <a:gd name="T0" fmla="*/ 308 w 4658"/>
                  <a:gd name="T1" fmla="*/ 615 h 1354"/>
                  <a:gd name="T2" fmla="*/ 0 w 4658"/>
                  <a:gd name="T3" fmla="*/ 669 h 1354"/>
                  <a:gd name="T4" fmla="*/ 272 w 4658"/>
                  <a:gd name="T5" fmla="*/ 768 h 1354"/>
                  <a:gd name="T6" fmla="*/ 547 w 4658"/>
                  <a:gd name="T7" fmla="*/ 837 h 1354"/>
                  <a:gd name="T8" fmla="*/ 785 w 4658"/>
                  <a:gd name="T9" fmla="*/ 879 h 1354"/>
                  <a:gd name="T10" fmla="*/ 939 w 4658"/>
                  <a:gd name="T11" fmla="*/ 948 h 1354"/>
                  <a:gd name="T12" fmla="*/ 1155 w 4658"/>
                  <a:gd name="T13" fmla="*/ 1073 h 1354"/>
                  <a:gd name="T14" fmla="*/ 1346 w 4658"/>
                  <a:gd name="T15" fmla="*/ 1241 h 1354"/>
                  <a:gd name="T16" fmla="*/ 1548 w 4658"/>
                  <a:gd name="T17" fmla="*/ 1324 h 1354"/>
                  <a:gd name="T18" fmla="*/ 1680 w 4658"/>
                  <a:gd name="T19" fmla="*/ 1354 h 1354"/>
                  <a:gd name="T20" fmla="*/ 1859 w 4658"/>
                  <a:gd name="T21" fmla="*/ 1228 h 1354"/>
                  <a:gd name="T22" fmla="*/ 2038 w 4658"/>
                  <a:gd name="T23" fmla="*/ 1102 h 1354"/>
                  <a:gd name="T24" fmla="*/ 2395 w 4658"/>
                  <a:gd name="T25" fmla="*/ 948 h 1354"/>
                  <a:gd name="T26" fmla="*/ 2692 w 4658"/>
                  <a:gd name="T27" fmla="*/ 850 h 1354"/>
                  <a:gd name="T28" fmla="*/ 3168 w 4658"/>
                  <a:gd name="T29" fmla="*/ 669 h 1354"/>
                  <a:gd name="T30" fmla="*/ 3909 w 4658"/>
                  <a:gd name="T31" fmla="*/ 448 h 1354"/>
                  <a:gd name="T32" fmla="*/ 4148 w 4658"/>
                  <a:gd name="T33" fmla="*/ 379 h 1354"/>
                  <a:gd name="T34" fmla="*/ 4384 w 4658"/>
                  <a:gd name="T35" fmla="*/ 350 h 1354"/>
                  <a:gd name="T36" fmla="*/ 4658 w 4658"/>
                  <a:gd name="T37" fmla="*/ 379 h 1354"/>
                  <a:gd name="T38" fmla="*/ 4123 w 4658"/>
                  <a:gd name="T39" fmla="*/ 267 h 1354"/>
                  <a:gd name="T40" fmla="*/ 3741 w 4658"/>
                  <a:gd name="T41" fmla="*/ 282 h 1354"/>
                  <a:gd name="T42" fmla="*/ 3204 w 4658"/>
                  <a:gd name="T43" fmla="*/ 197 h 1354"/>
                  <a:gd name="T44" fmla="*/ 2811 w 4658"/>
                  <a:gd name="T45" fmla="*/ 71 h 1354"/>
                  <a:gd name="T46" fmla="*/ 2513 w 4658"/>
                  <a:gd name="T47" fmla="*/ 0 h 1354"/>
                  <a:gd name="T48" fmla="*/ 2157 w 4658"/>
                  <a:gd name="T49" fmla="*/ 197 h 1354"/>
                  <a:gd name="T50" fmla="*/ 1501 w 4658"/>
                  <a:gd name="T51" fmla="*/ 420 h 1354"/>
                  <a:gd name="T52" fmla="*/ 892 w 4658"/>
                  <a:gd name="T53" fmla="*/ 559 h 1354"/>
                  <a:gd name="T54" fmla="*/ 308 w 4658"/>
                  <a:gd name="T55" fmla="*/ 615 h 13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58"/>
                  <a:gd name="T85" fmla="*/ 0 h 1354"/>
                  <a:gd name="T86" fmla="*/ 4658 w 4658"/>
                  <a:gd name="T87" fmla="*/ 1354 h 13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58" h="1354">
                    <a:moveTo>
                      <a:pt x="308" y="615"/>
                    </a:moveTo>
                    <a:lnTo>
                      <a:pt x="0" y="669"/>
                    </a:lnTo>
                    <a:lnTo>
                      <a:pt x="272" y="768"/>
                    </a:lnTo>
                    <a:lnTo>
                      <a:pt x="547" y="837"/>
                    </a:lnTo>
                    <a:lnTo>
                      <a:pt x="785" y="879"/>
                    </a:lnTo>
                    <a:lnTo>
                      <a:pt x="939" y="948"/>
                    </a:lnTo>
                    <a:lnTo>
                      <a:pt x="1155" y="1073"/>
                    </a:lnTo>
                    <a:lnTo>
                      <a:pt x="1346" y="1241"/>
                    </a:lnTo>
                    <a:lnTo>
                      <a:pt x="1548" y="1324"/>
                    </a:lnTo>
                    <a:lnTo>
                      <a:pt x="1680" y="1354"/>
                    </a:lnTo>
                    <a:lnTo>
                      <a:pt x="1859" y="1228"/>
                    </a:lnTo>
                    <a:lnTo>
                      <a:pt x="2038" y="1102"/>
                    </a:lnTo>
                    <a:lnTo>
                      <a:pt x="2395" y="948"/>
                    </a:lnTo>
                    <a:lnTo>
                      <a:pt x="2692" y="850"/>
                    </a:lnTo>
                    <a:lnTo>
                      <a:pt x="3168" y="669"/>
                    </a:lnTo>
                    <a:lnTo>
                      <a:pt x="3909" y="448"/>
                    </a:lnTo>
                    <a:lnTo>
                      <a:pt x="4148" y="379"/>
                    </a:lnTo>
                    <a:lnTo>
                      <a:pt x="4384" y="350"/>
                    </a:lnTo>
                    <a:lnTo>
                      <a:pt x="4658" y="379"/>
                    </a:lnTo>
                    <a:lnTo>
                      <a:pt x="4123" y="267"/>
                    </a:lnTo>
                    <a:lnTo>
                      <a:pt x="3741" y="282"/>
                    </a:lnTo>
                    <a:lnTo>
                      <a:pt x="3204" y="197"/>
                    </a:lnTo>
                    <a:lnTo>
                      <a:pt x="2811" y="71"/>
                    </a:lnTo>
                    <a:lnTo>
                      <a:pt x="2513" y="0"/>
                    </a:lnTo>
                    <a:lnTo>
                      <a:pt x="2157" y="197"/>
                    </a:lnTo>
                    <a:lnTo>
                      <a:pt x="1501" y="420"/>
                    </a:lnTo>
                    <a:lnTo>
                      <a:pt x="892" y="559"/>
                    </a:lnTo>
                    <a:lnTo>
                      <a:pt x="308" y="615"/>
                    </a:lnTo>
                    <a:close/>
                  </a:path>
                </a:pathLst>
              </a:custGeom>
              <a:solidFill>
                <a:srgbClr val="008000"/>
              </a:solidFill>
              <a:ln w="9525">
                <a:solidFill>
                  <a:srgbClr val="000000"/>
                </a:solidFill>
                <a:prstDash val="solid"/>
                <a:round/>
                <a:headEnd/>
                <a:tailEnd/>
              </a:ln>
            </p:spPr>
            <p:txBody>
              <a:bodyPr/>
              <a:lstStyle/>
              <a:p>
                <a:endParaRPr lang="en-US"/>
              </a:p>
            </p:txBody>
          </p:sp>
          <p:sp>
            <p:nvSpPr>
              <p:cNvPr id="30788" name="Freeform 1074"/>
              <p:cNvSpPr>
                <a:spLocks/>
              </p:cNvSpPr>
              <p:nvPr/>
            </p:nvSpPr>
            <p:spPr bwMode="auto">
              <a:xfrm>
                <a:off x="3635" y="2267"/>
                <a:ext cx="406" cy="281"/>
              </a:xfrm>
              <a:custGeom>
                <a:avLst/>
                <a:gdLst>
                  <a:gd name="T0" fmla="*/ 241 w 813"/>
                  <a:gd name="T1" fmla="*/ 0 h 561"/>
                  <a:gd name="T2" fmla="*/ 392 w 813"/>
                  <a:gd name="T3" fmla="*/ 88 h 561"/>
                  <a:gd name="T4" fmla="*/ 310 w 813"/>
                  <a:gd name="T5" fmla="*/ 77 h 561"/>
                  <a:gd name="T6" fmla="*/ 215 w 813"/>
                  <a:gd name="T7" fmla="*/ 86 h 561"/>
                  <a:gd name="T8" fmla="*/ 149 w 813"/>
                  <a:gd name="T9" fmla="*/ 110 h 561"/>
                  <a:gd name="T10" fmla="*/ 103 w 813"/>
                  <a:gd name="T11" fmla="*/ 130 h 561"/>
                  <a:gd name="T12" fmla="*/ 78 w 813"/>
                  <a:gd name="T13" fmla="*/ 156 h 561"/>
                  <a:gd name="T14" fmla="*/ 68 w 813"/>
                  <a:gd name="T15" fmla="*/ 187 h 561"/>
                  <a:gd name="T16" fmla="*/ 75 w 813"/>
                  <a:gd name="T17" fmla="*/ 221 h 561"/>
                  <a:gd name="T18" fmla="*/ 99 w 813"/>
                  <a:gd name="T19" fmla="*/ 244 h 561"/>
                  <a:gd name="T20" fmla="*/ 130 w 813"/>
                  <a:gd name="T21" fmla="*/ 268 h 561"/>
                  <a:gd name="T22" fmla="*/ 174 w 813"/>
                  <a:gd name="T23" fmla="*/ 264 h 561"/>
                  <a:gd name="T24" fmla="*/ 260 w 813"/>
                  <a:gd name="T25" fmla="*/ 247 h 561"/>
                  <a:gd name="T26" fmla="*/ 336 w 813"/>
                  <a:gd name="T27" fmla="*/ 228 h 561"/>
                  <a:gd name="T28" fmla="*/ 449 w 813"/>
                  <a:gd name="T29" fmla="*/ 202 h 561"/>
                  <a:gd name="T30" fmla="*/ 523 w 813"/>
                  <a:gd name="T31" fmla="*/ 183 h 561"/>
                  <a:gd name="T32" fmla="*/ 573 w 813"/>
                  <a:gd name="T33" fmla="*/ 168 h 561"/>
                  <a:gd name="T34" fmla="*/ 623 w 813"/>
                  <a:gd name="T35" fmla="*/ 168 h 561"/>
                  <a:gd name="T36" fmla="*/ 662 w 813"/>
                  <a:gd name="T37" fmla="*/ 168 h 561"/>
                  <a:gd name="T38" fmla="*/ 706 w 813"/>
                  <a:gd name="T39" fmla="*/ 178 h 561"/>
                  <a:gd name="T40" fmla="*/ 740 w 813"/>
                  <a:gd name="T41" fmla="*/ 196 h 561"/>
                  <a:gd name="T42" fmla="*/ 766 w 813"/>
                  <a:gd name="T43" fmla="*/ 225 h 561"/>
                  <a:gd name="T44" fmla="*/ 781 w 813"/>
                  <a:gd name="T45" fmla="*/ 272 h 561"/>
                  <a:gd name="T46" fmla="*/ 785 w 813"/>
                  <a:gd name="T47" fmla="*/ 321 h 561"/>
                  <a:gd name="T48" fmla="*/ 781 w 813"/>
                  <a:gd name="T49" fmla="*/ 366 h 561"/>
                  <a:gd name="T50" fmla="*/ 768 w 813"/>
                  <a:gd name="T51" fmla="*/ 393 h 561"/>
                  <a:gd name="T52" fmla="*/ 750 w 813"/>
                  <a:gd name="T53" fmla="*/ 416 h 561"/>
                  <a:gd name="T54" fmla="*/ 813 w 813"/>
                  <a:gd name="T55" fmla="*/ 459 h 561"/>
                  <a:gd name="T56" fmla="*/ 694 w 813"/>
                  <a:gd name="T57" fmla="*/ 535 h 561"/>
                  <a:gd name="T58" fmla="*/ 636 w 813"/>
                  <a:gd name="T59" fmla="*/ 469 h 561"/>
                  <a:gd name="T60" fmla="*/ 599 w 813"/>
                  <a:gd name="T61" fmla="*/ 491 h 561"/>
                  <a:gd name="T62" fmla="*/ 539 w 813"/>
                  <a:gd name="T63" fmla="*/ 520 h 561"/>
                  <a:gd name="T64" fmla="*/ 505 w 813"/>
                  <a:gd name="T65" fmla="*/ 561 h 561"/>
                  <a:gd name="T66" fmla="*/ 289 w 813"/>
                  <a:gd name="T67" fmla="*/ 435 h 561"/>
                  <a:gd name="T68" fmla="*/ 444 w 813"/>
                  <a:gd name="T69" fmla="*/ 434 h 561"/>
                  <a:gd name="T70" fmla="*/ 559 w 813"/>
                  <a:gd name="T71" fmla="*/ 421 h 561"/>
                  <a:gd name="T72" fmla="*/ 633 w 813"/>
                  <a:gd name="T73" fmla="*/ 412 h 561"/>
                  <a:gd name="T74" fmla="*/ 677 w 813"/>
                  <a:gd name="T75" fmla="*/ 391 h 561"/>
                  <a:gd name="T76" fmla="*/ 699 w 813"/>
                  <a:gd name="T77" fmla="*/ 369 h 561"/>
                  <a:gd name="T78" fmla="*/ 706 w 813"/>
                  <a:gd name="T79" fmla="*/ 325 h 561"/>
                  <a:gd name="T80" fmla="*/ 694 w 813"/>
                  <a:gd name="T81" fmla="*/ 293 h 561"/>
                  <a:gd name="T82" fmla="*/ 653 w 813"/>
                  <a:gd name="T83" fmla="*/ 264 h 561"/>
                  <a:gd name="T84" fmla="*/ 589 w 813"/>
                  <a:gd name="T85" fmla="*/ 272 h 561"/>
                  <a:gd name="T86" fmla="*/ 473 w 813"/>
                  <a:gd name="T87" fmla="*/ 311 h 561"/>
                  <a:gd name="T88" fmla="*/ 358 w 813"/>
                  <a:gd name="T89" fmla="*/ 340 h 561"/>
                  <a:gd name="T90" fmla="*/ 229 w 813"/>
                  <a:gd name="T91" fmla="*/ 374 h 561"/>
                  <a:gd name="T92" fmla="*/ 160 w 813"/>
                  <a:gd name="T93" fmla="*/ 387 h 561"/>
                  <a:gd name="T94" fmla="*/ 106 w 813"/>
                  <a:gd name="T95" fmla="*/ 387 h 561"/>
                  <a:gd name="T96" fmla="*/ 55 w 813"/>
                  <a:gd name="T97" fmla="*/ 366 h 561"/>
                  <a:gd name="T98" fmla="*/ 21 w 813"/>
                  <a:gd name="T99" fmla="*/ 338 h 561"/>
                  <a:gd name="T100" fmla="*/ 2 w 813"/>
                  <a:gd name="T101" fmla="*/ 297 h 561"/>
                  <a:gd name="T102" fmla="*/ 0 w 813"/>
                  <a:gd name="T103" fmla="*/ 262 h 561"/>
                  <a:gd name="T104" fmla="*/ 0 w 813"/>
                  <a:gd name="T105" fmla="*/ 230 h 561"/>
                  <a:gd name="T106" fmla="*/ 14 w 813"/>
                  <a:gd name="T107" fmla="*/ 190 h 561"/>
                  <a:gd name="T108" fmla="*/ 33 w 813"/>
                  <a:gd name="T109" fmla="*/ 154 h 561"/>
                  <a:gd name="T110" fmla="*/ 53 w 813"/>
                  <a:gd name="T111" fmla="*/ 129 h 561"/>
                  <a:gd name="T112" fmla="*/ 72 w 813"/>
                  <a:gd name="T113" fmla="*/ 105 h 561"/>
                  <a:gd name="T114" fmla="*/ 5 w 813"/>
                  <a:gd name="T115" fmla="*/ 54 h 561"/>
                  <a:gd name="T116" fmla="*/ 122 w 813"/>
                  <a:gd name="T117" fmla="*/ 14 h 561"/>
                  <a:gd name="T118" fmla="*/ 182 w 813"/>
                  <a:gd name="T119" fmla="*/ 57 h 561"/>
                  <a:gd name="T120" fmla="*/ 225 w 813"/>
                  <a:gd name="T121" fmla="*/ 49 h 561"/>
                  <a:gd name="T122" fmla="*/ 241 w 813"/>
                  <a:gd name="T123" fmla="*/ 0 h 5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
                  <a:gd name="T187" fmla="*/ 0 h 561"/>
                  <a:gd name="T188" fmla="*/ 813 w 813"/>
                  <a:gd name="T189" fmla="*/ 561 h 5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 h="561">
                    <a:moveTo>
                      <a:pt x="241" y="0"/>
                    </a:moveTo>
                    <a:lnTo>
                      <a:pt x="392" y="88"/>
                    </a:lnTo>
                    <a:lnTo>
                      <a:pt x="310" y="77"/>
                    </a:lnTo>
                    <a:lnTo>
                      <a:pt x="215" y="86"/>
                    </a:lnTo>
                    <a:lnTo>
                      <a:pt x="149" y="110"/>
                    </a:lnTo>
                    <a:lnTo>
                      <a:pt x="103" y="130"/>
                    </a:lnTo>
                    <a:lnTo>
                      <a:pt x="78" y="156"/>
                    </a:lnTo>
                    <a:lnTo>
                      <a:pt x="68" y="187"/>
                    </a:lnTo>
                    <a:lnTo>
                      <a:pt x="75" y="221"/>
                    </a:lnTo>
                    <a:lnTo>
                      <a:pt x="99" y="244"/>
                    </a:lnTo>
                    <a:lnTo>
                      <a:pt x="130" y="268"/>
                    </a:lnTo>
                    <a:lnTo>
                      <a:pt x="174" y="264"/>
                    </a:lnTo>
                    <a:lnTo>
                      <a:pt x="260" y="247"/>
                    </a:lnTo>
                    <a:lnTo>
                      <a:pt x="336" y="228"/>
                    </a:lnTo>
                    <a:lnTo>
                      <a:pt x="449" y="202"/>
                    </a:lnTo>
                    <a:lnTo>
                      <a:pt x="523" y="183"/>
                    </a:lnTo>
                    <a:lnTo>
                      <a:pt x="573" y="168"/>
                    </a:lnTo>
                    <a:lnTo>
                      <a:pt x="623" y="168"/>
                    </a:lnTo>
                    <a:lnTo>
                      <a:pt x="662" y="168"/>
                    </a:lnTo>
                    <a:lnTo>
                      <a:pt x="706" y="178"/>
                    </a:lnTo>
                    <a:lnTo>
                      <a:pt x="740" y="196"/>
                    </a:lnTo>
                    <a:lnTo>
                      <a:pt x="766" y="225"/>
                    </a:lnTo>
                    <a:lnTo>
                      <a:pt x="781" y="272"/>
                    </a:lnTo>
                    <a:lnTo>
                      <a:pt x="785" y="321"/>
                    </a:lnTo>
                    <a:lnTo>
                      <a:pt x="781" y="366"/>
                    </a:lnTo>
                    <a:lnTo>
                      <a:pt x="768" y="393"/>
                    </a:lnTo>
                    <a:lnTo>
                      <a:pt x="750" y="416"/>
                    </a:lnTo>
                    <a:lnTo>
                      <a:pt x="813" y="459"/>
                    </a:lnTo>
                    <a:lnTo>
                      <a:pt x="694" y="535"/>
                    </a:lnTo>
                    <a:lnTo>
                      <a:pt x="636" y="469"/>
                    </a:lnTo>
                    <a:lnTo>
                      <a:pt x="599" y="491"/>
                    </a:lnTo>
                    <a:lnTo>
                      <a:pt x="539" y="520"/>
                    </a:lnTo>
                    <a:lnTo>
                      <a:pt x="505" y="561"/>
                    </a:lnTo>
                    <a:lnTo>
                      <a:pt x="289" y="435"/>
                    </a:lnTo>
                    <a:lnTo>
                      <a:pt x="444" y="434"/>
                    </a:lnTo>
                    <a:lnTo>
                      <a:pt x="559" y="421"/>
                    </a:lnTo>
                    <a:lnTo>
                      <a:pt x="633" y="412"/>
                    </a:lnTo>
                    <a:lnTo>
                      <a:pt x="677" y="391"/>
                    </a:lnTo>
                    <a:lnTo>
                      <a:pt x="699" y="369"/>
                    </a:lnTo>
                    <a:lnTo>
                      <a:pt x="706" y="325"/>
                    </a:lnTo>
                    <a:lnTo>
                      <a:pt x="694" y="293"/>
                    </a:lnTo>
                    <a:lnTo>
                      <a:pt x="653" y="264"/>
                    </a:lnTo>
                    <a:lnTo>
                      <a:pt x="589" y="272"/>
                    </a:lnTo>
                    <a:lnTo>
                      <a:pt x="473" y="311"/>
                    </a:lnTo>
                    <a:lnTo>
                      <a:pt x="358" y="340"/>
                    </a:lnTo>
                    <a:lnTo>
                      <a:pt x="229" y="374"/>
                    </a:lnTo>
                    <a:lnTo>
                      <a:pt x="160" y="387"/>
                    </a:lnTo>
                    <a:lnTo>
                      <a:pt x="106" y="387"/>
                    </a:lnTo>
                    <a:lnTo>
                      <a:pt x="55" y="366"/>
                    </a:lnTo>
                    <a:lnTo>
                      <a:pt x="21" y="338"/>
                    </a:lnTo>
                    <a:lnTo>
                      <a:pt x="2" y="297"/>
                    </a:lnTo>
                    <a:lnTo>
                      <a:pt x="0" y="262"/>
                    </a:lnTo>
                    <a:lnTo>
                      <a:pt x="0" y="230"/>
                    </a:lnTo>
                    <a:lnTo>
                      <a:pt x="14" y="190"/>
                    </a:lnTo>
                    <a:lnTo>
                      <a:pt x="33" y="154"/>
                    </a:lnTo>
                    <a:lnTo>
                      <a:pt x="53" y="129"/>
                    </a:lnTo>
                    <a:lnTo>
                      <a:pt x="72" y="105"/>
                    </a:lnTo>
                    <a:lnTo>
                      <a:pt x="5" y="54"/>
                    </a:lnTo>
                    <a:lnTo>
                      <a:pt x="122" y="14"/>
                    </a:lnTo>
                    <a:lnTo>
                      <a:pt x="182" y="57"/>
                    </a:lnTo>
                    <a:lnTo>
                      <a:pt x="225" y="49"/>
                    </a:lnTo>
                    <a:lnTo>
                      <a:pt x="241" y="0"/>
                    </a:lnTo>
                    <a:close/>
                  </a:path>
                </a:pathLst>
              </a:custGeom>
              <a:solidFill>
                <a:srgbClr val="BFFFBF"/>
              </a:solidFill>
              <a:ln w="9525">
                <a:solidFill>
                  <a:srgbClr val="000000"/>
                </a:solidFill>
                <a:prstDash val="solid"/>
                <a:round/>
                <a:headEnd/>
                <a:tailEnd/>
              </a:ln>
            </p:spPr>
            <p:txBody>
              <a:bodyPr/>
              <a:lstStyle/>
              <a:p>
                <a:endParaRPr lang="en-US"/>
              </a:p>
            </p:txBody>
          </p:sp>
          <p:sp>
            <p:nvSpPr>
              <p:cNvPr id="30789" name="Freeform 1075"/>
              <p:cNvSpPr>
                <a:spLocks/>
              </p:cNvSpPr>
              <p:nvPr/>
            </p:nvSpPr>
            <p:spPr bwMode="auto">
              <a:xfrm>
                <a:off x="4280" y="2060"/>
                <a:ext cx="406" cy="281"/>
              </a:xfrm>
              <a:custGeom>
                <a:avLst/>
                <a:gdLst>
                  <a:gd name="T0" fmla="*/ 241 w 813"/>
                  <a:gd name="T1" fmla="*/ 0 h 562"/>
                  <a:gd name="T2" fmla="*/ 392 w 813"/>
                  <a:gd name="T3" fmla="*/ 86 h 562"/>
                  <a:gd name="T4" fmla="*/ 311 w 813"/>
                  <a:gd name="T5" fmla="*/ 79 h 562"/>
                  <a:gd name="T6" fmla="*/ 214 w 813"/>
                  <a:gd name="T7" fmla="*/ 85 h 562"/>
                  <a:gd name="T8" fmla="*/ 151 w 813"/>
                  <a:gd name="T9" fmla="*/ 108 h 562"/>
                  <a:gd name="T10" fmla="*/ 104 w 813"/>
                  <a:gd name="T11" fmla="*/ 132 h 562"/>
                  <a:gd name="T12" fmla="*/ 79 w 813"/>
                  <a:gd name="T13" fmla="*/ 157 h 562"/>
                  <a:gd name="T14" fmla="*/ 68 w 813"/>
                  <a:gd name="T15" fmla="*/ 186 h 562"/>
                  <a:gd name="T16" fmla="*/ 76 w 813"/>
                  <a:gd name="T17" fmla="*/ 223 h 562"/>
                  <a:gd name="T18" fmla="*/ 98 w 813"/>
                  <a:gd name="T19" fmla="*/ 243 h 562"/>
                  <a:gd name="T20" fmla="*/ 131 w 813"/>
                  <a:gd name="T21" fmla="*/ 267 h 562"/>
                  <a:gd name="T22" fmla="*/ 173 w 813"/>
                  <a:gd name="T23" fmla="*/ 262 h 562"/>
                  <a:gd name="T24" fmla="*/ 263 w 813"/>
                  <a:gd name="T25" fmla="*/ 248 h 562"/>
                  <a:gd name="T26" fmla="*/ 337 w 813"/>
                  <a:gd name="T27" fmla="*/ 229 h 562"/>
                  <a:gd name="T28" fmla="*/ 450 w 813"/>
                  <a:gd name="T29" fmla="*/ 204 h 562"/>
                  <a:gd name="T30" fmla="*/ 524 w 813"/>
                  <a:gd name="T31" fmla="*/ 182 h 562"/>
                  <a:gd name="T32" fmla="*/ 572 w 813"/>
                  <a:gd name="T33" fmla="*/ 167 h 562"/>
                  <a:gd name="T34" fmla="*/ 624 w 813"/>
                  <a:gd name="T35" fmla="*/ 167 h 562"/>
                  <a:gd name="T36" fmla="*/ 663 w 813"/>
                  <a:gd name="T37" fmla="*/ 167 h 562"/>
                  <a:gd name="T38" fmla="*/ 706 w 813"/>
                  <a:gd name="T39" fmla="*/ 180 h 562"/>
                  <a:gd name="T40" fmla="*/ 739 w 813"/>
                  <a:gd name="T41" fmla="*/ 198 h 562"/>
                  <a:gd name="T42" fmla="*/ 766 w 813"/>
                  <a:gd name="T43" fmla="*/ 227 h 562"/>
                  <a:gd name="T44" fmla="*/ 781 w 813"/>
                  <a:gd name="T45" fmla="*/ 274 h 562"/>
                  <a:gd name="T46" fmla="*/ 785 w 813"/>
                  <a:gd name="T47" fmla="*/ 323 h 562"/>
                  <a:gd name="T48" fmla="*/ 781 w 813"/>
                  <a:gd name="T49" fmla="*/ 365 h 562"/>
                  <a:gd name="T50" fmla="*/ 767 w 813"/>
                  <a:gd name="T51" fmla="*/ 394 h 562"/>
                  <a:gd name="T52" fmla="*/ 751 w 813"/>
                  <a:gd name="T53" fmla="*/ 416 h 562"/>
                  <a:gd name="T54" fmla="*/ 813 w 813"/>
                  <a:gd name="T55" fmla="*/ 459 h 562"/>
                  <a:gd name="T56" fmla="*/ 694 w 813"/>
                  <a:gd name="T57" fmla="*/ 535 h 562"/>
                  <a:gd name="T58" fmla="*/ 637 w 813"/>
                  <a:gd name="T59" fmla="*/ 471 h 562"/>
                  <a:gd name="T60" fmla="*/ 599 w 813"/>
                  <a:gd name="T61" fmla="*/ 491 h 562"/>
                  <a:gd name="T62" fmla="*/ 538 w 813"/>
                  <a:gd name="T63" fmla="*/ 524 h 562"/>
                  <a:gd name="T64" fmla="*/ 505 w 813"/>
                  <a:gd name="T65" fmla="*/ 562 h 562"/>
                  <a:gd name="T66" fmla="*/ 291 w 813"/>
                  <a:gd name="T67" fmla="*/ 436 h 562"/>
                  <a:gd name="T68" fmla="*/ 445 w 813"/>
                  <a:gd name="T69" fmla="*/ 434 h 562"/>
                  <a:gd name="T70" fmla="*/ 559 w 813"/>
                  <a:gd name="T71" fmla="*/ 424 h 562"/>
                  <a:gd name="T72" fmla="*/ 632 w 813"/>
                  <a:gd name="T73" fmla="*/ 414 h 562"/>
                  <a:gd name="T74" fmla="*/ 678 w 813"/>
                  <a:gd name="T75" fmla="*/ 392 h 562"/>
                  <a:gd name="T76" fmla="*/ 698 w 813"/>
                  <a:gd name="T77" fmla="*/ 369 h 562"/>
                  <a:gd name="T78" fmla="*/ 706 w 813"/>
                  <a:gd name="T79" fmla="*/ 327 h 562"/>
                  <a:gd name="T80" fmla="*/ 694 w 813"/>
                  <a:gd name="T81" fmla="*/ 293 h 562"/>
                  <a:gd name="T82" fmla="*/ 654 w 813"/>
                  <a:gd name="T83" fmla="*/ 262 h 562"/>
                  <a:gd name="T84" fmla="*/ 590 w 813"/>
                  <a:gd name="T85" fmla="*/ 274 h 562"/>
                  <a:gd name="T86" fmla="*/ 474 w 813"/>
                  <a:gd name="T87" fmla="*/ 309 h 562"/>
                  <a:gd name="T88" fmla="*/ 358 w 813"/>
                  <a:gd name="T89" fmla="*/ 339 h 562"/>
                  <a:gd name="T90" fmla="*/ 230 w 813"/>
                  <a:gd name="T91" fmla="*/ 377 h 562"/>
                  <a:gd name="T92" fmla="*/ 160 w 813"/>
                  <a:gd name="T93" fmla="*/ 387 h 562"/>
                  <a:gd name="T94" fmla="*/ 106 w 813"/>
                  <a:gd name="T95" fmla="*/ 387 h 562"/>
                  <a:gd name="T96" fmla="*/ 56 w 813"/>
                  <a:gd name="T97" fmla="*/ 365 h 562"/>
                  <a:gd name="T98" fmla="*/ 21 w 813"/>
                  <a:gd name="T99" fmla="*/ 337 h 562"/>
                  <a:gd name="T100" fmla="*/ 3 w 813"/>
                  <a:gd name="T101" fmla="*/ 299 h 562"/>
                  <a:gd name="T102" fmla="*/ 0 w 813"/>
                  <a:gd name="T103" fmla="*/ 261 h 562"/>
                  <a:gd name="T104" fmla="*/ 0 w 813"/>
                  <a:gd name="T105" fmla="*/ 232 h 562"/>
                  <a:gd name="T106" fmla="*/ 13 w 813"/>
                  <a:gd name="T107" fmla="*/ 189 h 562"/>
                  <a:gd name="T108" fmla="*/ 32 w 813"/>
                  <a:gd name="T109" fmla="*/ 155 h 562"/>
                  <a:gd name="T110" fmla="*/ 53 w 813"/>
                  <a:gd name="T111" fmla="*/ 129 h 562"/>
                  <a:gd name="T112" fmla="*/ 72 w 813"/>
                  <a:gd name="T113" fmla="*/ 105 h 562"/>
                  <a:gd name="T114" fmla="*/ 4 w 813"/>
                  <a:gd name="T115" fmla="*/ 56 h 562"/>
                  <a:gd name="T116" fmla="*/ 123 w 813"/>
                  <a:gd name="T117" fmla="*/ 13 h 562"/>
                  <a:gd name="T118" fmla="*/ 183 w 813"/>
                  <a:gd name="T119" fmla="*/ 57 h 562"/>
                  <a:gd name="T120" fmla="*/ 226 w 813"/>
                  <a:gd name="T121" fmla="*/ 51 h 562"/>
                  <a:gd name="T122" fmla="*/ 241 w 813"/>
                  <a:gd name="T123" fmla="*/ 0 h 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
                  <a:gd name="T187" fmla="*/ 0 h 562"/>
                  <a:gd name="T188" fmla="*/ 813 w 813"/>
                  <a:gd name="T189" fmla="*/ 562 h 5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 h="562">
                    <a:moveTo>
                      <a:pt x="241" y="0"/>
                    </a:moveTo>
                    <a:lnTo>
                      <a:pt x="392" y="86"/>
                    </a:lnTo>
                    <a:lnTo>
                      <a:pt x="311" y="79"/>
                    </a:lnTo>
                    <a:lnTo>
                      <a:pt x="214" y="85"/>
                    </a:lnTo>
                    <a:lnTo>
                      <a:pt x="151" y="108"/>
                    </a:lnTo>
                    <a:lnTo>
                      <a:pt x="104" y="132"/>
                    </a:lnTo>
                    <a:lnTo>
                      <a:pt x="79" y="157"/>
                    </a:lnTo>
                    <a:lnTo>
                      <a:pt x="68" y="186"/>
                    </a:lnTo>
                    <a:lnTo>
                      <a:pt x="76" y="223"/>
                    </a:lnTo>
                    <a:lnTo>
                      <a:pt x="98" y="243"/>
                    </a:lnTo>
                    <a:lnTo>
                      <a:pt x="131" y="267"/>
                    </a:lnTo>
                    <a:lnTo>
                      <a:pt x="173" y="262"/>
                    </a:lnTo>
                    <a:lnTo>
                      <a:pt x="263" y="248"/>
                    </a:lnTo>
                    <a:lnTo>
                      <a:pt x="337" y="229"/>
                    </a:lnTo>
                    <a:lnTo>
                      <a:pt x="450" y="204"/>
                    </a:lnTo>
                    <a:lnTo>
                      <a:pt x="524" y="182"/>
                    </a:lnTo>
                    <a:lnTo>
                      <a:pt x="572" y="167"/>
                    </a:lnTo>
                    <a:lnTo>
                      <a:pt x="624" y="167"/>
                    </a:lnTo>
                    <a:lnTo>
                      <a:pt x="663" y="167"/>
                    </a:lnTo>
                    <a:lnTo>
                      <a:pt x="706" y="180"/>
                    </a:lnTo>
                    <a:lnTo>
                      <a:pt x="739" y="198"/>
                    </a:lnTo>
                    <a:lnTo>
                      <a:pt x="766" y="227"/>
                    </a:lnTo>
                    <a:lnTo>
                      <a:pt x="781" y="274"/>
                    </a:lnTo>
                    <a:lnTo>
                      <a:pt x="785" y="323"/>
                    </a:lnTo>
                    <a:lnTo>
                      <a:pt x="781" y="365"/>
                    </a:lnTo>
                    <a:lnTo>
                      <a:pt x="767" y="394"/>
                    </a:lnTo>
                    <a:lnTo>
                      <a:pt x="751" y="416"/>
                    </a:lnTo>
                    <a:lnTo>
                      <a:pt x="813" y="459"/>
                    </a:lnTo>
                    <a:lnTo>
                      <a:pt x="694" y="535"/>
                    </a:lnTo>
                    <a:lnTo>
                      <a:pt x="637" y="471"/>
                    </a:lnTo>
                    <a:lnTo>
                      <a:pt x="599" y="491"/>
                    </a:lnTo>
                    <a:lnTo>
                      <a:pt x="538" y="524"/>
                    </a:lnTo>
                    <a:lnTo>
                      <a:pt x="505" y="562"/>
                    </a:lnTo>
                    <a:lnTo>
                      <a:pt x="291" y="436"/>
                    </a:lnTo>
                    <a:lnTo>
                      <a:pt x="445" y="434"/>
                    </a:lnTo>
                    <a:lnTo>
                      <a:pt x="559" y="424"/>
                    </a:lnTo>
                    <a:lnTo>
                      <a:pt x="632" y="414"/>
                    </a:lnTo>
                    <a:lnTo>
                      <a:pt x="678" y="392"/>
                    </a:lnTo>
                    <a:lnTo>
                      <a:pt x="698" y="369"/>
                    </a:lnTo>
                    <a:lnTo>
                      <a:pt x="706" y="327"/>
                    </a:lnTo>
                    <a:lnTo>
                      <a:pt x="694" y="293"/>
                    </a:lnTo>
                    <a:lnTo>
                      <a:pt x="654" y="262"/>
                    </a:lnTo>
                    <a:lnTo>
                      <a:pt x="590" y="274"/>
                    </a:lnTo>
                    <a:lnTo>
                      <a:pt x="474" y="309"/>
                    </a:lnTo>
                    <a:lnTo>
                      <a:pt x="358" y="339"/>
                    </a:lnTo>
                    <a:lnTo>
                      <a:pt x="230" y="377"/>
                    </a:lnTo>
                    <a:lnTo>
                      <a:pt x="160" y="387"/>
                    </a:lnTo>
                    <a:lnTo>
                      <a:pt x="106" y="387"/>
                    </a:lnTo>
                    <a:lnTo>
                      <a:pt x="56" y="365"/>
                    </a:lnTo>
                    <a:lnTo>
                      <a:pt x="21" y="337"/>
                    </a:lnTo>
                    <a:lnTo>
                      <a:pt x="3" y="299"/>
                    </a:lnTo>
                    <a:lnTo>
                      <a:pt x="0" y="261"/>
                    </a:lnTo>
                    <a:lnTo>
                      <a:pt x="0" y="232"/>
                    </a:lnTo>
                    <a:lnTo>
                      <a:pt x="13" y="189"/>
                    </a:lnTo>
                    <a:lnTo>
                      <a:pt x="32" y="155"/>
                    </a:lnTo>
                    <a:lnTo>
                      <a:pt x="53" y="129"/>
                    </a:lnTo>
                    <a:lnTo>
                      <a:pt x="72" y="105"/>
                    </a:lnTo>
                    <a:lnTo>
                      <a:pt x="4" y="56"/>
                    </a:lnTo>
                    <a:lnTo>
                      <a:pt x="123" y="13"/>
                    </a:lnTo>
                    <a:lnTo>
                      <a:pt x="183" y="57"/>
                    </a:lnTo>
                    <a:lnTo>
                      <a:pt x="226" y="51"/>
                    </a:lnTo>
                    <a:lnTo>
                      <a:pt x="241" y="0"/>
                    </a:lnTo>
                    <a:close/>
                  </a:path>
                </a:pathLst>
              </a:custGeom>
              <a:solidFill>
                <a:srgbClr val="BFFFBF"/>
              </a:solidFill>
              <a:ln w="9525">
                <a:solidFill>
                  <a:srgbClr val="000000"/>
                </a:solidFill>
                <a:prstDash val="solid"/>
                <a:round/>
                <a:headEnd/>
                <a:tailEnd/>
              </a:ln>
            </p:spPr>
            <p:txBody>
              <a:bodyPr/>
              <a:lstStyle/>
              <a:p>
                <a:endParaRPr lang="en-US"/>
              </a:p>
            </p:txBody>
          </p:sp>
        </p:grpSp>
        <p:grpSp>
          <p:nvGrpSpPr>
            <p:cNvPr id="7" name="Group 1076"/>
            <p:cNvGrpSpPr>
              <a:grpSpLocks/>
            </p:cNvGrpSpPr>
            <p:nvPr/>
          </p:nvGrpSpPr>
          <p:grpSpPr bwMode="auto">
            <a:xfrm>
              <a:off x="3292" y="2481"/>
              <a:ext cx="2217" cy="654"/>
              <a:chOff x="3085" y="2056"/>
              <a:chExt cx="2217" cy="654"/>
            </a:xfrm>
          </p:grpSpPr>
          <p:sp>
            <p:nvSpPr>
              <p:cNvPr id="30784" name="Freeform 1077"/>
              <p:cNvSpPr>
                <a:spLocks/>
              </p:cNvSpPr>
              <p:nvPr/>
            </p:nvSpPr>
            <p:spPr bwMode="auto">
              <a:xfrm>
                <a:off x="3085" y="2056"/>
                <a:ext cx="2217" cy="654"/>
              </a:xfrm>
              <a:custGeom>
                <a:avLst/>
                <a:gdLst>
                  <a:gd name="T0" fmla="*/ 0 w 4433"/>
                  <a:gd name="T1" fmla="*/ 612 h 1309"/>
                  <a:gd name="T2" fmla="*/ 418 w 4433"/>
                  <a:gd name="T3" fmla="*/ 612 h 1309"/>
                  <a:gd name="T4" fmla="*/ 761 w 4433"/>
                  <a:gd name="T5" fmla="*/ 584 h 1309"/>
                  <a:gd name="T6" fmla="*/ 1036 w 4433"/>
                  <a:gd name="T7" fmla="*/ 545 h 1309"/>
                  <a:gd name="T8" fmla="*/ 1455 w 4433"/>
                  <a:gd name="T9" fmla="*/ 432 h 1309"/>
                  <a:gd name="T10" fmla="*/ 1848 w 4433"/>
                  <a:gd name="T11" fmla="*/ 294 h 1309"/>
                  <a:gd name="T12" fmla="*/ 2146 w 4433"/>
                  <a:gd name="T13" fmla="*/ 197 h 1309"/>
                  <a:gd name="T14" fmla="*/ 2324 w 4433"/>
                  <a:gd name="T15" fmla="*/ 112 h 1309"/>
                  <a:gd name="T16" fmla="*/ 2443 w 4433"/>
                  <a:gd name="T17" fmla="*/ 0 h 1309"/>
                  <a:gd name="T18" fmla="*/ 2693 w 4433"/>
                  <a:gd name="T19" fmla="*/ 99 h 1309"/>
                  <a:gd name="T20" fmla="*/ 2968 w 4433"/>
                  <a:gd name="T21" fmla="*/ 140 h 1309"/>
                  <a:gd name="T22" fmla="*/ 3384 w 4433"/>
                  <a:gd name="T23" fmla="*/ 251 h 1309"/>
                  <a:gd name="T24" fmla="*/ 3803 w 4433"/>
                  <a:gd name="T25" fmla="*/ 294 h 1309"/>
                  <a:gd name="T26" fmla="*/ 4159 w 4433"/>
                  <a:gd name="T27" fmla="*/ 251 h 1309"/>
                  <a:gd name="T28" fmla="*/ 4433 w 4433"/>
                  <a:gd name="T29" fmla="*/ 223 h 1309"/>
                  <a:gd name="T30" fmla="*/ 4147 w 4433"/>
                  <a:gd name="T31" fmla="*/ 376 h 1309"/>
                  <a:gd name="T32" fmla="*/ 3933 w 4433"/>
                  <a:gd name="T33" fmla="*/ 446 h 1309"/>
                  <a:gd name="T34" fmla="*/ 3684 w 4433"/>
                  <a:gd name="T35" fmla="*/ 556 h 1309"/>
                  <a:gd name="T36" fmla="*/ 3135 w 4433"/>
                  <a:gd name="T37" fmla="*/ 697 h 1309"/>
                  <a:gd name="T38" fmla="*/ 2707 w 4433"/>
                  <a:gd name="T39" fmla="*/ 807 h 1309"/>
                  <a:gd name="T40" fmla="*/ 2360 w 4433"/>
                  <a:gd name="T41" fmla="*/ 974 h 1309"/>
                  <a:gd name="T42" fmla="*/ 2002 w 4433"/>
                  <a:gd name="T43" fmla="*/ 1101 h 1309"/>
                  <a:gd name="T44" fmla="*/ 1621 w 4433"/>
                  <a:gd name="T45" fmla="*/ 1241 h 1309"/>
                  <a:gd name="T46" fmla="*/ 1514 w 4433"/>
                  <a:gd name="T47" fmla="*/ 1309 h 1309"/>
                  <a:gd name="T48" fmla="*/ 1288 w 4433"/>
                  <a:gd name="T49" fmla="*/ 1143 h 1309"/>
                  <a:gd name="T50" fmla="*/ 989 w 4433"/>
                  <a:gd name="T51" fmla="*/ 947 h 1309"/>
                  <a:gd name="T52" fmla="*/ 739 w 4433"/>
                  <a:gd name="T53" fmla="*/ 876 h 1309"/>
                  <a:gd name="T54" fmla="*/ 428 w 4433"/>
                  <a:gd name="T55" fmla="*/ 822 h 1309"/>
                  <a:gd name="T56" fmla="*/ 0 w 4433"/>
                  <a:gd name="T57" fmla="*/ 612 h 13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33"/>
                  <a:gd name="T88" fmla="*/ 0 h 1309"/>
                  <a:gd name="T89" fmla="*/ 4433 w 4433"/>
                  <a:gd name="T90" fmla="*/ 1309 h 13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33" h="1309">
                    <a:moveTo>
                      <a:pt x="0" y="612"/>
                    </a:moveTo>
                    <a:lnTo>
                      <a:pt x="418" y="612"/>
                    </a:lnTo>
                    <a:lnTo>
                      <a:pt x="761" y="584"/>
                    </a:lnTo>
                    <a:lnTo>
                      <a:pt x="1036" y="545"/>
                    </a:lnTo>
                    <a:lnTo>
                      <a:pt x="1455" y="432"/>
                    </a:lnTo>
                    <a:lnTo>
                      <a:pt x="1848" y="294"/>
                    </a:lnTo>
                    <a:lnTo>
                      <a:pt x="2146" y="197"/>
                    </a:lnTo>
                    <a:lnTo>
                      <a:pt x="2324" y="112"/>
                    </a:lnTo>
                    <a:lnTo>
                      <a:pt x="2443" y="0"/>
                    </a:lnTo>
                    <a:lnTo>
                      <a:pt x="2693" y="99"/>
                    </a:lnTo>
                    <a:lnTo>
                      <a:pt x="2968" y="140"/>
                    </a:lnTo>
                    <a:lnTo>
                      <a:pt x="3384" y="251"/>
                    </a:lnTo>
                    <a:lnTo>
                      <a:pt x="3803" y="294"/>
                    </a:lnTo>
                    <a:lnTo>
                      <a:pt x="4159" y="251"/>
                    </a:lnTo>
                    <a:lnTo>
                      <a:pt x="4433" y="223"/>
                    </a:lnTo>
                    <a:lnTo>
                      <a:pt x="4147" y="376"/>
                    </a:lnTo>
                    <a:lnTo>
                      <a:pt x="3933" y="446"/>
                    </a:lnTo>
                    <a:lnTo>
                      <a:pt x="3684" y="556"/>
                    </a:lnTo>
                    <a:lnTo>
                      <a:pt x="3135" y="697"/>
                    </a:lnTo>
                    <a:lnTo>
                      <a:pt x="2707" y="807"/>
                    </a:lnTo>
                    <a:lnTo>
                      <a:pt x="2360" y="974"/>
                    </a:lnTo>
                    <a:lnTo>
                      <a:pt x="2002" y="1101"/>
                    </a:lnTo>
                    <a:lnTo>
                      <a:pt x="1621" y="1241"/>
                    </a:lnTo>
                    <a:lnTo>
                      <a:pt x="1514" y="1309"/>
                    </a:lnTo>
                    <a:lnTo>
                      <a:pt x="1288" y="1143"/>
                    </a:lnTo>
                    <a:lnTo>
                      <a:pt x="989" y="947"/>
                    </a:lnTo>
                    <a:lnTo>
                      <a:pt x="739" y="876"/>
                    </a:lnTo>
                    <a:lnTo>
                      <a:pt x="428" y="822"/>
                    </a:lnTo>
                    <a:lnTo>
                      <a:pt x="0" y="612"/>
                    </a:lnTo>
                    <a:close/>
                  </a:path>
                </a:pathLst>
              </a:custGeom>
              <a:solidFill>
                <a:srgbClr val="00FF00"/>
              </a:solidFill>
              <a:ln w="9525">
                <a:solidFill>
                  <a:srgbClr val="000000"/>
                </a:solidFill>
                <a:prstDash val="solid"/>
                <a:round/>
                <a:headEnd/>
                <a:tailEnd/>
              </a:ln>
            </p:spPr>
            <p:txBody>
              <a:bodyPr/>
              <a:lstStyle/>
              <a:p>
                <a:endParaRPr lang="en-US"/>
              </a:p>
            </p:txBody>
          </p:sp>
          <p:sp>
            <p:nvSpPr>
              <p:cNvPr id="30785" name="Freeform 1078"/>
              <p:cNvSpPr>
                <a:spLocks/>
              </p:cNvSpPr>
              <p:nvPr/>
            </p:nvSpPr>
            <p:spPr bwMode="auto">
              <a:xfrm>
                <a:off x="3635" y="2317"/>
                <a:ext cx="406" cy="281"/>
              </a:xfrm>
              <a:custGeom>
                <a:avLst/>
                <a:gdLst>
                  <a:gd name="T0" fmla="*/ 241 w 813"/>
                  <a:gd name="T1" fmla="*/ 0 h 561"/>
                  <a:gd name="T2" fmla="*/ 392 w 813"/>
                  <a:gd name="T3" fmla="*/ 88 h 561"/>
                  <a:gd name="T4" fmla="*/ 310 w 813"/>
                  <a:gd name="T5" fmla="*/ 77 h 561"/>
                  <a:gd name="T6" fmla="*/ 215 w 813"/>
                  <a:gd name="T7" fmla="*/ 86 h 561"/>
                  <a:gd name="T8" fmla="*/ 149 w 813"/>
                  <a:gd name="T9" fmla="*/ 110 h 561"/>
                  <a:gd name="T10" fmla="*/ 103 w 813"/>
                  <a:gd name="T11" fmla="*/ 130 h 561"/>
                  <a:gd name="T12" fmla="*/ 78 w 813"/>
                  <a:gd name="T13" fmla="*/ 156 h 561"/>
                  <a:gd name="T14" fmla="*/ 68 w 813"/>
                  <a:gd name="T15" fmla="*/ 187 h 561"/>
                  <a:gd name="T16" fmla="*/ 75 w 813"/>
                  <a:gd name="T17" fmla="*/ 221 h 561"/>
                  <a:gd name="T18" fmla="*/ 99 w 813"/>
                  <a:gd name="T19" fmla="*/ 244 h 561"/>
                  <a:gd name="T20" fmla="*/ 130 w 813"/>
                  <a:gd name="T21" fmla="*/ 268 h 561"/>
                  <a:gd name="T22" fmla="*/ 174 w 813"/>
                  <a:gd name="T23" fmla="*/ 264 h 561"/>
                  <a:gd name="T24" fmla="*/ 260 w 813"/>
                  <a:gd name="T25" fmla="*/ 247 h 561"/>
                  <a:gd name="T26" fmla="*/ 336 w 813"/>
                  <a:gd name="T27" fmla="*/ 228 h 561"/>
                  <a:gd name="T28" fmla="*/ 449 w 813"/>
                  <a:gd name="T29" fmla="*/ 202 h 561"/>
                  <a:gd name="T30" fmla="*/ 523 w 813"/>
                  <a:gd name="T31" fmla="*/ 183 h 561"/>
                  <a:gd name="T32" fmla="*/ 573 w 813"/>
                  <a:gd name="T33" fmla="*/ 168 h 561"/>
                  <a:gd name="T34" fmla="*/ 623 w 813"/>
                  <a:gd name="T35" fmla="*/ 168 h 561"/>
                  <a:gd name="T36" fmla="*/ 662 w 813"/>
                  <a:gd name="T37" fmla="*/ 168 h 561"/>
                  <a:gd name="T38" fmla="*/ 706 w 813"/>
                  <a:gd name="T39" fmla="*/ 178 h 561"/>
                  <a:gd name="T40" fmla="*/ 740 w 813"/>
                  <a:gd name="T41" fmla="*/ 196 h 561"/>
                  <a:gd name="T42" fmla="*/ 766 w 813"/>
                  <a:gd name="T43" fmla="*/ 225 h 561"/>
                  <a:gd name="T44" fmla="*/ 781 w 813"/>
                  <a:gd name="T45" fmla="*/ 272 h 561"/>
                  <a:gd name="T46" fmla="*/ 785 w 813"/>
                  <a:gd name="T47" fmla="*/ 321 h 561"/>
                  <a:gd name="T48" fmla="*/ 781 w 813"/>
                  <a:gd name="T49" fmla="*/ 366 h 561"/>
                  <a:gd name="T50" fmla="*/ 768 w 813"/>
                  <a:gd name="T51" fmla="*/ 393 h 561"/>
                  <a:gd name="T52" fmla="*/ 750 w 813"/>
                  <a:gd name="T53" fmla="*/ 416 h 561"/>
                  <a:gd name="T54" fmla="*/ 813 w 813"/>
                  <a:gd name="T55" fmla="*/ 459 h 561"/>
                  <a:gd name="T56" fmla="*/ 694 w 813"/>
                  <a:gd name="T57" fmla="*/ 535 h 561"/>
                  <a:gd name="T58" fmla="*/ 636 w 813"/>
                  <a:gd name="T59" fmla="*/ 469 h 561"/>
                  <a:gd name="T60" fmla="*/ 599 w 813"/>
                  <a:gd name="T61" fmla="*/ 491 h 561"/>
                  <a:gd name="T62" fmla="*/ 539 w 813"/>
                  <a:gd name="T63" fmla="*/ 520 h 561"/>
                  <a:gd name="T64" fmla="*/ 505 w 813"/>
                  <a:gd name="T65" fmla="*/ 561 h 561"/>
                  <a:gd name="T66" fmla="*/ 289 w 813"/>
                  <a:gd name="T67" fmla="*/ 435 h 561"/>
                  <a:gd name="T68" fmla="*/ 444 w 813"/>
                  <a:gd name="T69" fmla="*/ 434 h 561"/>
                  <a:gd name="T70" fmla="*/ 559 w 813"/>
                  <a:gd name="T71" fmla="*/ 421 h 561"/>
                  <a:gd name="T72" fmla="*/ 633 w 813"/>
                  <a:gd name="T73" fmla="*/ 412 h 561"/>
                  <a:gd name="T74" fmla="*/ 677 w 813"/>
                  <a:gd name="T75" fmla="*/ 391 h 561"/>
                  <a:gd name="T76" fmla="*/ 699 w 813"/>
                  <a:gd name="T77" fmla="*/ 369 h 561"/>
                  <a:gd name="T78" fmla="*/ 706 w 813"/>
                  <a:gd name="T79" fmla="*/ 325 h 561"/>
                  <a:gd name="T80" fmla="*/ 694 w 813"/>
                  <a:gd name="T81" fmla="*/ 293 h 561"/>
                  <a:gd name="T82" fmla="*/ 653 w 813"/>
                  <a:gd name="T83" fmla="*/ 264 h 561"/>
                  <a:gd name="T84" fmla="*/ 589 w 813"/>
                  <a:gd name="T85" fmla="*/ 272 h 561"/>
                  <a:gd name="T86" fmla="*/ 473 w 813"/>
                  <a:gd name="T87" fmla="*/ 311 h 561"/>
                  <a:gd name="T88" fmla="*/ 358 w 813"/>
                  <a:gd name="T89" fmla="*/ 340 h 561"/>
                  <a:gd name="T90" fmla="*/ 229 w 813"/>
                  <a:gd name="T91" fmla="*/ 374 h 561"/>
                  <a:gd name="T92" fmla="*/ 160 w 813"/>
                  <a:gd name="T93" fmla="*/ 387 h 561"/>
                  <a:gd name="T94" fmla="*/ 106 w 813"/>
                  <a:gd name="T95" fmla="*/ 387 h 561"/>
                  <a:gd name="T96" fmla="*/ 55 w 813"/>
                  <a:gd name="T97" fmla="*/ 366 h 561"/>
                  <a:gd name="T98" fmla="*/ 21 w 813"/>
                  <a:gd name="T99" fmla="*/ 338 h 561"/>
                  <a:gd name="T100" fmla="*/ 2 w 813"/>
                  <a:gd name="T101" fmla="*/ 297 h 561"/>
                  <a:gd name="T102" fmla="*/ 0 w 813"/>
                  <a:gd name="T103" fmla="*/ 262 h 561"/>
                  <a:gd name="T104" fmla="*/ 0 w 813"/>
                  <a:gd name="T105" fmla="*/ 230 h 561"/>
                  <a:gd name="T106" fmla="*/ 14 w 813"/>
                  <a:gd name="T107" fmla="*/ 190 h 561"/>
                  <a:gd name="T108" fmla="*/ 33 w 813"/>
                  <a:gd name="T109" fmla="*/ 154 h 561"/>
                  <a:gd name="T110" fmla="*/ 53 w 813"/>
                  <a:gd name="T111" fmla="*/ 129 h 561"/>
                  <a:gd name="T112" fmla="*/ 72 w 813"/>
                  <a:gd name="T113" fmla="*/ 105 h 561"/>
                  <a:gd name="T114" fmla="*/ 5 w 813"/>
                  <a:gd name="T115" fmla="*/ 54 h 561"/>
                  <a:gd name="T116" fmla="*/ 122 w 813"/>
                  <a:gd name="T117" fmla="*/ 14 h 561"/>
                  <a:gd name="T118" fmla="*/ 182 w 813"/>
                  <a:gd name="T119" fmla="*/ 57 h 561"/>
                  <a:gd name="T120" fmla="*/ 225 w 813"/>
                  <a:gd name="T121" fmla="*/ 49 h 561"/>
                  <a:gd name="T122" fmla="*/ 241 w 813"/>
                  <a:gd name="T123" fmla="*/ 0 h 5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
                  <a:gd name="T187" fmla="*/ 0 h 561"/>
                  <a:gd name="T188" fmla="*/ 813 w 813"/>
                  <a:gd name="T189" fmla="*/ 561 h 5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 h="561">
                    <a:moveTo>
                      <a:pt x="241" y="0"/>
                    </a:moveTo>
                    <a:lnTo>
                      <a:pt x="392" y="88"/>
                    </a:lnTo>
                    <a:lnTo>
                      <a:pt x="310" y="77"/>
                    </a:lnTo>
                    <a:lnTo>
                      <a:pt x="215" y="86"/>
                    </a:lnTo>
                    <a:lnTo>
                      <a:pt x="149" y="110"/>
                    </a:lnTo>
                    <a:lnTo>
                      <a:pt x="103" y="130"/>
                    </a:lnTo>
                    <a:lnTo>
                      <a:pt x="78" y="156"/>
                    </a:lnTo>
                    <a:lnTo>
                      <a:pt x="68" y="187"/>
                    </a:lnTo>
                    <a:lnTo>
                      <a:pt x="75" y="221"/>
                    </a:lnTo>
                    <a:lnTo>
                      <a:pt x="99" y="244"/>
                    </a:lnTo>
                    <a:lnTo>
                      <a:pt x="130" y="268"/>
                    </a:lnTo>
                    <a:lnTo>
                      <a:pt x="174" y="264"/>
                    </a:lnTo>
                    <a:lnTo>
                      <a:pt x="260" y="247"/>
                    </a:lnTo>
                    <a:lnTo>
                      <a:pt x="336" y="228"/>
                    </a:lnTo>
                    <a:lnTo>
                      <a:pt x="449" y="202"/>
                    </a:lnTo>
                    <a:lnTo>
                      <a:pt x="523" y="183"/>
                    </a:lnTo>
                    <a:lnTo>
                      <a:pt x="573" y="168"/>
                    </a:lnTo>
                    <a:lnTo>
                      <a:pt x="623" y="168"/>
                    </a:lnTo>
                    <a:lnTo>
                      <a:pt x="662" y="168"/>
                    </a:lnTo>
                    <a:lnTo>
                      <a:pt x="706" y="178"/>
                    </a:lnTo>
                    <a:lnTo>
                      <a:pt x="740" y="196"/>
                    </a:lnTo>
                    <a:lnTo>
                      <a:pt x="766" y="225"/>
                    </a:lnTo>
                    <a:lnTo>
                      <a:pt x="781" y="272"/>
                    </a:lnTo>
                    <a:lnTo>
                      <a:pt x="785" y="321"/>
                    </a:lnTo>
                    <a:lnTo>
                      <a:pt x="781" y="366"/>
                    </a:lnTo>
                    <a:lnTo>
                      <a:pt x="768" y="393"/>
                    </a:lnTo>
                    <a:lnTo>
                      <a:pt x="750" y="416"/>
                    </a:lnTo>
                    <a:lnTo>
                      <a:pt x="813" y="459"/>
                    </a:lnTo>
                    <a:lnTo>
                      <a:pt x="694" y="535"/>
                    </a:lnTo>
                    <a:lnTo>
                      <a:pt x="636" y="469"/>
                    </a:lnTo>
                    <a:lnTo>
                      <a:pt x="599" y="491"/>
                    </a:lnTo>
                    <a:lnTo>
                      <a:pt x="539" y="520"/>
                    </a:lnTo>
                    <a:lnTo>
                      <a:pt x="505" y="561"/>
                    </a:lnTo>
                    <a:lnTo>
                      <a:pt x="289" y="435"/>
                    </a:lnTo>
                    <a:lnTo>
                      <a:pt x="444" y="434"/>
                    </a:lnTo>
                    <a:lnTo>
                      <a:pt x="559" y="421"/>
                    </a:lnTo>
                    <a:lnTo>
                      <a:pt x="633" y="412"/>
                    </a:lnTo>
                    <a:lnTo>
                      <a:pt x="677" y="391"/>
                    </a:lnTo>
                    <a:lnTo>
                      <a:pt x="699" y="369"/>
                    </a:lnTo>
                    <a:lnTo>
                      <a:pt x="706" y="325"/>
                    </a:lnTo>
                    <a:lnTo>
                      <a:pt x="694" y="293"/>
                    </a:lnTo>
                    <a:lnTo>
                      <a:pt x="653" y="264"/>
                    </a:lnTo>
                    <a:lnTo>
                      <a:pt x="589" y="272"/>
                    </a:lnTo>
                    <a:lnTo>
                      <a:pt x="473" y="311"/>
                    </a:lnTo>
                    <a:lnTo>
                      <a:pt x="358" y="340"/>
                    </a:lnTo>
                    <a:lnTo>
                      <a:pt x="229" y="374"/>
                    </a:lnTo>
                    <a:lnTo>
                      <a:pt x="160" y="387"/>
                    </a:lnTo>
                    <a:lnTo>
                      <a:pt x="106" y="387"/>
                    </a:lnTo>
                    <a:lnTo>
                      <a:pt x="55" y="366"/>
                    </a:lnTo>
                    <a:lnTo>
                      <a:pt x="21" y="338"/>
                    </a:lnTo>
                    <a:lnTo>
                      <a:pt x="2" y="297"/>
                    </a:lnTo>
                    <a:lnTo>
                      <a:pt x="0" y="262"/>
                    </a:lnTo>
                    <a:lnTo>
                      <a:pt x="0" y="230"/>
                    </a:lnTo>
                    <a:lnTo>
                      <a:pt x="14" y="190"/>
                    </a:lnTo>
                    <a:lnTo>
                      <a:pt x="33" y="154"/>
                    </a:lnTo>
                    <a:lnTo>
                      <a:pt x="53" y="129"/>
                    </a:lnTo>
                    <a:lnTo>
                      <a:pt x="72" y="105"/>
                    </a:lnTo>
                    <a:lnTo>
                      <a:pt x="5" y="54"/>
                    </a:lnTo>
                    <a:lnTo>
                      <a:pt x="122" y="14"/>
                    </a:lnTo>
                    <a:lnTo>
                      <a:pt x="182" y="57"/>
                    </a:lnTo>
                    <a:lnTo>
                      <a:pt x="225" y="49"/>
                    </a:lnTo>
                    <a:lnTo>
                      <a:pt x="241" y="0"/>
                    </a:lnTo>
                    <a:close/>
                  </a:path>
                </a:pathLst>
              </a:custGeom>
              <a:solidFill>
                <a:srgbClr val="BFFFBF"/>
              </a:solidFill>
              <a:ln w="9525">
                <a:solidFill>
                  <a:srgbClr val="000000"/>
                </a:solidFill>
                <a:prstDash val="solid"/>
                <a:round/>
                <a:headEnd/>
                <a:tailEnd/>
              </a:ln>
            </p:spPr>
            <p:txBody>
              <a:bodyPr/>
              <a:lstStyle/>
              <a:p>
                <a:endParaRPr lang="en-US"/>
              </a:p>
            </p:txBody>
          </p:sp>
          <p:sp>
            <p:nvSpPr>
              <p:cNvPr id="30786" name="Freeform 1079"/>
              <p:cNvSpPr>
                <a:spLocks/>
              </p:cNvSpPr>
              <p:nvPr/>
            </p:nvSpPr>
            <p:spPr bwMode="auto">
              <a:xfrm>
                <a:off x="4280" y="2110"/>
                <a:ext cx="406" cy="281"/>
              </a:xfrm>
              <a:custGeom>
                <a:avLst/>
                <a:gdLst>
                  <a:gd name="T0" fmla="*/ 241 w 813"/>
                  <a:gd name="T1" fmla="*/ 0 h 562"/>
                  <a:gd name="T2" fmla="*/ 392 w 813"/>
                  <a:gd name="T3" fmla="*/ 86 h 562"/>
                  <a:gd name="T4" fmla="*/ 311 w 813"/>
                  <a:gd name="T5" fmla="*/ 79 h 562"/>
                  <a:gd name="T6" fmla="*/ 214 w 813"/>
                  <a:gd name="T7" fmla="*/ 85 h 562"/>
                  <a:gd name="T8" fmla="*/ 151 w 813"/>
                  <a:gd name="T9" fmla="*/ 108 h 562"/>
                  <a:gd name="T10" fmla="*/ 104 w 813"/>
                  <a:gd name="T11" fmla="*/ 132 h 562"/>
                  <a:gd name="T12" fmla="*/ 79 w 813"/>
                  <a:gd name="T13" fmla="*/ 157 h 562"/>
                  <a:gd name="T14" fmla="*/ 68 w 813"/>
                  <a:gd name="T15" fmla="*/ 186 h 562"/>
                  <a:gd name="T16" fmla="*/ 76 w 813"/>
                  <a:gd name="T17" fmla="*/ 223 h 562"/>
                  <a:gd name="T18" fmla="*/ 98 w 813"/>
                  <a:gd name="T19" fmla="*/ 243 h 562"/>
                  <a:gd name="T20" fmla="*/ 131 w 813"/>
                  <a:gd name="T21" fmla="*/ 267 h 562"/>
                  <a:gd name="T22" fmla="*/ 173 w 813"/>
                  <a:gd name="T23" fmla="*/ 262 h 562"/>
                  <a:gd name="T24" fmla="*/ 263 w 813"/>
                  <a:gd name="T25" fmla="*/ 248 h 562"/>
                  <a:gd name="T26" fmla="*/ 337 w 813"/>
                  <a:gd name="T27" fmla="*/ 229 h 562"/>
                  <a:gd name="T28" fmla="*/ 450 w 813"/>
                  <a:gd name="T29" fmla="*/ 204 h 562"/>
                  <a:gd name="T30" fmla="*/ 524 w 813"/>
                  <a:gd name="T31" fmla="*/ 182 h 562"/>
                  <a:gd name="T32" fmla="*/ 572 w 813"/>
                  <a:gd name="T33" fmla="*/ 167 h 562"/>
                  <a:gd name="T34" fmla="*/ 624 w 813"/>
                  <a:gd name="T35" fmla="*/ 167 h 562"/>
                  <a:gd name="T36" fmla="*/ 663 w 813"/>
                  <a:gd name="T37" fmla="*/ 167 h 562"/>
                  <a:gd name="T38" fmla="*/ 706 w 813"/>
                  <a:gd name="T39" fmla="*/ 180 h 562"/>
                  <a:gd name="T40" fmla="*/ 739 w 813"/>
                  <a:gd name="T41" fmla="*/ 198 h 562"/>
                  <a:gd name="T42" fmla="*/ 766 w 813"/>
                  <a:gd name="T43" fmla="*/ 227 h 562"/>
                  <a:gd name="T44" fmla="*/ 781 w 813"/>
                  <a:gd name="T45" fmla="*/ 274 h 562"/>
                  <a:gd name="T46" fmla="*/ 785 w 813"/>
                  <a:gd name="T47" fmla="*/ 323 h 562"/>
                  <a:gd name="T48" fmla="*/ 781 w 813"/>
                  <a:gd name="T49" fmla="*/ 365 h 562"/>
                  <a:gd name="T50" fmla="*/ 767 w 813"/>
                  <a:gd name="T51" fmla="*/ 394 h 562"/>
                  <a:gd name="T52" fmla="*/ 751 w 813"/>
                  <a:gd name="T53" fmla="*/ 416 h 562"/>
                  <a:gd name="T54" fmla="*/ 813 w 813"/>
                  <a:gd name="T55" fmla="*/ 459 h 562"/>
                  <a:gd name="T56" fmla="*/ 694 w 813"/>
                  <a:gd name="T57" fmla="*/ 535 h 562"/>
                  <a:gd name="T58" fmla="*/ 637 w 813"/>
                  <a:gd name="T59" fmla="*/ 471 h 562"/>
                  <a:gd name="T60" fmla="*/ 599 w 813"/>
                  <a:gd name="T61" fmla="*/ 491 h 562"/>
                  <a:gd name="T62" fmla="*/ 538 w 813"/>
                  <a:gd name="T63" fmla="*/ 524 h 562"/>
                  <a:gd name="T64" fmla="*/ 505 w 813"/>
                  <a:gd name="T65" fmla="*/ 562 h 562"/>
                  <a:gd name="T66" fmla="*/ 291 w 813"/>
                  <a:gd name="T67" fmla="*/ 436 h 562"/>
                  <a:gd name="T68" fmla="*/ 445 w 813"/>
                  <a:gd name="T69" fmla="*/ 434 h 562"/>
                  <a:gd name="T70" fmla="*/ 559 w 813"/>
                  <a:gd name="T71" fmla="*/ 424 h 562"/>
                  <a:gd name="T72" fmla="*/ 632 w 813"/>
                  <a:gd name="T73" fmla="*/ 414 h 562"/>
                  <a:gd name="T74" fmla="*/ 678 w 813"/>
                  <a:gd name="T75" fmla="*/ 392 h 562"/>
                  <a:gd name="T76" fmla="*/ 698 w 813"/>
                  <a:gd name="T77" fmla="*/ 369 h 562"/>
                  <a:gd name="T78" fmla="*/ 706 w 813"/>
                  <a:gd name="T79" fmla="*/ 327 h 562"/>
                  <a:gd name="T80" fmla="*/ 694 w 813"/>
                  <a:gd name="T81" fmla="*/ 293 h 562"/>
                  <a:gd name="T82" fmla="*/ 654 w 813"/>
                  <a:gd name="T83" fmla="*/ 262 h 562"/>
                  <a:gd name="T84" fmla="*/ 590 w 813"/>
                  <a:gd name="T85" fmla="*/ 274 h 562"/>
                  <a:gd name="T86" fmla="*/ 474 w 813"/>
                  <a:gd name="T87" fmla="*/ 309 h 562"/>
                  <a:gd name="T88" fmla="*/ 358 w 813"/>
                  <a:gd name="T89" fmla="*/ 339 h 562"/>
                  <a:gd name="T90" fmla="*/ 230 w 813"/>
                  <a:gd name="T91" fmla="*/ 377 h 562"/>
                  <a:gd name="T92" fmla="*/ 160 w 813"/>
                  <a:gd name="T93" fmla="*/ 387 h 562"/>
                  <a:gd name="T94" fmla="*/ 106 w 813"/>
                  <a:gd name="T95" fmla="*/ 387 h 562"/>
                  <a:gd name="T96" fmla="*/ 56 w 813"/>
                  <a:gd name="T97" fmla="*/ 365 h 562"/>
                  <a:gd name="T98" fmla="*/ 21 w 813"/>
                  <a:gd name="T99" fmla="*/ 337 h 562"/>
                  <a:gd name="T100" fmla="*/ 3 w 813"/>
                  <a:gd name="T101" fmla="*/ 299 h 562"/>
                  <a:gd name="T102" fmla="*/ 0 w 813"/>
                  <a:gd name="T103" fmla="*/ 261 h 562"/>
                  <a:gd name="T104" fmla="*/ 0 w 813"/>
                  <a:gd name="T105" fmla="*/ 232 h 562"/>
                  <a:gd name="T106" fmla="*/ 13 w 813"/>
                  <a:gd name="T107" fmla="*/ 189 h 562"/>
                  <a:gd name="T108" fmla="*/ 32 w 813"/>
                  <a:gd name="T109" fmla="*/ 155 h 562"/>
                  <a:gd name="T110" fmla="*/ 53 w 813"/>
                  <a:gd name="T111" fmla="*/ 129 h 562"/>
                  <a:gd name="T112" fmla="*/ 72 w 813"/>
                  <a:gd name="T113" fmla="*/ 105 h 562"/>
                  <a:gd name="T114" fmla="*/ 4 w 813"/>
                  <a:gd name="T115" fmla="*/ 56 h 562"/>
                  <a:gd name="T116" fmla="*/ 123 w 813"/>
                  <a:gd name="T117" fmla="*/ 13 h 562"/>
                  <a:gd name="T118" fmla="*/ 183 w 813"/>
                  <a:gd name="T119" fmla="*/ 57 h 562"/>
                  <a:gd name="T120" fmla="*/ 226 w 813"/>
                  <a:gd name="T121" fmla="*/ 51 h 562"/>
                  <a:gd name="T122" fmla="*/ 241 w 813"/>
                  <a:gd name="T123" fmla="*/ 0 h 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
                  <a:gd name="T187" fmla="*/ 0 h 562"/>
                  <a:gd name="T188" fmla="*/ 813 w 813"/>
                  <a:gd name="T189" fmla="*/ 562 h 5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 h="562">
                    <a:moveTo>
                      <a:pt x="241" y="0"/>
                    </a:moveTo>
                    <a:lnTo>
                      <a:pt x="392" y="86"/>
                    </a:lnTo>
                    <a:lnTo>
                      <a:pt x="311" y="79"/>
                    </a:lnTo>
                    <a:lnTo>
                      <a:pt x="214" y="85"/>
                    </a:lnTo>
                    <a:lnTo>
                      <a:pt x="151" y="108"/>
                    </a:lnTo>
                    <a:lnTo>
                      <a:pt x="104" y="132"/>
                    </a:lnTo>
                    <a:lnTo>
                      <a:pt x="79" y="157"/>
                    </a:lnTo>
                    <a:lnTo>
                      <a:pt x="68" y="186"/>
                    </a:lnTo>
                    <a:lnTo>
                      <a:pt x="76" y="223"/>
                    </a:lnTo>
                    <a:lnTo>
                      <a:pt x="98" y="243"/>
                    </a:lnTo>
                    <a:lnTo>
                      <a:pt x="131" y="267"/>
                    </a:lnTo>
                    <a:lnTo>
                      <a:pt x="173" y="262"/>
                    </a:lnTo>
                    <a:lnTo>
                      <a:pt x="263" y="248"/>
                    </a:lnTo>
                    <a:lnTo>
                      <a:pt x="337" y="229"/>
                    </a:lnTo>
                    <a:lnTo>
                      <a:pt x="450" y="204"/>
                    </a:lnTo>
                    <a:lnTo>
                      <a:pt x="524" y="182"/>
                    </a:lnTo>
                    <a:lnTo>
                      <a:pt x="572" y="167"/>
                    </a:lnTo>
                    <a:lnTo>
                      <a:pt x="624" y="167"/>
                    </a:lnTo>
                    <a:lnTo>
                      <a:pt x="663" y="167"/>
                    </a:lnTo>
                    <a:lnTo>
                      <a:pt x="706" y="180"/>
                    </a:lnTo>
                    <a:lnTo>
                      <a:pt x="739" y="198"/>
                    </a:lnTo>
                    <a:lnTo>
                      <a:pt x="766" y="227"/>
                    </a:lnTo>
                    <a:lnTo>
                      <a:pt x="781" y="274"/>
                    </a:lnTo>
                    <a:lnTo>
                      <a:pt x="785" y="323"/>
                    </a:lnTo>
                    <a:lnTo>
                      <a:pt x="781" y="365"/>
                    </a:lnTo>
                    <a:lnTo>
                      <a:pt x="767" y="394"/>
                    </a:lnTo>
                    <a:lnTo>
                      <a:pt x="751" y="416"/>
                    </a:lnTo>
                    <a:lnTo>
                      <a:pt x="813" y="459"/>
                    </a:lnTo>
                    <a:lnTo>
                      <a:pt x="694" y="535"/>
                    </a:lnTo>
                    <a:lnTo>
                      <a:pt x="637" y="471"/>
                    </a:lnTo>
                    <a:lnTo>
                      <a:pt x="599" y="491"/>
                    </a:lnTo>
                    <a:lnTo>
                      <a:pt x="538" y="524"/>
                    </a:lnTo>
                    <a:lnTo>
                      <a:pt x="505" y="562"/>
                    </a:lnTo>
                    <a:lnTo>
                      <a:pt x="291" y="436"/>
                    </a:lnTo>
                    <a:lnTo>
                      <a:pt x="445" y="434"/>
                    </a:lnTo>
                    <a:lnTo>
                      <a:pt x="559" y="424"/>
                    </a:lnTo>
                    <a:lnTo>
                      <a:pt x="632" y="414"/>
                    </a:lnTo>
                    <a:lnTo>
                      <a:pt x="678" y="392"/>
                    </a:lnTo>
                    <a:lnTo>
                      <a:pt x="698" y="369"/>
                    </a:lnTo>
                    <a:lnTo>
                      <a:pt x="706" y="327"/>
                    </a:lnTo>
                    <a:lnTo>
                      <a:pt x="694" y="293"/>
                    </a:lnTo>
                    <a:lnTo>
                      <a:pt x="654" y="262"/>
                    </a:lnTo>
                    <a:lnTo>
                      <a:pt x="590" y="274"/>
                    </a:lnTo>
                    <a:lnTo>
                      <a:pt x="474" y="309"/>
                    </a:lnTo>
                    <a:lnTo>
                      <a:pt x="358" y="339"/>
                    </a:lnTo>
                    <a:lnTo>
                      <a:pt x="230" y="377"/>
                    </a:lnTo>
                    <a:lnTo>
                      <a:pt x="160" y="387"/>
                    </a:lnTo>
                    <a:lnTo>
                      <a:pt x="106" y="387"/>
                    </a:lnTo>
                    <a:lnTo>
                      <a:pt x="56" y="365"/>
                    </a:lnTo>
                    <a:lnTo>
                      <a:pt x="21" y="337"/>
                    </a:lnTo>
                    <a:lnTo>
                      <a:pt x="3" y="299"/>
                    </a:lnTo>
                    <a:lnTo>
                      <a:pt x="0" y="261"/>
                    </a:lnTo>
                    <a:lnTo>
                      <a:pt x="0" y="232"/>
                    </a:lnTo>
                    <a:lnTo>
                      <a:pt x="13" y="189"/>
                    </a:lnTo>
                    <a:lnTo>
                      <a:pt x="32" y="155"/>
                    </a:lnTo>
                    <a:lnTo>
                      <a:pt x="53" y="129"/>
                    </a:lnTo>
                    <a:lnTo>
                      <a:pt x="72" y="105"/>
                    </a:lnTo>
                    <a:lnTo>
                      <a:pt x="4" y="56"/>
                    </a:lnTo>
                    <a:lnTo>
                      <a:pt x="123" y="13"/>
                    </a:lnTo>
                    <a:lnTo>
                      <a:pt x="183" y="57"/>
                    </a:lnTo>
                    <a:lnTo>
                      <a:pt x="226" y="51"/>
                    </a:lnTo>
                    <a:lnTo>
                      <a:pt x="241" y="0"/>
                    </a:lnTo>
                    <a:close/>
                  </a:path>
                </a:pathLst>
              </a:custGeom>
              <a:solidFill>
                <a:srgbClr val="BFFFBF"/>
              </a:solidFill>
              <a:ln w="9525">
                <a:solidFill>
                  <a:srgbClr val="000000"/>
                </a:solidFill>
                <a:prstDash val="solid"/>
                <a:round/>
                <a:headEnd/>
                <a:tailEnd/>
              </a:ln>
            </p:spPr>
            <p:txBody>
              <a:bodyPr/>
              <a:lstStyle/>
              <a:p>
                <a:endParaRPr lang="en-US"/>
              </a:p>
            </p:txBody>
          </p:sp>
        </p:grpSp>
        <p:grpSp>
          <p:nvGrpSpPr>
            <p:cNvPr id="8" name="Group 1080"/>
            <p:cNvGrpSpPr>
              <a:grpSpLocks/>
            </p:cNvGrpSpPr>
            <p:nvPr/>
          </p:nvGrpSpPr>
          <p:grpSpPr bwMode="auto">
            <a:xfrm>
              <a:off x="3299" y="2362"/>
              <a:ext cx="2216" cy="654"/>
              <a:chOff x="3074" y="2112"/>
              <a:chExt cx="2216" cy="654"/>
            </a:xfrm>
          </p:grpSpPr>
          <p:sp>
            <p:nvSpPr>
              <p:cNvPr id="30781" name="Freeform 1081"/>
              <p:cNvSpPr>
                <a:spLocks/>
              </p:cNvSpPr>
              <p:nvPr/>
            </p:nvSpPr>
            <p:spPr bwMode="auto">
              <a:xfrm>
                <a:off x="3074" y="2112"/>
                <a:ext cx="2216" cy="654"/>
              </a:xfrm>
              <a:custGeom>
                <a:avLst/>
                <a:gdLst>
                  <a:gd name="T0" fmla="*/ 0 w 4434"/>
                  <a:gd name="T1" fmla="*/ 612 h 1308"/>
                  <a:gd name="T2" fmla="*/ 417 w 4434"/>
                  <a:gd name="T3" fmla="*/ 612 h 1308"/>
                  <a:gd name="T4" fmla="*/ 763 w 4434"/>
                  <a:gd name="T5" fmla="*/ 585 h 1308"/>
                  <a:gd name="T6" fmla="*/ 1036 w 4434"/>
                  <a:gd name="T7" fmla="*/ 543 h 1308"/>
                  <a:gd name="T8" fmla="*/ 1454 w 4434"/>
                  <a:gd name="T9" fmla="*/ 433 h 1308"/>
                  <a:gd name="T10" fmla="*/ 1847 w 4434"/>
                  <a:gd name="T11" fmla="*/ 292 h 1308"/>
                  <a:gd name="T12" fmla="*/ 2145 w 4434"/>
                  <a:gd name="T13" fmla="*/ 195 h 1308"/>
                  <a:gd name="T14" fmla="*/ 2324 w 4434"/>
                  <a:gd name="T15" fmla="*/ 111 h 1308"/>
                  <a:gd name="T16" fmla="*/ 2445 w 4434"/>
                  <a:gd name="T17" fmla="*/ 0 h 1308"/>
                  <a:gd name="T18" fmla="*/ 2694 w 4434"/>
                  <a:gd name="T19" fmla="*/ 97 h 1308"/>
                  <a:gd name="T20" fmla="*/ 2967 w 4434"/>
                  <a:gd name="T21" fmla="*/ 139 h 1308"/>
                  <a:gd name="T22" fmla="*/ 3385 w 4434"/>
                  <a:gd name="T23" fmla="*/ 249 h 1308"/>
                  <a:gd name="T24" fmla="*/ 3803 w 4434"/>
                  <a:gd name="T25" fmla="*/ 292 h 1308"/>
                  <a:gd name="T26" fmla="*/ 4161 w 4434"/>
                  <a:gd name="T27" fmla="*/ 249 h 1308"/>
                  <a:gd name="T28" fmla="*/ 4434 w 4434"/>
                  <a:gd name="T29" fmla="*/ 223 h 1308"/>
                  <a:gd name="T30" fmla="*/ 4148 w 4434"/>
                  <a:gd name="T31" fmla="*/ 375 h 1308"/>
                  <a:gd name="T32" fmla="*/ 3934 w 4434"/>
                  <a:gd name="T33" fmla="*/ 444 h 1308"/>
                  <a:gd name="T34" fmla="*/ 3683 w 4434"/>
                  <a:gd name="T35" fmla="*/ 557 h 1308"/>
                  <a:gd name="T36" fmla="*/ 3134 w 4434"/>
                  <a:gd name="T37" fmla="*/ 695 h 1308"/>
                  <a:gd name="T38" fmla="*/ 2706 w 4434"/>
                  <a:gd name="T39" fmla="*/ 807 h 1308"/>
                  <a:gd name="T40" fmla="*/ 2359 w 4434"/>
                  <a:gd name="T41" fmla="*/ 974 h 1308"/>
                  <a:gd name="T42" fmla="*/ 2002 w 4434"/>
                  <a:gd name="T43" fmla="*/ 1099 h 1308"/>
                  <a:gd name="T44" fmla="*/ 1622 w 4434"/>
                  <a:gd name="T45" fmla="*/ 1239 h 1308"/>
                  <a:gd name="T46" fmla="*/ 1514 w 4434"/>
                  <a:gd name="T47" fmla="*/ 1308 h 1308"/>
                  <a:gd name="T48" fmla="*/ 1287 w 4434"/>
                  <a:gd name="T49" fmla="*/ 1141 h 1308"/>
                  <a:gd name="T50" fmla="*/ 989 w 4434"/>
                  <a:gd name="T51" fmla="*/ 945 h 1308"/>
                  <a:gd name="T52" fmla="*/ 738 w 4434"/>
                  <a:gd name="T53" fmla="*/ 877 h 1308"/>
                  <a:gd name="T54" fmla="*/ 429 w 4434"/>
                  <a:gd name="T55" fmla="*/ 820 h 1308"/>
                  <a:gd name="T56" fmla="*/ 0 w 4434"/>
                  <a:gd name="T57" fmla="*/ 612 h 13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34"/>
                  <a:gd name="T88" fmla="*/ 0 h 1308"/>
                  <a:gd name="T89" fmla="*/ 4434 w 4434"/>
                  <a:gd name="T90" fmla="*/ 1308 h 13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34" h="1308">
                    <a:moveTo>
                      <a:pt x="0" y="612"/>
                    </a:moveTo>
                    <a:lnTo>
                      <a:pt x="417" y="612"/>
                    </a:lnTo>
                    <a:lnTo>
                      <a:pt x="763" y="585"/>
                    </a:lnTo>
                    <a:lnTo>
                      <a:pt x="1036" y="543"/>
                    </a:lnTo>
                    <a:lnTo>
                      <a:pt x="1454" y="433"/>
                    </a:lnTo>
                    <a:lnTo>
                      <a:pt x="1847" y="292"/>
                    </a:lnTo>
                    <a:lnTo>
                      <a:pt x="2145" y="195"/>
                    </a:lnTo>
                    <a:lnTo>
                      <a:pt x="2324" y="111"/>
                    </a:lnTo>
                    <a:lnTo>
                      <a:pt x="2445" y="0"/>
                    </a:lnTo>
                    <a:lnTo>
                      <a:pt x="2694" y="97"/>
                    </a:lnTo>
                    <a:lnTo>
                      <a:pt x="2967" y="139"/>
                    </a:lnTo>
                    <a:lnTo>
                      <a:pt x="3385" y="249"/>
                    </a:lnTo>
                    <a:lnTo>
                      <a:pt x="3803" y="292"/>
                    </a:lnTo>
                    <a:lnTo>
                      <a:pt x="4161" y="249"/>
                    </a:lnTo>
                    <a:lnTo>
                      <a:pt x="4434" y="223"/>
                    </a:lnTo>
                    <a:lnTo>
                      <a:pt x="4148" y="375"/>
                    </a:lnTo>
                    <a:lnTo>
                      <a:pt x="3934" y="444"/>
                    </a:lnTo>
                    <a:lnTo>
                      <a:pt x="3683" y="557"/>
                    </a:lnTo>
                    <a:lnTo>
                      <a:pt x="3134" y="695"/>
                    </a:lnTo>
                    <a:lnTo>
                      <a:pt x="2706" y="807"/>
                    </a:lnTo>
                    <a:lnTo>
                      <a:pt x="2359" y="974"/>
                    </a:lnTo>
                    <a:lnTo>
                      <a:pt x="2002" y="1099"/>
                    </a:lnTo>
                    <a:lnTo>
                      <a:pt x="1622" y="1239"/>
                    </a:lnTo>
                    <a:lnTo>
                      <a:pt x="1514" y="1308"/>
                    </a:lnTo>
                    <a:lnTo>
                      <a:pt x="1287" y="1141"/>
                    </a:lnTo>
                    <a:lnTo>
                      <a:pt x="989" y="945"/>
                    </a:lnTo>
                    <a:lnTo>
                      <a:pt x="738" y="877"/>
                    </a:lnTo>
                    <a:lnTo>
                      <a:pt x="429" y="820"/>
                    </a:lnTo>
                    <a:lnTo>
                      <a:pt x="0" y="612"/>
                    </a:lnTo>
                    <a:close/>
                  </a:path>
                </a:pathLst>
              </a:custGeom>
              <a:solidFill>
                <a:srgbClr val="008000"/>
              </a:solidFill>
              <a:ln w="9525">
                <a:solidFill>
                  <a:srgbClr val="000000"/>
                </a:solidFill>
                <a:prstDash val="solid"/>
                <a:round/>
                <a:headEnd/>
                <a:tailEnd/>
              </a:ln>
            </p:spPr>
            <p:txBody>
              <a:bodyPr/>
              <a:lstStyle/>
              <a:p>
                <a:endParaRPr lang="en-US"/>
              </a:p>
            </p:txBody>
          </p:sp>
          <p:sp>
            <p:nvSpPr>
              <p:cNvPr id="30782" name="Freeform 1082"/>
              <p:cNvSpPr>
                <a:spLocks/>
              </p:cNvSpPr>
              <p:nvPr/>
            </p:nvSpPr>
            <p:spPr bwMode="auto">
              <a:xfrm>
                <a:off x="3573" y="2393"/>
                <a:ext cx="406" cy="281"/>
              </a:xfrm>
              <a:custGeom>
                <a:avLst/>
                <a:gdLst>
                  <a:gd name="T0" fmla="*/ 241 w 813"/>
                  <a:gd name="T1" fmla="*/ 0 h 561"/>
                  <a:gd name="T2" fmla="*/ 392 w 813"/>
                  <a:gd name="T3" fmla="*/ 88 h 561"/>
                  <a:gd name="T4" fmla="*/ 310 w 813"/>
                  <a:gd name="T5" fmla="*/ 77 h 561"/>
                  <a:gd name="T6" fmla="*/ 215 w 813"/>
                  <a:gd name="T7" fmla="*/ 86 h 561"/>
                  <a:gd name="T8" fmla="*/ 149 w 813"/>
                  <a:gd name="T9" fmla="*/ 110 h 561"/>
                  <a:gd name="T10" fmla="*/ 103 w 813"/>
                  <a:gd name="T11" fmla="*/ 130 h 561"/>
                  <a:gd name="T12" fmla="*/ 78 w 813"/>
                  <a:gd name="T13" fmla="*/ 156 h 561"/>
                  <a:gd name="T14" fmla="*/ 68 w 813"/>
                  <a:gd name="T15" fmla="*/ 187 h 561"/>
                  <a:gd name="T16" fmla="*/ 75 w 813"/>
                  <a:gd name="T17" fmla="*/ 221 h 561"/>
                  <a:gd name="T18" fmla="*/ 99 w 813"/>
                  <a:gd name="T19" fmla="*/ 244 h 561"/>
                  <a:gd name="T20" fmla="*/ 130 w 813"/>
                  <a:gd name="T21" fmla="*/ 268 h 561"/>
                  <a:gd name="T22" fmla="*/ 174 w 813"/>
                  <a:gd name="T23" fmla="*/ 264 h 561"/>
                  <a:gd name="T24" fmla="*/ 260 w 813"/>
                  <a:gd name="T25" fmla="*/ 247 h 561"/>
                  <a:gd name="T26" fmla="*/ 336 w 813"/>
                  <a:gd name="T27" fmla="*/ 228 h 561"/>
                  <a:gd name="T28" fmla="*/ 449 w 813"/>
                  <a:gd name="T29" fmla="*/ 202 h 561"/>
                  <a:gd name="T30" fmla="*/ 523 w 813"/>
                  <a:gd name="T31" fmla="*/ 183 h 561"/>
                  <a:gd name="T32" fmla="*/ 573 w 813"/>
                  <a:gd name="T33" fmla="*/ 168 h 561"/>
                  <a:gd name="T34" fmla="*/ 623 w 813"/>
                  <a:gd name="T35" fmla="*/ 168 h 561"/>
                  <a:gd name="T36" fmla="*/ 662 w 813"/>
                  <a:gd name="T37" fmla="*/ 168 h 561"/>
                  <a:gd name="T38" fmla="*/ 706 w 813"/>
                  <a:gd name="T39" fmla="*/ 178 h 561"/>
                  <a:gd name="T40" fmla="*/ 740 w 813"/>
                  <a:gd name="T41" fmla="*/ 196 h 561"/>
                  <a:gd name="T42" fmla="*/ 766 w 813"/>
                  <a:gd name="T43" fmla="*/ 225 h 561"/>
                  <a:gd name="T44" fmla="*/ 781 w 813"/>
                  <a:gd name="T45" fmla="*/ 272 h 561"/>
                  <a:gd name="T46" fmla="*/ 785 w 813"/>
                  <a:gd name="T47" fmla="*/ 321 h 561"/>
                  <a:gd name="T48" fmla="*/ 781 w 813"/>
                  <a:gd name="T49" fmla="*/ 366 h 561"/>
                  <a:gd name="T50" fmla="*/ 768 w 813"/>
                  <a:gd name="T51" fmla="*/ 393 h 561"/>
                  <a:gd name="T52" fmla="*/ 750 w 813"/>
                  <a:gd name="T53" fmla="*/ 416 h 561"/>
                  <a:gd name="T54" fmla="*/ 813 w 813"/>
                  <a:gd name="T55" fmla="*/ 459 h 561"/>
                  <a:gd name="T56" fmla="*/ 694 w 813"/>
                  <a:gd name="T57" fmla="*/ 535 h 561"/>
                  <a:gd name="T58" fmla="*/ 636 w 813"/>
                  <a:gd name="T59" fmla="*/ 469 h 561"/>
                  <a:gd name="T60" fmla="*/ 599 w 813"/>
                  <a:gd name="T61" fmla="*/ 491 h 561"/>
                  <a:gd name="T62" fmla="*/ 539 w 813"/>
                  <a:gd name="T63" fmla="*/ 520 h 561"/>
                  <a:gd name="T64" fmla="*/ 505 w 813"/>
                  <a:gd name="T65" fmla="*/ 561 h 561"/>
                  <a:gd name="T66" fmla="*/ 289 w 813"/>
                  <a:gd name="T67" fmla="*/ 435 h 561"/>
                  <a:gd name="T68" fmla="*/ 444 w 813"/>
                  <a:gd name="T69" fmla="*/ 434 h 561"/>
                  <a:gd name="T70" fmla="*/ 559 w 813"/>
                  <a:gd name="T71" fmla="*/ 421 h 561"/>
                  <a:gd name="T72" fmla="*/ 633 w 813"/>
                  <a:gd name="T73" fmla="*/ 412 h 561"/>
                  <a:gd name="T74" fmla="*/ 677 w 813"/>
                  <a:gd name="T75" fmla="*/ 391 h 561"/>
                  <a:gd name="T76" fmla="*/ 699 w 813"/>
                  <a:gd name="T77" fmla="*/ 369 h 561"/>
                  <a:gd name="T78" fmla="*/ 706 w 813"/>
                  <a:gd name="T79" fmla="*/ 325 h 561"/>
                  <a:gd name="T80" fmla="*/ 694 w 813"/>
                  <a:gd name="T81" fmla="*/ 293 h 561"/>
                  <a:gd name="T82" fmla="*/ 653 w 813"/>
                  <a:gd name="T83" fmla="*/ 264 h 561"/>
                  <a:gd name="T84" fmla="*/ 589 w 813"/>
                  <a:gd name="T85" fmla="*/ 272 h 561"/>
                  <a:gd name="T86" fmla="*/ 473 w 813"/>
                  <a:gd name="T87" fmla="*/ 311 h 561"/>
                  <a:gd name="T88" fmla="*/ 358 w 813"/>
                  <a:gd name="T89" fmla="*/ 340 h 561"/>
                  <a:gd name="T90" fmla="*/ 229 w 813"/>
                  <a:gd name="T91" fmla="*/ 374 h 561"/>
                  <a:gd name="T92" fmla="*/ 160 w 813"/>
                  <a:gd name="T93" fmla="*/ 387 h 561"/>
                  <a:gd name="T94" fmla="*/ 106 w 813"/>
                  <a:gd name="T95" fmla="*/ 387 h 561"/>
                  <a:gd name="T96" fmla="*/ 55 w 813"/>
                  <a:gd name="T97" fmla="*/ 366 h 561"/>
                  <a:gd name="T98" fmla="*/ 21 w 813"/>
                  <a:gd name="T99" fmla="*/ 338 h 561"/>
                  <a:gd name="T100" fmla="*/ 2 w 813"/>
                  <a:gd name="T101" fmla="*/ 297 h 561"/>
                  <a:gd name="T102" fmla="*/ 0 w 813"/>
                  <a:gd name="T103" fmla="*/ 262 h 561"/>
                  <a:gd name="T104" fmla="*/ 0 w 813"/>
                  <a:gd name="T105" fmla="*/ 230 h 561"/>
                  <a:gd name="T106" fmla="*/ 14 w 813"/>
                  <a:gd name="T107" fmla="*/ 190 h 561"/>
                  <a:gd name="T108" fmla="*/ 33 w 813"/>
                  <a:gd name="T109" fmla="*/ 154 h 561"/>
                  <a:gd name="T110" fmla="*/ 53 w 813"/>
                  <a:gd name="T111" fmla="*/ 129 h 561"/>
                  <a:gd name="T112" fmla="*/ 72 w 813"/>
                  <a:gd name="T113" fmla="*/ 105 h 561"/>
                  <a:gd name="T114" fmla="*/ 5 w 813"/>
                  <a:gd name="T115" fmla="*/ 54 h 561"/>
                  <a:gd name="T116" fmla="*/ 122 w 813"/>
                  <a:gd name="T117" fmla="*/ 14 h 561"/>
                  <a:gd name="T118" fmla="*/ 182 w 813"/>
                  <a:gd name="T119" fmla="*/ 57 h 561"/>
                  <a:gd name="T120" fmla="*/ 225 w 813"/>
                  <a:gd name="T121" fmla="*/ 49 h 561"/>
                  <a:gd name="T122" fmla="*/ 241 w 813"/>
                  <a:gd name="T123" fmla="*/ 0 h 5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
                  <a:gd name="T187" fmla="*/ 0 h 561"/>
                  <a:gd name="T188" fmla="*/ 813 w 813"/>
                  <a:gd name="T189" fmla="*/ 561 h 5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 h="561">
                    <a:moveTo>
                      <a:pt x="241" y="0"/>
                    </a:moveTo>
                    <a:lnTo>
                      <a:pt x="392" y="88"/>
                    </a:lnTo>
                    <a:lnTo>
                      <a:pt x="310" y="77"/>
                    </a:lnTo>
                    <a:lnTo>
                      <a:pt x="215" y="86"/>
                    </a:lnTo>
                    <a:lnTo>
                      <a:pt x="149" y="110"/>
                    </a:lnTo>
                    <a:lnTo>
                      <a:pt x="103" y="130"/>
                    </a:lnTo>
                    <a:lnTo>
                      <a:pt x="78" y="156"/>
                    </a:lnTo>
                    <a:lnTo>
                      <a:pt x="68" y="187"/>
                    </a:lnTo>
                    <a:lnTo>
                      <a:pt x="75" y="221"/>
                    </a:lnTo>
                    <a:lnTo>
                      <a:pt x="99" y="244"/>
                    </a:lnTo>
                    <a:lnTo>
                      <a:pt x="130" y="268"/>
                    </a:lnTo>
                    <a:lnTo>
                      <a:pt x="174" y="264"/>
                    </a:lnTo>
                    <a:lnTo>
                      <a:pt x="260" y="247"/>
                    </a:lnTo>
                    <a:lnTo>
                      <a:pt x="336" y="228"/>
                    </a:lnTo>
                    <a:lnTo>
                      <a:pt x="449" y="202"/>
                    </a:lnTo>
                    <a:lnTo>
                      <a:pt x="523" y="183"/>
                    </a:lnTo>
                    <a:lnTo>
                      <a:pt x="573" y="168"/>
                    </a:lnTo>
                    <a:lnTo>
                      <a:pt x="623" y="168"/>
                    </a:lnTo>
                    <a:lnTo>
                      <a:pt x="662" y="168"/>
                    </a:lnTo>
                    <a:lnTo>
                      <a:pt x="706" y="178"/>
                    </a:lnTo>
                    <a:lnTo>
                      <a:pt x="740" y="196"/>
                    </a:lnTo>
                    <a:lnTo>
                      <a:pt x="766" y="225"/>
                    </a:lnTo>
                    <a:lnTo>
                      <a:pt x="781" y="272"/>
                    </a:lnTo>
                    <a:lnTo>
                      <a:pt x="785" y="321"/>
                    </a:lnTo>
                    <a:lnTo>
                      <a:pt x="781" y="366"/>
                    </a:lnTo>
                    <a:lnTo>
                      <a:pt x="768" y="393"/>
                    </a:lnTo>
                    <a:lnTo>
                      <a:pt x="750" y="416"/>
                    </a:lnTo>
                    <a:lnTo>
                      <a:pt x="813" y="459"/>
                    </a:lnTo>
                    <a:lnTo>
                      <a:pt x="694" y="535"/>
                    </a:lnTo>
                    <a:lnTo>
                      <a:pt x="636" y="469"/>
                    </a:lnTo>
                    <a:lnTo>
                      <a:pt x="599" y="491"/>
                    </a:lnTo>
                    <a:lnTo>
                      <a:pt x="539" y="520"/>
                    </a:lnTo>
                    <a:lnTo>
                      <a:pt x="505" y="561"/>
                    </a:lnTo>
                    <a:lnTo>
                      <a:pt x="289" y="435"/>
                    </a:lnTo>
                    <a:lnTo>
                      <a:pt x="444" y="434"/>
                    </a:lnTo>
                    <a:lnTo>
                      <a:pt x="559" y="421"/>
                    </a:lnTo>
                    <a:lnTo>
                      <a:pt x="633" y="412"/>
                    </a:lnTo>
                    <a:lnTo>
                      <a:pt x="677" y="391"/>
                    </a:lnTo>
                    <a:lnTo>
                      <a:pt x="699" y="369"/>
                    </a:lnTo>
                    <a:lnTo>
                      <a:pt x="706" y="325"/>
                    </a:lnTo>
                    <a:lnTo>
                      <a:pt x="694" y="293"/>
                    </a:lnTo>
                    <a:lnTo>
                      <a:pt x="653" y="264"/>
                    </a:lnTo>
                    <a:lnTo>
                      <a:pt x="589" y="272"/>
                    </a:lnTo>
                    <a:lnTo>
                      <a:pt x="473" y="311"/>
                    </a:lnTo>
                    <a:lnTo>
                      <a:pt x="358" y="340"/>
                    </a:lnTo>
                    <a:lnTo>
                      <a:pt x="229" y="374"/>
                    </a:lnTo>
                    <a:lnTo>
                      <a:pt x="160" y="387"/>
                    </a:lnTo>
                    <a:lnTo>
                      <a:pt x="106" y="387"/>
                    </a:lnTo>
                    <a:lnTo>
                      <a:pt x="55" y="366"/>
                    </a:lnTo>
                    <a:lnTo>
                      <a:pt x="21" y="338"/>
                    </a:lnTo>
                    <a:lnTo>
                      <a:pt x="2" y="297"/>
                    </a:lnTo>
                    <a:lnTo>
                      <a:pt x="0" y="262"/>
                    </a:lnTo>
                    <a:lnTo>
                      <a:pt x="0" y="230"/>
                    </a:lnTo>
                    <a:lnTo>
                      <a:pt x="14" y="190"/>
                    </a:lnTo>
                    <a:lnTo>
                      <a:pt x="33" y="154"/>
                    </a:lnTo>
                    <a:lnTo>
                      <a:pt x="53" y="129"/>
                    </a:lnTo>
                    <a:lnTo>
                      <a:pt x="72" y="105"/>
                    </a:lnTo>
                    <a:lnTo>
                      <a:pt x="5" y="54"/>
                    </a:lnTo>
                    <a:lnTo>
                      <a:pt x="122" y="14"/>
                    </a:lnTo>
                    <a:lnTo>
                      <a:pt x="182" y="57"/>
                    </a:lnTo>
                    <a:lnTo>
                      <a:pt x="225" y="49"/>
                    </a:lnTo>
                    <a:lnTo>
                      <a:pt x="241" y="0"/>
                    </a:lnTo>
                    <a:close/>
                  </a:path>
                </a:pathLst>
              </a:custGeom>
              <a:solidFill>
                <a:srgbClr val="BFFFBF"/>
              </a:solidFill>
              <a:ln w="9525">
                <a:solidFill>
                  <a:srgbClr val="000000"/>
                </a:solidFill>
                <a:prstDash val="solid"/>
                <a:round/>
                <a:headEnd/>
                <a:tailEnd/>
              </a:ln>
            </p:spPr>
            <p:txBody>
              <a:bodyPr/>
              <a:lstStyle/>
              <a:p>
                <a:endParaRPr lang="en-US"/>
              </a:p>
            </p:txBody>
          </p:sp>
          <p:sp>
            <p:nvSpPr>
              <p:cNvPr id="30783" name="Freeform 1083"/>
              <p:cNvSpPr>
                <a:spLocks/>
              </p:cNvSpPr>
              <p:nvPr/>
            </p:nvSpPr>
            <p:spPr bwMode="auto">
              <a:xfrm>
                <a:off x="4218" y="2186"/>
                <a:ext cx="406" cy="281"/>
              </a:xfrm>
              <a:custGeom>
                <a:avLst/>
                <a:gdLst>
                  <a:gd name="T0" fmla="*/ 241 w 813"/>
                  <a:gd name="T1" fmla="*/ 0 h 562"/>
                  <a:gd name="T2" fmla="*/ 392 w 813"/>
                  <a:gd name="T3" fmla="*/ 86 h 562"/>
                  <a:gd name="T4" fmla="*/ 311 w 813"/>
                  <a:gd name="T5" fmla="*/ 79 h 562"/>
                  <a:gd name="T6" fmla="*/ 214 w 813"/>
                  <a:gd name="T7" fmla="*/ 85 h 562"/>
                  <a:gd name="T8" fmla="*/ 151 w 813"/>
                  <a:gd name="T9" fmla="*/ 108 h 562"/>
                  <a:gd name="T10" fmla="*/ 104 w 813"/>
                  <a:gd name="T11" fmla="*/ 132 h 562"/>
                  <a:gd name="T12" fmla="*/ 79 w 813"/>
                  <a:gd name="T13" fmla="*/ 157 h 562"/>
                  <a:gd name="T14" fmla="*/ 68 w 813"/>
                  <a:gd name="T15" fmla="*/ 186 h 562"/>
                  <a:gd name="T16" fmla="*/ 76 w 813"/>
                  <a:gd name="T17" fmla="*/ 223 h 562"/>
                  <a:gd name="T18" fmla="*/ 98 w 813"/>
                  <a:gd name="T19" fmla="*/ 243 h 562"/>
                  <a:gd name="T20" fmla="*/ 131 w 813"/>
                  <a:gd name="T21" fmla="*/ 267 h 562"/>
                  <a:gd name="T22" fmla="*/ 173 w 813"/>
                  <a:gd name="T23" fmla="*/ 262 h 562"/>
                  <a:gd name="T24" fmla="*/ 263 w 813"/>
                  <a:gd name="T25" fmla="*/ 248 h 562"/>
                  <a:gd name="T26" fmla="*/ 337 w 813"/>
                  <a:gd name="T27" fmla="*/ 229 h 562"/>
                  <a:gd name="T28" fmla="*/ 450 w 813"/>
                  <a:gd name="T29" fmla="*/ 204 h 562"/>
                  <a:gd name="T30" fmla="*/ 524 w 813"/>
                  <a:gd name="T31" fmla="*/ 182 h 562"/>
                  <a:gd name="T32" fmla="*/ 572 w 813"/>
                  <a:gd name="T33" fmla="*/ 167 h 562"/>
                  <a:gd name="T34" fmla="*/ 624 w 813"/>
                  <a:gd name="T35" fmla="*/ 167 h 562"/>
                  <a:gd name="T36" fmla="*/ 663 w 813"/>
                  <a:gd name="T37" fmla="*/ 167 h 562"/>
                  <a:gd name="T38" fmla="*/ 706 w 813"/>
                  <a:gd name="T39" fmla="*/ 180 h 562"/>
                  <a:gd name="T40" fmla="*/ 739 w 813"/>
                  <a:gd name="T41" fmla="*/ 198 h 562"/>
                  <a:gd name="T42" fmla="*/ 766 w 813"/>
                  <a:gd name="T43" fmla="*/ 227 h 562"/>
                  <a:gd name="T44" fmla="*/ 781 w 813"/>
                  <a:gd name="T45" fmla="*/ 274 h 562"/>
                  <a:gd name="T46" fmla="*/ 785 w 813"/>
                  <a:gd name="T47" fmla="*/ 323 h 562"/>
                  <a:gd name="T48" fmla="*/ 781 w 813"/>
                  <a:gd name="T49" fmla="*/ 365 h 562"/>
                  <a:gd name="T50" fmla="*/ 767 w 813"/>
                  <a:gd name="T51" fmla="*/ 394 h 562"/>
                  <a:gd name="T52" fmla="*/ 751 w 813"/>
                  <a:gd name="T53" fmla="*/ 416 h 562"/>
                  <a:gd name="T54" fmla="*/ 813 w 813"/>
                  <a:gd name="T55" fmla="*/ 459 h 562"/>
                  <a:gd name="T56" fmla="*/ 694 w 813"/>
                  <a:gd name="T57" fmla="*/ 535 h 562"/>
                  <a:gd name="T58" fmla="*/ 637 w 813"/>
                  <a:gd name="T59" fmla="*/ 471 h 562"/>
                  <a:gd name="T60" fmla="*/ 599 w 813"/>
                  <a:gd name="T61" fmla="*/ 491 h 562"/>
                  <a:gd name="T62" fmla="*/ 538 w 813"/>
                  <a:gd name="T63" fmla="*/ 524 h 562"/>
                  <a:gd name="T64" fmla="*/ 505 w 813"/>
                  <a:gd name="T65" fmla="*/ 562 h 562"/>
                  <a:gd name="T66" fmla="*/ 291 w 813"/>
                  <a:gd name="T67" fmla="*/ 436 h 562"/>
                  <a:gd name="T68" fmla="*/ 445 w 813"/>
                  <a:gd name="T69" fmla="*/ 434 h 562"/>
                  <a:gd name="T70" fmla="*/ 559 w 813"/>
                  <a:gd name="T71" fmla="*/ 424 h 562"/>
                  <a:gd name="T72" fmla="*/ 632 w 813"/>
                  <a:gd name="T73" fmla="*/ 414 h 562"/>
                  <a:gd name="T74" fmla="*/ 678 w 813"/>
                  <a:gd name="T75" fmla="*/ 392 h 562"/>
                  <a:gd name="T76" fmla="*/ 698 w 813"/>
                  <a:gd name="T77" fmla="*/ 369 h 562"/>
                  <a:gd name="T78" fmla="*/ 706 w 813"/>
                  <a:gd name="T79" fmla="*/ 327 h 562"/>
                  <a:gd name="T80" fmla="*/ 694 w 813"/>
                  <a:gd name="T81" fmla="*/ 293 h 562"/>
                  <a:gd name="T82" fmla="*/ 654 w 813"/>
                  <a:gd name="T83" fmla="*/ 262 h 562"/>
                  <a:gd name="T84" fmla="*/ 590 w 813"/>
                  <a:gd name="T85" fmla="*/ 274 h 562"/>
                  <a:gd name="T86" fmla="*/ 474 w 813"/>
                  <a:gd name="T87" fmla="*/ 309 h 562"/>
                  <a:gd name="T88" fmla="*/ 358 w 813"/>
                  <a:gd name="T89" fmla="*/ 339 h 562"/>
                  <a:gd name="T90" fmla="*/ 230 w 813"/>
                  <a:gd name="T91" fmla="*/ 377 h 562"/>
                  <a:gd name="T92" fmla="*/ 160 w 813"/>
                  <a:gd name="T93" fmla="*/ 387 h 562"/>
                  <a:gd name="T94" fmla="*/ 106 w 813"/>
                  <a:gd name="T95" fmla="*/ 387 h 562"/>
                  <a:gd name="T96" fmla="*/ 56 w 813"/>
                  <a:gd name="T97" fmla="*/ 365 h 562"/>
                  <a:gd name="T98" fmla="*/ 21 w 813"/>
                  <a:gd name="T99" fmla="*/ 337 h 562"/>
                  <a:gd name="T100" fmla="*/ 3 w 813"/>
                  <a:gd name="T101" fmla="*/ 299 h 562"/>
                  <a:gd name="T102" fmla="*/ 0 w 813"/>
                  <a:gd name="T103" fmla="*/ 261 h 562"/>
                  <a:gd name="T104" fmla="*/ 0 w 813"/>
                  <a:gd name="T105" fmla="*/ 232 h 562"/>
                  <a:gd name="T106" fmla="*/ 13 w 813"/>
                  <a:gd name="T107" fmla="*/ 189 h 562"/>
                  <a:gd name="T108" fmla="*/ 32 w 813"/>
                  <a:gd name="T109" fmla="*/ 155 h 562"/>
                  <a:gd name="T110" fmla="*/ 53 w 813"/>
                  <a:gd name="T111" fmla="*/ 129 h 562"/>
                  <a:gd name="T112" fmla="*/ 72 w 813"/>
                  <a:gd name="T113" fmla="*/ 105 h 562"/>
                  <a:gd name="T114" fmla="*/ 4 w 813"/>
                  <a:gd name="T115" fmla="*/ 56 h 562"/>
                  <a:gd name="T116" fmla="*/ 123 w 813"/>
                  <a:gd name="T117" fmla="*/ 13 h 562"/>
                  <a:gd name="T118" fmla="*/ 183 w 813"/>
                  <a:gd name="T119" fmla="*/ 57 h 562"/>
                  <a:gd name="T120" fmla="*/ 226 w 813"/>
                  <a:gd name="T121" fmla="*/ 51 h 562"/>
                  <a:gd name="T122" fmla="*/ 241 w 813"/>
                  <a:gd name="T123" fmla="*/ 0 h 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
                  <a:gd name="T187" fmla="*/ 0 h 562"/>
                  <a:gd name="T188" fmla="*/ 813 w 813"/>
                  <a:gd name="T189" fmla="*/ 562 h 5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 h="562">
                    <a:moveTo>
                      <a:pt x="241" y="0"/>
                    </a:moveTo>
                    <a:lnTo>
                      <a:pt x="392" y="86"/>
                    </a:lnTo>
                    <a:lnTo>
                      <a:pt x="311" y="79"/>
                    </a:lnTo>
                    <a:lnTo>
                      <a:pt x="214" y="85"/>
                    </a:lnTo>
                    <a:lnTo>
                      <a:pt x="151" y="108"/>
                    </a:lnTo>
                    <a:lnTo>
                      <a:pt x="104" y="132"/>
                    </a:lnTo>
                    <a:lnTo>
                      <a:pt x="79" y="157"/>
                    </a:lnTo>
                    <a:lnTo>
                      <a:pt x="68" y="186"/>
                    </a:lnTo>
                    <a:lnTo>
                      <a:pt x="76" y="223"/>
                    </a:lnTo>
                    <a:lnTo>
                      <a:pt x="98" y="243"/>
                    </a:lnTo>
                    <a:lnTo>
                      <a:pt x="131" y="267"/>
                    </a:lnTo>
                    <a:lnTo>
                      <a:pt x="173" y="262"/>
                    </a:lnTo>
                    <a:lnTo>
                      <a:pt x="263" y="248"/>
                    </a:lnTo>
                    <a:lnTo>
                      <a:pt x="337" y="229"/>
                    </a:lnTo>
                    <a:lnTo>
                      <a:pt x="450" y="204"/>
                    </a:lnTo>
                    <a:lnTo>
                      <a:pt x="524" y="182"/>
                    </a:lnTo>
                    <a:lnTo>
                      <a:pt x="572" y="167"/>
                    </a:lnTo>
                    <a:lnTo>
                      <a:pt x="624" y="167"/>
                    </a:lnTo>
                    <a:lnTo>
                      <a:pt x="663" y="167"/>
                    </a:lnTo>
                    <a:lnTo>
                      <a:pt x="706" y="180"/>
                    </a:lnTo>
                    <a:lnTo>
                      <a:pt x="739" y="198"/>
                    </a:lnTo>
                    <a:lnTo>
                      <a:pt x="766" y="227"/>
                    </a:lnTo>
                    <a:lnTo>
                      <a:pt x="781" y="274"/>
                    </a:lnTo>
                    <a:lnTo>
                      <a:pt x="785" y="323"/>
                    </a:lnTo>
                    <a:lnTo>
                      <a:pt x="781" y="365"/>
                    </a:lnTo>
                    <a:lnTo>
                      <a:pt x="767" y="394"/>
                    </a:lnTo>
                    <a:lnTo>
                      <a:pt x="751" y="416"/>
                    </a:lnTo>
                    <a:lnTo>
                      <a:pt x="813" y="459"/>
                    </a:lnTo>
                    <a:lnTo>
                      <a:pt x="694" y="535"/>
                    </a:lnTo>
                    <a:lnTo>
                      <a:pt x="637" y="471"/>
                    </a:lnTo>
                    <a:lnTo>
                      <a:pt x="599" y="491"/>
                    </a:lnTo>
                    <a:lnTo>
                      <a:pt x="538" y="524"/>
                    </a:lnTo>
                    <a:lnTo>
                      <a:pt x="505" y="562"/>
                    </a:lnTo>
                    <a:lnTo>
                      <a:pt x="291" y="436"/>
                    </a:lnTo>
                    <a:lnTo>
                      <a:pt x="445" y="434"/>
                    </a:lnTo>
                    <a:lnTo>
                      <a:pt x="559" y="424"/>
                    </a:lnTo>
                    <a:lnTo>
                      <a:pt x="632" y="414"/>
                    </a:lnTo>
                    <a:lnTo>
                      <a:pt x="678" y="392"/>
                    </a:lnTo>
                    <a:lnTo>
                      <a:pt x="698" y="369"/>
                    </a:lnTo>
                    <a:lnTo>
                      <a:pt x="706" y="327"/>
                    </a:lnTo>
                    <a:lnTo>
                      <a:pt x="694" y="293"/>
                    </a:lnTo>
                    <a:lnTo>
                      <a:pt x="654" y="262"/>
                    </a:lnTo>
                    <a:lnTo>
                      <a:pt x="590" y="274"/>
                    </a:lnTo>
                    <a:lnTo>
                      <a:pt x="474" y="309"/>
                    </a:lnTo>
                    <a:lnTo>
                      <a:pt x="358" y="339"/>
                    </a:lnTo>
                    <a:lnTo>
                      <a:pt x="230" y="377"/>
                    </a:lnTo>
                    <a:lnTo>
                      <a:pt x="160" y="387"/>
                    </a:lnTo>
                    <a:lnTo>
                      <a:pt x="106" y="387"/>
                    </a:lnTo>
                    <a:lnTo>
                      <a:pt x="56" y="365"/>
                    </a:lnTo>
                    <a:lnTo>
                      <a:pt x="21" y="337"/>
                    </a:lnTo>
                    <a:lnTo>
                      <a:pt x="3" y="299"/>
                    </a:lnTo>
                    <a:lnTo>
                      <a:pt x="0" y="261"/>
                    </a:lnTo>
                    <a:lnTo>
                      <a:pt x="0" y="232"/>
                    </a:lnTo>
                    <a:lnTo>
                      <a:pt x="13" y="189"/>
                    </a:lnTo>
                    <a:lnTo>
                      <a:pt x="32" y="155"/>
                    </a:lnTo>
                    <a:lnTo>
                      <a:pt x="53" y="129"/>
                    </a:lnTo>
                    <a:lnTo>
                      <a:pt x="72" y="105"/>
                    </a:lnTo>
                    <a:lnTo>
                      <a:pt x="4" y="56"/>
                    </a:lnTo>
                    <a:lnTo>
                      <a:pt x="123" y="13"/>
                    </a:lnTo>
                    <a:lnTo>
                      <a:pt x="183" y="57"/>
                    </a:lnTo>
                    <a:lnTo>
                      <a:pt x="226" y="51"/>
                    </a:lnTo>
                    <a:lnTo>
                      <a:pt x="241" y="0"/>
                    </a:lnTo>
                    <a:close/>
                  </a:path>
                </a:pathLst>
              </a:custGeom>
              <a:solidFill>
                <a:srgbClr val="BFFFBF"/>
              </a:solidFill>
              <a:ln w="9525">
                <a:solidFill>
                  <a:srgbClr val="000000"/>
                </a:solidFill>
                <a:prstDash val="solid"/>
                <a:round/>
                <a:headEnd/>
                <a:tailEnd/>
              </a:ln>
            </p:spPr>
            <p:txBody>
              <a:bodyPr/>
              <a:lstStyle/>
              <a:p>
                <a:endParaRPr lang="en-US"/>
              </a:p>
            </p:txBody>
          </p:sp>
        </p:grpSp>
      </p:grpSp>
      <p:grpSp>
        <p:nvGrpSpPr>
          <p:cNvPr id="9" name="Group 1084"/>
          <p:cNvGrpSpPr>
            <a:grpSpLocks/>
          </p:cNvGrpSpPr>
          <p:nvPr/>
        </p:nvGrpSpPr>
        <p:grpSpPr bwMode="auto">
          <a:xfrm>
            <a:off x="3359150" y="4643438"/>
            <a:ext cx="1971675" cy="414337"/>
            <a:chOff x="1892" y="3266"/>
            <a:chExt cx="1034" cy="244"/>
          </a:xfrm>
        </p:grpSpPr>
        <p:sp>
          <p:nvSpPr>
            <p:cNvPr id="30757" name="Freeform 1085"/>
            <p:cNvSpPr>
              <a:spLocks/>
            </p:cNvSpPr>
            <p:nvPr/>
          </p:nvSpPr>
          <p:spPr bwMode="auto">
            <a:xfrm rot="3597035">
              <a:off x="2905" y="3310"/>
              <a:ext cx="27" cy="14"/>
            </a:xfrm>
            <a:custGeom>
              <a:avLst/>
              <a:gdLst>
                <a:gd name="T0" fmla="*/ 0 w 21"/>
                <a:gd name="T1" fmla="*/ 3 h 9"/>
                <a:gd name="T2" fmla="*/ 6 w 21"/>
                <a:gd name="T3" fmla="*/ 3 h 9"/>
                <a:gd name="T4" fmla="*/ 9 w 21"/>
                <a:gd name="T5" fmla="*/ 0 h 9"/>
                <a:gd name="T6" fmla="*/ 15 w 21"/>
                <a:gd name="T7" fmla="*/ 0 h 9"/>
                <a:gd name="T8" fmla="*/ 18 w 21"/>
                <a:gd name="T9" fmla="*/ 0 h 9"/>
                <a:gd name="T10" fmla="*/ 18 w 21"/>
                <a:gd name="T11" fmla="*/ 3 h 9"/>
                <a:gd name="T12" fmla="*/ 21 w 21"/>
                <a:gd name="T13" fmla="*/ 3 h 9"/>
                <a:gd name="T14" fmla="*/ 21 w 21"/>
                <a:gd name="T15" fmla="*/ 6 h 9"/>
                <a:gd name="T16" fmla="*/ 21 w 21"/>
                <a:gd name="T17" fmla="*/ 9 h 9"/>
                <a:gd name="T18" fmla="*/ 0 w 21"/>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9"/>
                <a:gd name="T32" fmla="*/ 21 w 2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9">
                  <a:moveTo>
                    <a:pt x="0" y="3"/>
                  </a:moveTo>
                  <a:lnTo>
                    <a:pt x="6" y="3"/>
                  </a:lnTo>
                  <a:lnTo>
                    <a:pt x="9" y="0"/>
                  </a:lnTo>
                  <a:lnTo>
                    <a:pt x="15" y="0"/>
                  </a:lnTo>
                  <a:lnTo>
                    <a:pt x="18" y="0"/>
                  </a:lnTo>
                  <a:lnTo>
                    <a:pt x="18" y="3"/>
                  </a:lnTo>
                  <a:lnTo>
                    <a:pt x="21" y="3"/>
                  </a:lnTo>
                  <a:lnTo>
                    <a:pt x="21" y="6"/>
                  </a:lnTo>
                  <a:lnTo>
                    <a:pt x="21" y="9"/>
                  </a:lnTo>
                  <a:lnTo>
                    <a:pt x="0" y="3"/>
                  </a:lnTo>
                  <a:close/>
                </a:path>
              </a:pathLst>
            </a:custGeom>
            <a:solidFill>
              <a:srgbClr val="C4BAAD"/>
            </a:solidFill>
            <a:ln w="9525">
              <a:noFill/>
              <a:round/>
              <a:headEnd/>
              <a:tailEnd/>
            </a:ln>
          </p:spPr>
          <p:txBody>
            <a:bodyPr/>
            <a:lstStyle/>
            <a:p>
              <a:endParaRPr lang="en-US"/>
            </a:p>
          </p:txBody>
        </p:sp>
        <p:sp>
          <p:nvSpPr>
            <p:cNvPr id="30758" name="Freeform 1086"/>
            <p:cNvSpPr>
              <a:spLocks/>
            </p:cNvSpPr>
            <p:nvPr/>
          </p:nvSpPr>
          <p:spPr bwMode="auto">
            <a:xfrm rot="3597035">
              <a:off x="2051" y="3243"/>
              <a:ext cx="159" cy="376"/>
            </a:xfrm>
            <a:custGeom>
              <a:avLst/>
              <a:gdLst>
                <a:gd name="T0" fmla="*/ 58 w 121"/>
                <a:gd name="T1" fmla="*/ 176 h 254"/>
                <a:gd name="T2" fmla="*/ 33 w 121"/>
                <a:gd name="T3" fmla="*/ 182 h 254"/>
                <a:gd name="T4" fmla="*/ 15 w 121"/>
                <a:gd name="T5" fmla="*/ 170 h 254"/>
                <a:gd name="T6" fmla="*/ 6 w 121"/>
                <a:gd name="T7" fmla="*/ 152 h 254"/>
                <a:gd name="T8" fmla="*/ 0 w 121"/>
                <a:gd name="T9" fmla="*/ 130 h 254"/>
                <a:gd name="T10" fmla="*/ 0 w 121"/>
                <a:gd name="T11" fmla="*/ 127 h 254"/>
                <a:gd name="T12" fmla="*/ 6 w 121"/>
                <a:gd name="T13" fmla="*/ 124 h 254"/>
                <a:gd name="T14" fmla="*/ 9 w 121"/>
                <a:gd name="T15" fmla="*/ 124 h 254"/>
                <a:gd name="T16" fmla="*/ 9 w 121"/>
                <a:gd name="T17" fmla="*/ 124 h 254"/>
                <a:gd name="T18" fmla="*/ 27 w 121"/>
                <a:gd name="T19" fmla="*/ 155 h 254"/>
                <a:gd name="T20" fmla="*/ 36 w 121"/>
                <a:gd name="T21" fmla="*/ 188 h 254"/>
                <a:gd name="T22" fmla="*/ 45 w 121"/>
                <a:gd name="T23" fmla="*/ 221 h 254"/>
                <a:gd name="T24" fmla="*/ 55 w 121"/>
                <a:gd name="T25" fmla="*/ 254 h 254"/>
                <a:gd name="T26" fmla="*/ 67 w 121"/>
                <a:gd name="T27" fmla="*/ 215 h 254"/>
                <a:gd name="T28" fmla="*/ 70 w 121"/>
                <a:gd name="T29" fmla="*/ 176 h 254"/>
                <a:gd name="T30" fmla="*/ 67 w 121"/>
                <a:gd name="T31" fmla="*/ 140 h 254"/>
                <a:gd name="T32" fmla="*/ 58 w 121"/>
                <a:gd name="T33" fmla="*/ 100 h 254"/>
                <a:gd name="T34" fmla="*/ 61 w 121"/>
                <a:gd name="T35" fmla="*/ 103 h 254"/>
                <a:gd name="T36" fmla="*/ 64 w 121"/>
                <a:gd name="T37" fmla="*/ 106 h 254"/>
                <a:gd name="T38" fmla="*/ 67 w 121"/>
                <a:gd name="T39" fmla="*/ 109 h 254"/>
                <a:gd name="T40" fmla="*/ 70 w 121"/>
                <a:gd name="T41" fmla="*/ 109 h 254"/>
                <a:gd name="T42" fmla="*/ 70 w 121"/>
                <a:gd name="T43" fmla="*/ 106 h 254"/>
                <a:gd name="T44" fmla="*/ 67 w 121"/>
                <a:gd name="T45" fmla="*/ 100 h 254"/>
                <a:gd name="T46" fmla="*/ 67 w 121"/>
                <a:gd name="T47" fmla="*/ 97 h 254"/>
                <a:gd name="T48" fmla="*/ 70 w 121"/>
                <a:gd name="T49" fmla="*/ 94 h 254"/>
                <a:gd name="T50" fmla="*/ 70 w 121"/>
                <a:gd name="T51" fmla="*/ 94 h 254"/>
                <a:gd name="T52" fmla="*/ 73 w 121"/>
                <a:gd name="T53" fmla="*/ 94 h 254"/>
                <a:gd name="T54" fmla="*/ 73 w 121"/>
                <a:gd name="T55" fmla="*/ 94 h 254"/>
                <a:gd name="T56" fmla="*/ 73 w 121"/>
                <a:gd name="T57" fmla="*/ 97 h 254"/>
                <a:gd name="T58" fmla="*/ 79 w 121"/>
                <a:gd name="T59" fmla="*/ 70 h 254"/>
                <a:gd name="T60" fmla="*/ 85 w 121"/>
                <a:gd name="T61" fmla="*/ 40 h 254"/>
                <a:gd name="T62" fmla="*/ 97 w 121"/>
                <a:gd name="T63" fmla="*/ 13 h 254"/>
                <a:gd name="T64" fmla="*/ 121 w 121"/>
                <a:gd name="T65" fmla="*/ 0 h 254"/>
                <a:gd name="T66" fmla="*/ 58 w 121"/>
                <a:gd name="T67" fmla="*/ 176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1"/>
                <a:gd name="T103" fmla="*/ 0 h 254"/>
                <a:gd name="T104" fmla="*/ 121 w 121"/>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1" h="254">
                  <a:moveTo>
                    <a:pt x="58" y="176"/>
                  </a:moveTo>
                  <a:lnTo>
                    <a:pt x="33" y="182"/>
                  </a:lnTo>
                  <a:lnTo>
                    <a:pt x="15" y="170"/>
                  </a:lnTo>
                  <a:lnTo>
                    <a:pt x="6" y="152"/>
                  </a:lnTo>
                  <a:lnTo>
                    <a:pt x="0" y="130"/>
                  </a:lnTo>
                  <a:lnTo>
                    <a:pt x="0" y="127"/>
                  </a:lnTo>
                  <a:lnTo>
                    <a:pt x="6" y="124"/>
                  </a:lnTo>
                  <a:lnTo>
                    <a:pt x="9" y="124"/>
                  </a:lnTo>
                  <a:lnTo>
                    <a:pt x="27" y="155"/>
                  </a:lnTo>
                  <a:lnTo>
                    <a:pt x="36" y="188"/>
                  </a:lnTo>
                  <a:lnTo>
                    <a:pt x="45" y="221"/>
                  </a:lnTo>
                  <a:lnTo>
                    <a:pt x="55" y="254"/>
                  </a:lnTo>
                  <a:lnTo>
                    <a:pt x="67" y="215"/>
                  </a:lnTo>
                  <a:lnTo>
                    <a:pt x="70" y="176"/>
                  </a:lnTo>
                  <a:lnTo>
                    <a:pt x="67" y="140"/>
                  </a:lnTo>
                  <a:lnTo>
                    <a:pt x="58" y="100"/>
                  </a:lnTo>
                  <a:lnTo>
                    <a:pt x="61" y="103"/>
                  </a:lnTo>
                  <a:lnTo>
                    <a:pt x="64" y="106"/>
                  </a:lnTo>
                  <a:lnTo>
                    <a:pt x="67" y="109"/>
                  </a:lnTo>
                  <a:lnTo>
                    <a:pt x="70" y="109"/>
                  </a:lnTo>
                  <a:lnTo>
                    <a:pt x="70" y="106"/>
                  </a:lnTo>
                  <a:lnTo>
                    <a:pt x="67" y="100"/>
                  </a:lnTo>
                  <a:lnTo>
                    <a:pt x="67" y="97"/>
                  </a:lnTo>
                  <a:lnTo>
                    <a:pt x="70" y="94"/>
                  </a:lnTo>
                  <a:lnTo>
                    <a:pt x="73" y="94"/>
                  </a:lnTo>
                  <a:lnTo>
                    <a:pt x="73" y="97"/>
                  </a:lnTo>
                  <a:lnTo>
                    <a:pt x="79" y="70"/>
                  </a:lnTo>
                  <a:lnTo>
                    <a:pt x="85" y="40"/>
                  </a:lnTo>
                  <a:lnTo>
                    <a:pt x="97" y="13"/>
                  </a:lnTo>
                  <a:lnTo>
                    <a:pt x="121" y="0"/>
                  </a:lnTo>
                  <a:lnTo>
                    <a:pt x="58" y="176"/>
                  </a:lnTo>
                  <a:close/>
                </a:path>
              </a:pathLst>
            </a:custGeom>
            <a:solidFill>
              <a:srgbClr val="CEF4F4"/>
            </a:solidFill>
            <a:ln w="9525">
              <a:noFill/>
              <a:round/>
              <a:headEnd/>
              <a:tailEnd/>
            </a:ln>
          </p:spPr>
          <p:txBody>
            <a:bodyPr/>
            <a:lstStyle/>
            <a:p>
              <a:endParaRPr lang="en-US"/>
            </a:p>
          </p:txBody>
        </p:sp>
        <p:sp>
          <p:nvSpPr>
            <p:cNvPr id="30759" name="Freeform 1087"/>
            <p:cNvSpPr>
              <a:spLocks/>
            </p:cNvSpPr>
            <p:nvPr/>
          </p:nvSpPr>
          <p:spPr bwMode="auto">
            <a:xfrm rot="3597035">
              <a:off x="2015" y="3372"/>
              <a:ext cx="99" cy="90"/>
            </a:xfrm>
            <a:custGeom>
              <a:avLst/>
              <a:gdLst>
                <a:gd name="T0" fmla="*/ 0 w 76"/>
                <a:gd name="T1" fmla="*/ 0 h 61"/>
                <a:gd name="T2" fmla="*/ 3 w 76"/>
                <a:gd name="T3" fmla="*/ 0 h 61"/>
                <a:gd name="T4" fmla="*/ 9 w 76"/>
                <a:gd name="T5" fmla="*/ 25 h 61"/>
                <a:gd name="T6" fmla="*/ 21 w 76"/>
                <a:gd name="T7" fmla="*/ 46 h 61"/>
                <a:gd name="T8" fmla="*/ 45 w 76"/>
                <a:gd name="T9" fmla="*/ 61 h 61"/>
                <a:gd name="T10" fmla="*/ 76 w 76"/>
                <a:gd name="T11" fmla="*/ 55 h 61"/>
                <a:gd name="T12" fmla="*/ 63 w 76"/>
                <a:gd name="T13" fmla="*/ 37 h 61"/>
                <a:gd name="T14" fmla="*/ 45 w 76"/>
                <a:gd name="T15" fmla="*/ 43 h 61"/>
                <a:gd name="T16" fmla="*/ 33 w 76"/>
                <a:gd name="T17" fmla="*/ 34 h 61"/>
                <a:gd name="T18" fmla="*/ 27 w 76"/>
                <a:gd name="T19" fmla="*/ 19 h 61"/>
                <a:gd name="T20" fmla="*/ 21 w 76"/>
                <a:gd name="T21" fmla="*/ 0 h 61"/>
                <a:gd name="T22" fmla="*/ 24 w 76"/>
                <a:gd name="T23" fmla="*/ 0 h 61"/>
                <a:gd name="T24" fmla="*/ 0 w 76"/>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61"/>
                <a:gd name="T41" fmla="*/ 76 w 76"/>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61">
                  <a:moveTo>
                    <a:pt x="0" y="0"/>
                  </a:moveTo>
                  <a:lnTo>
                    <a:pt x="3" y="0"/>
                  </a:lnTo>
                  <a:lnTo>
                    <a:pt x="9" y="25"/>
                  </a:lnTo>
                  <a:lnTo>
                    <a:pt x="21" y="46"/>
                  </a:lnTo>
                  <a:lnTo>
                    <a:pt x="45" y="61"/>
                  </a:lnTo>
                  <a:lnTo>
                    <a:pt x="76" y="55"/>
                  </a:lnTo>
                  <a:lnTo>
                    <a:pt x="63" y="37"/>
                  </a:lnTo>
                  <a:lnTo>
                    <a:pt x="45" y="43"/>
                  </a:lnTo>
                  <a:lnTo>
                    <a:pt x="33" y="34"/>
                  </a:lnTo>
                  <a:lnTo>
                    <a:pt x="27" y="19"/>
                  </a:lnTo>
                  <a:lnTo>
                    <a:pt x="21" y="0"/>
                  </a:lnTo>
                  <a:lnTo>
                    <a:pt x="24" y="0"/>
                  </a:lnTo>
                  <a:lnTo>
                    <a:pt x="0" y="0"/>
                  </a:lnTo>
                  <a:close/>
                </a:path>
              </a:pathLst>
            </a:custGeom>
            <a:solidFill>
              <a:srgbClr val="000000"/>
            </a:solidFill>
            <a:ln w="9525">
              <a:noFill/>
              <a:round/>
              <a:headEnd/>
              <a:tailEnd/>
            </a:ln>
          </p:spPr>
          <p:txBody>
            <a:bodyPr/>
            <a:lstStyle/>
            <a:p>
              <a:endParaRPr lang="en-US"/>
            </a:p>
          </p:txBody>
        </p:sp>
        <p:sp>
          <p:nvSpPr>
            <p:cNvPr id="30760" name="Freeform 1088"/>
            <p:cNvSpPr>
              <a:spLocks/>
            </p:cNvSpPr>
            <p:nvPr/>
          </p:nvSpPr>
          <p:spPr bwMode="auto">
            <a:xfrm rot="3597035">
              <a:off x="2076" y="3348"/>
              <a:ext cx="43" cy="36"/>
            </a:xfrm>
            <a:custGeom>
              <a:avLst/>
              <a:gdLst>
                <a:gd name="T0" fmla="*/ 30 w 33"/>
                <a:gd name="T1" fmla="*/ 6 h 24"/>
                <a:gd name="T2" fmla="*/ 33 w 33"/>
                <a:gd name="T3" fmla="*/ 12 h 24"/>
                <a:gd name="T4" fmla="*/ 21 w 33"/>
                <a:gd name="T5" fmla="*/ 0 h 24"/>
                <a:gd name="T6" fmla="*/ 15 w 33"/>
                <a:gd name="T7" fmla="*/ 3 h 24"/>
                <a:gd name="T8" fmla="*/ 6 w 33"/>
                <a:gd name="T9" fmla="*/ 9 h 24"/>
                <a:gd name="T10" fmla="*/ 0 w 33"/>
                <a:gd name="T11" fmla="*/ 18 h 24"/>
                <a:gd name="T12" fmla="*/ 24 w 33"/>
                <a:gd name="T13" fmla="*/ 18 h 24"/>
                <a:gd name="T14" fmla="*/ 18 w 33"/>
                <a:gd name="T15" fmla="*/ 21 h 24"/>
                <a:gd name="T16" fmla="*/ 21 w 33"/>
                <a:gd name="T17" fmla="*/ 21 h 24"/>
                <a:gd name="T18" fmla="*/ 21 w 33"/>
                <a:gd name="T19" fmla="*/ 24 h 24"/>
                <a:gd name="T20" fmla="*/ 9 w 33"/>
                <a:gd name="T21" fmla="*/ 12 h 24"/>
                <a:gd name="T22" fmla="*/ 12 w 33"/>
                <a:gd name="T23" fmla="*/ 18 h 24"/>
                <a:gd name="T24" fmla="*/ 30 w 33"/>
                <a:gd name="T25" fmla="*/ 6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30" y="6"/>
                  </a:moveTo>
                  <a:lnTo>
                    <a:pt x="33" y="12"/>
                  </a:lnTo>
                  <a:lnTo>
                    <a:pt x="21" y="0"/>
                  </a:lnTo>
                  <a:lnTo>
                    <a:pt x="15" y="3"/>
                  </a:lnTo>
                  <a:lnTo>
                    <a:pt x="6" y="9"/>
                  </a:lnTo>
                  <a:lnTo>
                    <a:pt x="0" y="18"/>
                  </a:lnTo>
                  <a:lnTo>
                    <a:pt x="24" y="18"/>
                  </a:lnTo>
                  <a:lnTo>
                    <a:pt x="18" y="21"/>
                  </a:lnTo>
                  <a:lnTo>
                    <a:pt x="21" y="21"/>
                  </a:lnTo>
                  <a:lnTo>
                    <a:pt x="21" y="24"/>
                  </a:lnTo>
                  <a:lnTo>
                    <a:pt x="9" y="12"/>
                  </a:lnTo>
                  <a:lnTo>
                    <a:pt x="12" y="18"/>
                  </a:lnTo>
                  <a:lnTo>
                    <a:pt x="30" y="6"/>
                  </a:lnTo>
                  <a:close/>
                </a:path>
              </a:pathLst>
            </a:custGeom>
            <a:solidFill>
              <a:srgbClr val="000000"/>
            </a:solidFill>
            <a:ln w="9525">
              <a:noFill/>
              <a:round/>
              <a:headEnd/>
              <a:tailEnd/>
            </a:ln>
          </p:spPr>
          <p:txBody>
            <a:bodyPr/>
            <a:lstStyle/>
            <a:p>
              <a:endParaRPr lang="en-US"/>
            </a:p>
          </p:txBody>
        </p:sp>
        <p:sp>
          <p:nvSpPr>
            <p:cNvPr id="30761" name="Freeform 1089"/>
            <p:cNvSpPr>
              <a:spLocks/>
            </p:cNvSpPr>
            <p:nvPr/>
          </p:nvSpPr>
          <p:spPr bwMode="auto">
            <a:xfrm rot="3597035">
              <a:off x="1974" y="3330"/>
              <a:ext cx="84" cy="247"/>
            </a:xfrm>
            <a:custGeom>
              <a:avLst/>
              <a:gdLst>
                <a:gd name="T0" fmla="*/ 45 w 64"/>
                <a:gd name="T1" fmla="*/ 133 h 167"/>
                <a:gd name="T2" fmla="*/ 64 w 64"/>
                <a:gd name="T3" fmla="*/ 133 h 167"/>
                <a:gd name="T4" fmla="*/ 55 w 64"/>
                <a:gd name="T5" fmla="*/ 100 h 167"/>
                <a:gd name="T6" fmla="*/ 45 w 64"/>
                <a:gd name="T7" fmla="*/ 67 h 167"/>
                <a:gd name="T8" fmla="*/ 36 w 64"/>
                <a:gd name="T9" fmla="*/ 34 h 167"/>
                <a:gd name="T10" fmla="*/ 18 w 64"/>
                <a:gd name="T11" fmla="*/ 0 h 167"/>
                <a:gd name="T12" fmla="*/ 0 w 64"/>
                <a:gd name="T13" fmla="*/ 12 h 167"/>
                <a:gd name="T14" fmla="*/ 18 w 64"/>
                <a:gd name="T15" fmla="*/ 40 h 167"/>
                <a:gd name="T16" fmla="*/ 27 w 64"/>
                <a:gd name="T17" fmla="*/ 73 h 167"/>
                <a:gd name="T18" fmla="*/ 36 w 64"/>
                <a:gd name="T19" fmla="*/ 106 h 167"/>
                <a:gd name="T20" fmla="*/ 45 w 64"/>
                <a:gd name="T21" fmla="*/ 139 h 167"/>
                <a:gd name="T22" fmla="*/ 64 w 64"/>
                <a:gd name="T23" fmla="*/ 139 h 167"/>
                <a:gd name="T24" fmla="*/ 45 w 64"/>
                <a:gd name="T25" fmla="*/ 139 h 167"/>
                <a:gd name="T26" fmla="*/ 55 w 64"/>
                <a:gd name="T27" fmla="*/ 167 h 167"/>
                <a:gd name="T28" fmla="*/ 64 w 64"/>
                <a:gd name="T29" fmla="*/ 139 h 167"/>
                <a:gd name="T30" fmla="*/ 45 w 64"/>
                <a:gd name="T31" fmla="*/ 133 h 1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167"/>
                <a:gd name="T50" fmla="*/ 64 w 64"/>
                <a:gd name="T51" fmla="*/ 167 h 1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167">
                  <a:moveTo>
                    <a:pt x="45" y="133"/>
                  </a:moveTo>
                  <a:lnTo>
                    <a:pt x="64" y="133"/>
                  </a:lnTo>
                  <a:lnTo>
                    <a:pt x="55" y="100"/>
                  </a:lnTo>
                  <a:lnTo>
                    <a:pt x="45" y="67"/>
                  </a:lnTo>
                  <a:lnTo>
                    <a:pt x="36" y="34"/>
                  </a:lnTo>
                  <a:lnTo>
                    <a:pt x="18" y="0"/>
                  </a:lnTo>
                  <a:lnTo>
                    <a:pt x="0" y="12"/>
                  </a:lnTo>
                  <a:lnTo>
                    <a:pt x="18" y="40"/>
                  </a:lnTo>
                  <a:lnTo>
                    <a:pt x="27" y="73"/>
                  </a:lnTo>
                  <a:lnTo>
                    <a:pt x="36" y="106"/>
                  </a:lnTo>
                  <a:lnTo>
                    <a:pt x="45" y="139"/>
                  </a:lnTo>
                  <a:lnTo>
                    <a:pt x="64" y="139"/>
                  </a:lnTo>
                  <a:lnTo>
                    <a:pt x="45" y="139"/>
                  </a:lnTo>
                  <a:lnTo>
                    <a:pt x="55" y="167"/>
                  </a:lnTo>
                  <a:lnTo>
                    <a:pt x="64" y="139"/>
                  </a:lnTo>
                  <a:lnTo>
                    <a:pt x="45" y="133"/>
                  </a:lnTo>
                  <a:close/>
                </a:path>
              </a:pathLst>
            </a:custGeom>
            <a:solidFill>
              <a:srgbClr val="000000"/>
            </a:solidFill>
            <a:ln w="9525">
              <a:noFill/>
              <a:round/>
              <a:headEnd/>
              <a:tailEnd/>
            </a:ln>
          </p:spPr>
          <p:txBody>
            <a:bodyPr/>
            <a:lstStyle/>
            <a:p>
              <a:endParaRPr lang="en-US"/>
            </a:p>
          </p:txBody>
        </p:sp>
        <p:sp>
          <p:nvSpPr>
            <p:cNvPr id="30762" name="Freeform 1090"/>
            <p:cNvSpPr>
              <a:spLocks/>
            </p:cNvSpPr>
            <p:nvPr/>
          </p:nvSpPr>
          <p:spPr bwMode="auto">
            <a:xfrm rot="3597035">
              <a:off x="2043" y="3353"/>
              <a:ext cx="49" cy="237"/>
            </a:xfrm>
            <a:custGeom>
              <a:avLst/>
              <a:gdLst>
                <a:gd name="T0" fmla="*/ 22 w 37"/>
                <a:gd name="T1" fmla="*/ 0 h 160"/>
                <a:gd name="T2" fmla="*/ 3 w 37"/>
                <a:gd name="T3" fmla="*/ 6 h 160"/>
                <a:gd name="T4" fmla="*/ 13 w 37"/>
                <a:gd name="T5" fmla="*/ 43 h 160"/>
                <a:gd name="T6" fmla="*/ 13 w 37"/>
                <a:gd name="T7" fmla="*/ 79 h 160"/>
                <a:gd name="T8" fmla="*/ 13 w 37"/>
                <a:gd name="T9" fmla="*/ 118 h 160"/>
                <a:gd name="T10" fmla="*/ 0 w 37"/>
                <a:gd name="T11" fmla="*/ 154 h 160"/>
                <a:gd name="T12" fmla="*/ 19 w 37"/>
                <a:gd name="T13" fmla="*/ 160 h 160"/>
                <a:gd name="T14" fmla="*/ 31 w 37"/>
                <a:gd name="T15" fmla="*/ 118 h 160"/>
                <a:gd name="T16" fmla="*/ 37 w 37"/>
                <a:gd name="T17" fmla="*/ 79 h 160"/>
                <a:gd name="T18" fmla="*/ 31 w 37"/>
                <a:gd name="T19" fmla="*/ 43 h 160"/>
                <a:gd name="T20" fmla="*/ 22 w 37"/>
                <a:gd name="T21" fmla="*/ 0 h 160"/>
                <a:gd name="T22" fmla="*/ 3 w 37"/>
                <a:gd name="T23" fmla="*/ 6 h 160"/>
                <a:gd name="T24" fmla="*/ 22 w 37"/>
                <a:gd name="T25" fmla="*/ 0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60"/>
                <a:gd name="T41" fmla="*/ 37 w 37"/>
                <a:gd name="T42" fmla="*/ 160 h 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60">
                  <a:moveTo>
                    <a:pt x="22" y="0"/>
                  </a:moveTo>
                  <a:lnTo>
                    <a:pt x="3" y="6"/>
                  </a:lnTo>
                  <a:lnTo>
                    <a:pt x="13" y="43"/>
                  </a:lnTo>
                  <a:lnTo>
                    <a:pt x="13" y="79"/>
                  </a:lnTo>
                  <a:lnTo>
                    <a:pt x="13" y="118"/>
                  </a:lnTo>
                  <a:lnTo>
                    <a:pt x="0" y="154"/>
                  </a:lnTo>
                  <a:lnTo>
                    <a:pt x="19" y="160"/>
                  </a:lnTo>
                  <a:lnTo>
                    <a:pt x="31" y="118"/>
                  </a:lnTo>
                  <a:lnTo>
                    <a:pt x="37" y="79"/>
                  </a:lnTo>
                  <a:lnTo>
                    <a:pt x="31" y="43"/>
                  </a:lnTo>
                  <a:lnTo>
                    <a:pt x="22" y="0"/>
                  </a:lnTo>
                  <a:lnTo>
                    <a:pt x="3" y="6"/>
                  </a:lnTo>
                  <a:lnTo>
                    <a:pt x="22" y="0"/>
                  </a:lnTo>
                  <a:close/>
                </a:path>
              </a:pathLst>
            </a:custGeom>
            <a:solidFill>
              <a:srgbClr val="000000"/>
            </a:solidFill>
            <a:ln w="9525">
              <a:noFill/>
              <a:round/>
              <a:headEnd/>
              <a:tailEnd/>
            </a:ln>
          </p:spPr>
          <p:txBody>
            <a:bodyPr/>
            <a:lstStyle/>
            <a:p>
              <a:endParaRPr lang="en-US"/>
            </a:p>
          </p:txBody>
        </p:sp>
        <p:sp>
          <p:nvSpPr>
            <p:cNvPr id="30763" name="Freeform 1091"/>
            <p:cNvSpPr>
              <a:spLocks/>
            </p:cNvSpPr>
            <p:nvPr/>
          </p:nvSpPr>
          <p:spPr bwMode="auto">
            <a:xfrm rot="3597035">
              <a:off x="2134" y="3405"/>
              <a:ext cx="45" cy="35"/>
            </a:xfrm>
            <a:custGeom>
              <a:avLst/>
              <a:gdLst>
                <a:gd name="T0" fmla="*/ 10 w 34"/>
                <a:gd name="T1" fmla="*/ 12 h 24"/>
                <a:gd name="T2" fmla="*/ 22 w 34"/>
                <a:gd name="T3" fmla="*/ 0 h 24"/>
                <a:gd name="T4" fmla="*/ 22 w 34"/>
                <a:gd name="T5" fmla="*/ 3 h 24"/>
                <a:gd name="T6" fmla="*/ 22 w 34"/>
                <a:gd name="T7" fmla="*/ 3 h 24"/>
                <a:gd name="T8" fmla="*/ 19 w 34"/>
                <a:gd name="T9" fmla="*/ 0 h 24"/>
                <a:gd name="T10" fmla="*/ 19 w 34"/>
                <a:gd name="T11" fmla="*/ 0 h 24"/>
                <a:gd name="T12" fmla="*/ 0 w 34"/>
                <a:gd name="T13" fmla="*/ 6 h 24"/>
                <a:gd name="T14" fmla="*/ 7 w 34"/>
                <a:gd name="T15" fmla="*/ 12 h 24"/>
                <a:gd name="T16" fmla="*/ 10 w 34"/>
                <a:gd name="T17" fmla="*/ 15 h 24"/>
                <a:gd name="T18" fmla="*/ 16 w 34"/>
                <a:gd name="T19" fmla="*/ 21 h 24"/>
                <a:gd name="T20" fmla="*/ 22 w 34"/>
                <a:gd name="T21" fmla="*/ 24 h 24"/>
                <a:gd name="T22" fmla="*/ 34 w 34"/>
                <a:gd name="T23" fmla="*/ 12 h 24"/>
                <a:gd name="T24" fmla="*/ 22 w 34"/>
                <a:gd name="T25" fmla="*/ 24 h 24"/>
                <a:gd name="T26" fmla="*/ 34 w 34"/>
                <a:gd name="T27" fmla="*/ 24 h 24"/>
                <a:gd name="T28" fmla="*/ 34 w 34"/>
                <a:gd name="T29" fmla="*/ 12 h 24"/>
                <a:gd name="T30" fmla="*/ 10 w 34"/>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24"/>
                <a:gd name="T50" fmla="*/ 34 w 3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24">
                  <a:moveTo>
                    <a:pt x="10" y="12"/>
                  </a:moveTo>
                  <a:lnTo>
                    <a:pt x="22" y="0"/>
                  </a:lnTo>
                  <a:lnTo>
                    <a:pt x="22" y="3"/>
                  </a:lnTo>
                  <a:lnTo>
                    <a:pt x="19" y="0"/>
                  </a:lnTo>
                  <a:lnTo>
                    <a:pt x="0" y="6"/>
                  </a:lnTo>
                  <a:lnTo>
                    <a:pt x="7" y="12"/>
                  </a:lnTo>
                  <a:lnTo>
                    <a:pt x="10" y="15"/>
                  </a:lnTo>
                  <a:lnTo>
                    <a:pt x="16" y="21"/>
                  </a:lnTo>
                  <a:lnTo>
                    <a:pt x="22" y="24"/>
                  </a:lnTo>
                  <a:lnTo>
                    <a:pt x="34" y="12"/>
                  </a:lnTo>
                  <a:lnTo>
                    <a:pt x="22" y="24"/>
                  </a:lnTo>
                  <a:lnTo>
                    <a:pt x="34" y="24"/>
                  </a:lnTo>
                  <a:lnTo>
                    <a:pt x="34" y="12"/>
                  </a:lnTo>
                  <a:lnTo>
                    <a:pt x="10" y="12"/>
                  </a:lnTo>
                  <a:close/>
                </a:path>
              </a:pathLst>
            </a:custGeom>
            <a:solidFill>
              <a:srgbClr val="000000"/>
            </a:solidFill>
            <a:ln w="9525">
              <a:noFill/>
              <a:round/>
              <a:headEnd/>
              <a:tailEnd/>
            </a:ln>
          </p:spPr>
          <p:txBody>
            <a:bodyPr/>
            <a:lstStyle/>
            <a:p>
              <a:endParaRPr lang="en-US"/>
            </a:p>
          </p:txBody>
        </p:sp>
        <p:sp>
          <p:nvSpPr>
            <p:cNvPr id="30764" name="Freeform 1092"/>
            <p:cNvSpPr>
              <a:spLocks/>
            </p:cNvSpPr>
            <p:nvPr/>
          </p:nvSpPr>
          <p:spPr bwMode="auto">
            <a:xfrm rot="3597035">
              <a:off x="2161" y="3399"/>
              <a:ext cx="31" cy="40"/>
            </a:xfrm>
            <a:custGeom>
              <a:avLst/>
              <a:gdLst>
                <a:gd name="T0" fmla="*/ 12 w 24"/>
                <a:gd name="T1" fmla="*/ 0 h 27"/>
                <a:gd name="T2" fmla="*/ 9 w 24"/>
                <a:gd name="T3" fmla="*/ 3 h 27"/>
                <a:gd name="T4" fmla="*/ 0 w 24"/>
                <a:gd name="T5" fmla="*/ 12 h 27"/>
                <a:gd name="T6" fmla="*/ 0 w 24"/>
                <a:gd name="T7" fmla="*/ 21 h 27"/>
                <a:gd name="T8" fmla="*/ 3 w 24"/>
                <a:gd name="T9" fmla="*/ 27 h 27"/>
                <a:gd name="T10" fmla="*/ 0 w 24"/>
                <a:gd name="T11" fmla="*/ 27 h 27"/>
                <a:gd name="T12" fmla="*/ 24 w 24"/>
                <a:gd name="T13" fmla="*/ 27 h 27"/>
                <a:gd name="T14" fmla="*/ 21 w 24"/>
                <a:gd name="T15" fmla="*/ 21 h 27"/>
                <a:gd name="T16" fmla="*/ 18 w 24"/>
                <a:gd name="T17" fmla="*/ 15 h 27"/>
                <a:gd name="T18" fmla="*/ 18 w 24"/>
                <a:gd name="T19" fmla="*/ 18 h 27"/>
                <a:gd name="T20" fmla="*/ 15 w 24"/>
                <a:gd name="T21" fmla="*/ 21 h 27"/>
                <a:gd name="T22" fmla="*/ 12 w 24"/>
                <a:gd name="T23" fmla="*/ 24 h 27"/>
                <a:gd name="T24" fmla="*/ 12 w 24"/>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7"/>
                <a:gd name="T41" fmla="*/ 24 w 24"/>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7">
                  <a:moveTo>
                    <a:pt x="12" y="0"/>
                  </a:moveTo>
                  <a:lnTo>
                    <a:pt x="9" y="3"/>
                  </a:lnTo>
                  <a:lnTo>
                    <a:pt x="0" y="12"/>
                  </a:lnTo>
                  <a:lnTo>
                    <a:pt x="0" y="21"/>
                  </a:lnTo>
                  <a:lnTo>
                    <a:pt x="3" y="27"/>
                  </a:lnTo>
                  <a:lnTo>
                    <a:pt x="0" y="27"/>
                  </a:lnTo>
                  <a:lnTo>
                    <a:pt x="24" y="27"/>
                  </a:lnTo>
                  <a:lnTo>
                    <a:pt x="21" y="21"/>
                  </a:lnTo>
                  <a:lnTo>
                    <a:pt x="18" y="15"/>
                  </a:lnTo>
                  <a:lnTo>
                    <a:pt x="18" y="18"/>
                  </a:lnTo>
                  <a:lnTo>
                    <a:pt x="15" y="21"/>
                  </a:lnTo>
                  <a:lnTo>
                    <a:pt x="12" y="24"/>
                  </a:lnTo>
                  <a:lnTo>
                    <a:pt x="12" y="0"/>
                  </a:lnTo>
                  <a:close/>
                </a:path>
              </a:pathLst>
            </a:custGeom>
            <a:solidFill>
              <a:srgbClr val="000000"/>
            </a:solidFill>
            <a:ln w="9525">
              <a:noFill/>
              <a:round/>
              <a:headEnd/>
              <a:tailEnd/>
            </a:ln>
          </p:spPr>
          <p:txBody>
            <a:bodyPr/>
            <a:lstStyle/>
            <a:p>
              <a:endParaRPr lang="en-US"/>
            </a:p>
          </p:txBody>
        </p:sp>
        <p:sp>
          <p:nvSpPr>
            <p:cNvPr id="30765" name="Freeform 1093"/>
            <p:cNvSpPr>
              <a:spLocks/>
            </p:cNvSpPr>
            <p:nvPr/>
          </p:nvSpPr>
          <p:spPr bwMode="auto">
            <a:xfrm rot="3597035">
              <a:off x="2130" y="3383"/>
              <a:ext cx="31" cy="117"/>
            </a:xfrm>
            <a:custGeom>
              <a:avLst/>
              <a:gdLst>
                <a:gd name="T0" fmla="*/ 3 w 24"/>
                <a:gd name="T1" fmla="*/ 12 h 79"/>
                <a:gd name="T2" fmla="*/ 24 w 24"/>
                <a:gd name="T3" fmla="*/ 15 h 79"/>
                <a:gd name="T4" fmla="*/ 24 w 24"/>
                <a:gd name="T5" fmla="*/ 12 h 79"/>
                <a:gd name="T6" fmla="*/ 12 w 24"/>
                <a:gd name="T7" fmla="*/ 0 h 79"/>
                <a:gd name="T8" fmla="*/ 9 w 24"/>
                <a:gd name="T9" fmla="*/ 0 h 79"/>
                <a:gd name="T10" fmla="*/ 9 w 24"/>
                <a:gd name="T11" fmla="*/ 0 h 79"/>
                <a:gd name="T12" fmla="*/ 9 w 24"/>
                <a:gd name="T13" fmla="*/ 24 h 79"/>
                <a:gd name="T14" fmla="*/ 9 w 24"/>
                <a:gd name="T15" fmla="*/ 24 h 79"/>
                <a:gd name="T16" fmla="*/ 12 w 24"/>
                <a:gd name="T17" fmla="*/ 24 h 79"/>
                <a:gd name="T18" fmla="*/ 0 w 24"/>
                <a:gd name="T19" fmla="*/ 12 h 79"/>
                <a:gd name="T20" fmla="*/ 0 w 24"/>
                <a:gd name="T21" fmla="*/ 15 h 79"/>
                <a:gd name="T22" fmla="*/ 21 w 24"/>
                <a:gd name="T23" fmla="*/ 18 h 79"/>
                <a:gd name="T24" fmla="*/ 0 w 24"/>
                <a:gd name="T25" fmla="*/ 15 h 79"/>
                <a:gd name="T26" fmla="*/ 0 w 24"/>
                <a:gd name="T27" fmla="*/ 79 h 79"/>
                <a:gd name="T28" fmla="*/ 21 w 24"/>
                <a:gd name="T29" fmla="*/ 18 h 79"/>
                <a:gd name="T30" fmla="*/ 3 w 24"/>
                <a:gd name="T31" fmla="*/ 12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79"/>
                <a:gd name="T50" fmla="*/ 24 w 24"/>
                <a:gd name="T51" fmla="*/ 79 h 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79">
                  <a:moveTo>
                    <a:pt x="3" y="12"/>
                  </a:moveTo>
                  <a:lnTo>
                    <a:pt x="24" y="15"/>
                  </a:lnTo>
                  <a:lnTo>
                    <a:pt x="24" y="12"/>
                  </a:lnTo>
                  <a:lnTo>
                    <a:pt x="12" y="0"/>
                  </a:lnTo>
                  <a:lnTo>
                    <a:pt x="9" y="0"/>
                  </a:lnTo>
                  <a:lnTo>
                    <a:pt x="9" y="24"/>
                  </a:lnTo>
                  <a:lnTo>
                    <a:pt x="12" y="24"/>
                  </a:lnTo>
                  <a:lnTo>
                    <a:pt x="0" y="12"/>
                  </a:lnTo>
                  <a:lnTo>
                    <a:pt x="0" y="15"/>
                  </a:lnTo>
                  <a:lnTo>
                    <a:pt x="21" y="18"/>
                  </a:lnTo>
                  <a:lnTo>
                    <a:pt x="0" y="15"/>
                  </a:lnTo>
                  <a:lnTo>
                    <a:pt x="0" y="79"/>
                  </a:lnTo>
                  <a:lnTo>
                    <a:pt x="21" y="18"/>
                  </a:lnTo>
                  <a:lnTo>
                    <a:pt x="3" y="12"/>
                  </a:lnTo>
                  <a:close/>
                </a:path>
              </a:pathLst>
            </a:custGeom>
            <a:solidFill>
              <a:srgbClr val="000000"/>
            </a:solidFill>
            <a:ln w="9525">
              <a:noFill/>
              <a:round/>
              <a:headEnd/>
              <a:tailEnd/>
            </a:ln>
          </p:spPr>
          <p:txBody>
            <a:bodyPr/>
            <a:lstStyle/>
            <a:p>
              <a:endParaRPr lang="en-US"/>
            </a:p>
          </p:txBody>
        </p:sp>
        <p:sp>
          <p:nvSpPr>
            <p:cNvPr id="30766" name="Freeform 1094"/>
            <p:cNvSpPr>
              <a:spLocks/>
            </p:cNvSpPr>
            <p:nvPr/>
          </p:nvSpPr>
          <p:spPr bwMode="auto">
            <a:xfrm rot="3597035">
              <a:off x="2218" y="3327"/>
              <a:ext cx="75" cy="161"/>
            </a:xfrm>
            <a:custGeom>
              <a:avLst/>
              <a:gdLst>
                <a:gd name="T0" fmla="*/ 57 w 57"/>
                <a:gd name="T1" fmla="*/ 0 h 109"/>
                <a:gd name="T2" fmla="*/ 27 w 57"/>
                <a:gd name="T3" fmla="*/ 16 h 109"/>
                <a:gd name="T4" fmla="*/ 12 w 57"/>
                <a:gd name="T5" fmla="*/ 46 h 109"/>
                <a:gd name="T6" fmla="*/ 6 w 57"/>
                <a:gd name="T7" fmla="*/ 79 h 109"/>
                <a:gd name="T8" fmla="*/ 0 w 57"/>
                <a:gd name="T9" fmla="*/ 103 h 109"/>
                <a:gd name="T10" fmla="*/ 18 w 57"/>
                <a:gd name="T11" fmla="*/ 109 h 109"/>
                <a:gd name="T12" fmla="*/ 24 w 57"/>
                <a:gd name="T13" fmla="*/ 79 h 109"/>
                <a:gd name="T14" fmla="*/ 30 w 57"/>
                <a:gd name="T15" fmla="*/ 52 h 109"/>
                <a:gd name="T16" fmla="*/ 39 w 57"/>
                <a:gd name="T17" fmla="*/ 28 h 109"/>
                <a:gd name="T18" fmla="*/ 57 w 57"/>
                <a:gd name="T19" fmla="*/ 19 h 109"/>
                <a:gd name="T20" fmla="*/ 57 w 57"/>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109"/>
                <a:gd name="T35" fmla="*/ 57 w 57"/>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109">
                  <a:moveTo>
                    <a:pt x="57" y="0"/>
                  </a:moveTo>
                  <a:lnTo>
                    <a:pt x="27" y="16"/>
                  </a:lnTo>
                  <a:lnTo>
                    <a:pt x="12" y="46"/>
                  </a:lnTo>
                  <a:lnTo>
                    <a:pt x="6" y="79"/>
                  </a:lnTo>
                  <a:lnTo>
                    <a:pt x="0" y="103"/>
                  </a:lnTo>
                  <a:lnTo>
                    <a:pt x="18" y="109"/>
                  </a:lnTo>
                  <a:lnTo>
                    <a:pt x="24" y="79"/>
                  </a:lnTo>
                  <a:lnTo>
                    <a:pt x="30" y="52"/>
                  </a:lnTo>
                  <a:lnTo>
                    <a:pt x="39" y="28"/>
                  </a:lnTo>
                  <a:lnTo>
                    <a:pt x="57" y="19"/>
                  </a:lnTo>
                  <a:lnTo>
                    <a:pt x="57" y="0"/>
                  </a:lnTo>
                  <a:close/>
                </a:path>
              </a:pathLst>
            </a:custGeom>
            <a:solidFill>
              <a:srgbClr val="000000"/>
            </a:solidFill>
            <a:ln w="9525">
              <a:noFill/>
              <a:round/>
              <a:headEnd/>
              <a:tailEnd/>
            </a:ln>
          </p:spPr>
          <p:txBody>
            <a:bodyPr/>
            <a:lstStyle/>
            <a:p>
              <a:endParaRPr lang="en-US"/>
            </a:p>
          </p:txBody>
        </p:sp>
        <p:sp>
          <p:nvSpPr>
            <p:cNvPr id="30767" name="Freeform 1095"/>
            <p:cNvSpPr>
              <a:spLocks/>
            </p:cNvSpPr>
            <p:nvPr/>
          </p:nvSpPr>
          <p:spPr bwMode="auto">
            <a:xfrm rot="3597035">
              <a:off x="2479" y="3153"/>
              <a:ext cx="114" cy="339"/>
            </a:xfrm>
            <a:custGeom>
              <a:avLst/>
              <a:gdLst>
                <a:gd name="T0" fmla="*/ 48 w 87"/>
                <a:gd name="T1" fmla="*/ 229 h 229"/>
                <a:gd name="T2" fmla="*/ 39 w 87"/>
                <a:gd name="T3" fmla="*/ 202 h 229"/>
                <a:gd name="T4" fmla="*/ 33 w 87"/>
                <a:gd name="T5" fmla="*/ 178 h 229"/>
                <a:gd name="T6" fmla="*/ 21 w 87"/>
                <a:gd name="T7" fmla="*/ 154 h 229"/>
                <a:gd name="T8" fmla="*/ 0 w 87"/>
                <a:gd name="T9" fmla="*/ 133 h 229"/>
                <a:gd name="T10" fmla="*/ 3 w 87"/>
                <a:gd name="T11" fmla="*/ 136 h 229"/>
                <a:gd name="T12" fmla="*/ 6 w 87"/>
                <a:gd name="T13" fmla="*/ 136 h 229"/>
                <a:gd name="T14" fmla="*/ 6 w 87"/>
                <a:gd name="T15" fmla="*/ 136 h 229"/>
                <a:gd name="T16" fmla="*/ 9 w 87"/>
                <a:gd name="T17" fmla="*/ 133 h 229"/>
                <a:gd name="T18" fmla="*/ 9 w 87"/>
                <a:gd name="T19" fmla="*/ 129 h 229"/>
                <a:gd name="T20" fmla="*/ 6 w 87"/>
                <a:gd name="T21" fmla="*/ 123 h 229"/>
                <a:gd name="T22" fmla="*/ 6 w 87"/>
                <a:gd name="T23" fmla="*/ 120 h 229"/>
                <a:gd name="T24" fmla="*/ 9 w 87"/>
                <a:gd name="T25" fmla="*/ 114 h 229"/>
                <a:gd name="T26" fmla="*/ 30 w 87"/>
                <a:gd name="T27" fmla="*/ 129 h 229"/>
                <a:gd name="T28" fmla="*/ 48 w 87"/>
                <a:gd name="T29" fmla="*/ 145 h 229"/>
                <a:gd name="T30" fmla="*/ 63 w 87"/>
                <a:gd name="T31" fmla="*/ 160 h 229"/>
                <a:gd name="T32" fmla="*/ 66 w 87"/>
                <a:gd name="T33" fmla="*/ 187 h 229"/>
                <a:gd name="T34" fmla="*/ 60 w 87"/>
                <a:gd name="T35" fmla="*/ 175 h 229"/>
                <a:gd name="T36" fmla="*/ 60 w 87"/>
                <a:gd name="T37" fmla="*/ 157 h 229"/>
                <a:gd name="T38" fmla="*/ 57 w 87"/>
                <a:gd name="T39" fmla="*/ 142 h 229"/>
                <a:gd name="T40" fmla="*/ 48 w 87"/>
                <a:gd name="T41" fmla="*/ 129 h 229"/>
                <a:gd name="T42" fmla="*/ 54 w 87"/>
                <a:gd name="T43" fmla="*/ 129 h 229"/>
                <a:gd name="T44" fmla="*/ 57 w 87"/>
                <a:gd name="T45" fmla="*/ 133 h 229"/>
                <a:gd name="T46" fmla="*/ 60 w 87"/>
                <a:gd name="T47" fmla="*/ 136 h 229"/>
                <a:gd name="T48" fmla="*/ 63 w 87"/>
                <a:gd name="T49" fmla="*/ 136 h 229"/>
                <a:gd name="T50" fmla="*/ 66 w 87"/>
                <a:gd name="T51" fmla="*/ 99 h 229"/>
                <a:gd name="T52" fmla="*/ 75 w 87"/>
                <a:gd name="T53" fmla="*/ 66 h 229"/>
                <a:gd name="T54" fmla="*/ 84 w 87"/>
                <a:gd name="T55" fmla="*/ 36 h 229"/>
                <a:gd name="T56" fmla="*/ 87 w 87"/>
                <a:gd name="T57" fmla="*/ 0 h 229"/>
                <a:gd name="T58" fmla="*/ 87 w 87"/>
                <a:gd name="T59" fmla="*/ 0 h 229"/>
                <a:gd name="T60" fmla="*/ 87 w 87"/>
                <a:gd name="T61" fmla="*/ 0 h 229"/>
                <a:gd name="T62" fmla="*/ 87 w 87"/>
                <a:gd name="T63" fmla="*/ 3 h 229"/>
                <a:gd name="T64" fmla="*/ 87 w 87"/>
                <a:gd name="T65" fmla="*/ 3 h 229"/>
                <a:gd name="T66" fmla="*/ 48 w 87"/>
                <a:gd name="T67" fmla="*/ 229 h 2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
                <a:gd name="T103" fmla="*/ 0 h 229"/>
                <a:gd name="T104" fmla="*/ 87 w 87"/>
                <a:gd name="T105" fmla="*/ 229 h 2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 h="229">
                  <a:moveTo>
                    <a:pt x="48" y="229"/>
                  </a:moveTo>
                  <a:lnTo>
                    <a:pt x="39" y="202"/>
                  </a:lnTo>
                  <a:lnTo>
                    <a:pt x="33" y="178"/>
                  </a:lnTo>
                  <a:lnTo>
                    <a:pt x="21" y="154"/>
                  </a:lnTo>
                  <a:lnTo>
                    <a:pt x="0" y="133"/>
                  </a:lnTo>
                  <a:lnTo>
                    <a:pt x="3" y="136"/>
                  </a:lnTo>
                  <a:lnTo>
                    <a:pt x="6" y="136"/>
                  </a:lnTo>
                  <a:lnTo>
                    <a:pt x="9" y="133"/>
                  </a:lnTo>
                  <a:lnTo>
                    <a:pt x="9" y="129"/>
                  </a:lnTo>
                  <a:lnTo>
                    <a:pt x="6" y="123"/>
                  </a:lnTo>
                  <a:lnTo>
                    <a:pt x="6" y="120"/>
                  </a:lnTo>
                  <a:lnTo>
                    <a:pt x="9" y="114"/>
                  </a:lnTo>
                  <a:lnTo>
                    <a:pt x="30" y="129"/>
                  </a:lnTo>
                  <a:lnTo>
                    <a:pt x="48" y="145"/>
                  </a:lnTo>
                  <a:lnTo>
                    <a:pt x="63" y="160"/>
                  </a:lnTo>
                  <a:lnTo>
                    <a:pt x="66" y="187"/>
                  </a:lnTo>
                  <a:lnTo>
                    <a:pt x="60" y="175"/>
                  </a:lnTo>
                  <a:lnTo>
                    <a:pt x="60" y="157"/>
                  </a:lnTo>
                  <a:lnTo>
                    <a:pt x="57" y="142"/>
                  </a:lnTo>
                  <a:lnTo>
                    <a:pt x="48" y="129"/>
                  </a:lnTo>
                  <a:lnTo>
                    <a:pt x="54" y="129"/>
                  </a:lnTo>
                  <a:lnTo>
                    <a:pt x="57" y="133"/>
                  </a:lnTo>
                  <a:lnTo>
                    <a:pt x="60" y="136"/>
                  </a:lnTo>
                  <a:lnTo>
                    <a:pt x="63" y="136"/>
                  </a:lnTo>
                  <a:lnTo>
                    <a:pt x="66" y="99"/>
                  </a:lnTo>
                  <a:lnTo>
                    <a:pt x="75" y="66"/>
                  </a:lnTo>
                  <a:lnTo>
                    <a:pt x="84" y="36"/>
                  </a:lnTo>
                  <a:lnTo>
                    <a:pt x="87" y="0"/>
                  </a:lnTo>
                  <a:lnTo>
                    <a:pt x="87" y="3"/>
                  </a:lnTo>
                  <a:lnTo>
                    <a:pt x="48" y="229"/>
                  </a:lnTo>
                  <a:close/>
                </a:path>
              </a:pathLst>
            </a:custGeom>
            <a:solidFill>
              <a:srgbClr val="CEF4F4"/>
            </a:solidFill>
            <a:ln w="9525">
              <a:noFill/>
              <a:round/>
              <a:headEnd/>
              <a:tailEnd/>
            </a:ln>
          </p:spPr>
          <p:txBody>
            <a:bodyPr/>
            <a:lstStyle/>
            <a:p>
              <a:endParaRPr lang="en-US"/>
            </a:p>
          </p:txBody>
        </p:sp>
        <p:sp>
          <p:nvSpPr>
            <p:cNvPr id="30768" name="Freeform 1096"/>
            <p:cNvSpPr>
              <a:spLocks/>
            </p:cNvSpPr>
            <p:nvPr/>
          </p:nvSpPr>
          <p:spPr bwMode="auto">
            <a:xfrm rot="3597035">
              <a:off x="2401" y="3245"/>
              <a:ext cx="99" cy="184"/>
            </a:xfrm>
            <a:custGeom>
              <a:avLst/>
              <a:gdLst>
                <a:gd name="T0" fmla="*/ 27 w 75"/>
                <a:gd name="T1" fmla="*/ 21 h 124"/>
                <a:gd name="T2" fmla="*/ 12 w 75"/>
                <a:gd name="T3" fmla="*/ 34 h 124"/>
                <a:gd name="T4" fmla="*/ 30 w 75"/>
                <a:gd name="T5" fmla="*/ 52 h 124"/>
                <a:gd name="T6" fmla="*/ 42 w 75"/>
                <a:gd name="T7" fmla="*/ 73 h 124"/>
                <a:gd name="T8" fmla="*/ 48 w 75"/>
                <a:gd name="T9" fmla="*/ 97 h 124"/>
                <a:gd name="T10" fmla="*/ 57 w 75"/>
                <a:gd name="T11" fmla="*/ 124 h 124"/>
                <a:gd name="T12" fmla="*/ 75 w 75"/>
                <a:gd name="T13" fmla="*/ 118 h 124"/>
                <a:gd name="T14" fmla="*/ 66 w 75"/>
                <a:gd name="T15" fmla="*/ 91 h 124"/>
                <a:gd name="T16" fmla="*/ 60 w 75"/>
                <a:gd name="T17" fmla="*/ 67 h 124"/>
                <a:gd name="T18" fmla="*/ 48 w 75"/>
                <a:gd name="T19" fmla="*/ 40 h 124"/>
                <a:gd name="T20" fmla="*/ 24 w 75"/>
                <a:gd name="T21" fmla="*/ 15 h 124"/>
                <a:gd name="T22" fmla="*/ 9 w 75"/>
                <a:gd name="T23" fmla="*/ 28 h 124"/>
                <a:gd name="T24" fmla="*/ 24 w 75"/>
                <a:gd name="T25" fmla="*/ 15 h 124"/>
                <a:gd name="T26" fmla="*/ 0 w 75"/>
                <a:gd name="T27" fmla="*/ 0 h 124"/>
                <a:gd name="T28" fmla="*/ 9 w 75"/>
                <a:gd name="T29" fmla="*/ 28 h 124"/>
                <a:gd name="T30" fmla="*/ 27 w 75"/>
                <a:gd name="T31" fmla="*/ 21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124"/>
                <a:gd name="T50" fmla="*/ 75 w 75"/>
                <a:gd name="T51" fmla="*/ 124 h 1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124">
                  <a:moveTo>
                    <a:pt x="27" y="21"/>
                  </a:moveTo>
                  <a:lnTo>
                    <a:pt x="12" y="34"/>
                  </a:lnTo>
                  <a:lnTo>
                    <a:pt x="30" y="52"/>
                  </a:lnTo>
                  <a:lnTo>
                    <a:pt x="42" y="73"/>
                  </a:lnTo>
                  <a:lnTo>
                    <a:pt x="48" y="97"/>
                  </a:lnTo>
                  <a:lnTo>
                    <a:pt x="57" y="124"/>
                  </a:lnTo>
                  <a:lnTo>
                    <a:pt x="75" y="118"/>
                  </a:lnTo>
                  <a:lnTo>
                    <a:pt x="66" y="91"/>
                  </a:lnTo>
                  <a:lnTo>
                    <a:pt x="60" y="67"/>
                  </a:lnTo>
                  <a:lnTo>
                    <a:pt x="48" y="40"/>
                  </a:lnTo>
                  <a:lnTo>
                    <a:pt x="24" y="15"/>
                  </a:lnTo>
                  <a:lnTo>
                    <a:pt x="9" y="28"/>
                  </a:lnTo>
                  <a:lnTo>
                    <a:pt x="24" y="15"/>
                  </a:lnTo>
                  <a:lnTo>
                    <a:pt x="0" y="0"/>
                  </a:lnTo>
                  <a:lnTo>
                    <a:pt x="9" y="28"/>
                  </a:lnTo>
                  <a:lnTo>
                    <a:pt x="27" y="21"/>
                  </a:lnTo>
                  <a:close/>
                </a:path>
              </a:pathLst>
            </a:custGeom>
            <a:solidFill>
              <a:srgbClr val="000000"/>
            </a:solidFill>
            <a:ln w="9525">
              <a:noFill/>
              <a:round/>
              <a:headEnd/>
              <a:tailEnd/>
            </a:ln>
          </p:spPr>
          <p:txBody>
            <a:bodyPr/>
            <a:lstStyle/>
            <a:p>
              <a:endParaRPr lang="en-US"/>
            </a:p>
          </p:txBody>
        </p:sp>
        <p:sp>
          <p:nvSpPr>
            <p:cNvPr id="30769" name="Freeform 1097"/>
            <p:cNvSpPr>
              <a:spLocks/>
            </p:cNvSpPr>
            <p:nvPr/>
          </p:nvSpPr>
          <p:spPr bwMode="auto">
            <a:xfrm rot="3597035">
              <a:off x="2465" y="3277"/>
              <a:ext cx="39" cy="37"/>
            </a:xfrm>
            <a:custGeom>
              <a:avLst/>
              <a:gdLst>
                <a:gd name="T0" fmla="*/ 6 w 30"/>
                <a:gd name="T1" fmla="*/ 10 h 25"/>
                <a:gd name="T2" fmla="*/ 12 w 30"/>
                <a:gd name="T3" fmla="*/ 3 h 25"/>
                <a:gd name="T4" fmla="*/ 9 w 30"/>
                <a:gd name="T5" fmla="*/ 6 h 25"/>
                <a:gd name="T6" fmla="*/ 15 w 30"/>
                <a:gd name="T7" fmla="*/ 0 h 25"/>
                <a:gd name="T8" fmla="*/ 15 w 30"/>
                <a:gd name="T9" fmla="*/ 3 h 25"/>
                <a:gd name="T10" fmla="*/ 18 w 30"/>
                <a:gd name="T11" fmla="*/ 6 h 25"/>
                <a:gd name="T12" fmla="*/ 0 w 30"/>
                <a:gd name="T13" fmla="*/ 13 h 25"/>
                <a:gd name="T14" fmla="*/ 9 w 30"/>
                <a:gd name="T15" fmla="*/ 22 h 25"/>
                <a:gd name="T16" fmla="*/ 15 w 30"/>
                <a:gd name="T17" fmla="*/ 25 h 25"/>
                <a:gd name="T18" fmla="*/ 21 w 30"/>
                <a:gd name="T19" fmla="*/ 19 h 25"/>
                <a:gd name="T20" fmla="*/ 24 w 30"/>
                <a:gd name="T21" fmla="*/ 16 h 25"/>
                <a:gd name="T22" fmla="*/ 30 w 30"/>
                <a:gd name="T23" fmla="*/ 10 h 25"/>
                <a:gd name="T24" fmla="*/ 24 w 30"/>
                <a:gd name="T25" fmla="*/ 16 h 25"/>
                <a:gd name="T26" fmla="*/ 27 w 30"/>
                <a:gd name="T27" fmla="*/ 13 h 25"/>
                <a:gd name="T28" fmla="*/ 30 w 30"/>
                <a:gd name="T29" fmla="*/ 10 h 25"/>
                <a:gd name="T30" fmla="*/ 6 w 30"/>
                <a:gd name="T31" fmla="*/ 1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5"/>
                <a:gd name="T50" fmla="*/ 30 w 30"/>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5">
                  <a:moveTo>
                    <a:pt x="6" y="10"/>
                  </a:moveTo>
                  <a:lnTo>
                    <a:pt x="12" y="3"/>
                  </a:lnTo>
                  <a:lnTo>
                    <a:pt x="9" y="6"/>
                  </a:lnTo>
                  <a:lnTo>
                    <a:pt x="15" y="0"/>
                  </a:lnTo>
                  <a:lnTo>
                    <a:pt x="15" y="3"/>
                  </a:lnTo>
                  <a:lnTo>
                    <a:pt x="18" y="6"/>
                  </a:lnTo>
                  <a:lnTo>
                    <a:pt x="0" y="13"/>
                  </a:lnTo>
                  <a:lnTo>
                    <a:pt x="9" y="22"/>
                  </a:lnTo>
                  <a:lnTo>
                    <a:pt x="15" y="25"/>
                  </a:lnTo>
                  <a:lnTo>
                    <a:pt x="21" y="19"/>
                  </a:lnTo>
                  <a:lnTo>
                    <a:pt x="24" y="16"/>
                  </a:lnTo>
                  <a:lnTo>
                    <a:pt x="30" y="10"/>
                  </a:lnTo>
                  <a:lnTo>
                    <a:pt x="24" y="16"/>
                  </a:lnTo>
                  <a:lnTo>
                    <a:pt x="27" y="13"/>
                  </a:lnTo>
                  <a:lnTo>
                    <a:pt x="30" y="10"/>
                  </a:lnTo>
                  <a:lnTo>
                    <a:pt x="6" y="10"/>
                  </a:lnTo>
                  <a:close/>
                </a:path>
              </a:pathLst>
            </a:custGeom>
            <a:solidFill>
              <a:srgbClr val="000000"/>
            </a:solidFill>
            <a:ln w="9525">
              <a:noFill/>
              <a:round/>
              <a:headEnd/>
              <a:tailEnd/>
            </a:ln>
          </p:spPr>
          <p:txBody>
            <a:bodyPr/>
            <a:lstStyle/>
            <a:p>
              <a:endParaRPr lang="en-US"/>
            </a:p>
          </p:txBody>
        </p:sp>
        <p:sp>
          <p:nvSpPr>
            <p:cNvPr id="30770" name="Freeform 1098"/>
            <p:cNvSpPr>
              <a:spLocks/>
            </p:cNvSpPr>
            <p:nvPr/>
          </p:nvSpPr>
          <p:spPr bwMode="auto">
            <a:xfrm rot="3597035">
              <a:off x="2499" y="3256"/>
              <a:ext cx="31" cy="54"/>
            </a:xfrm>
            <a:custGeom>
              <a:avLst/>
              <a:gdLst>
                <a:gd name="T0" fmla="*/ 18 w 24"/>
                <a:gd name="T1" fmla="*/ 12 h 37"/>
                <a:gd name="T2" fmla="*/ 3 w 24"/>
                <a:gd name="T3" fmla="*/ 12 h 37"/>
                <a:gd name="T4" fmla="*/ 0 w 24"/>
                <a:gd name="T5" fmla="*/ 21 h 37"/>
                <a:gd name="T6" fmla="*/ 0 w 24"/>
                <a:gd name="T7" fmla="*/ 30 h 37"/>
                <a:gd name="T8" fmla="*/ 3 w 24"/>
                <a:gd name="T9" fmla="*/ 37 h 37"/>
                <a:gd name="T10" fmla="*/ 0 w 24"/>
                <a:gd name="T11" fmla="*/ 37 h 37"/>
                <a:gd name="T12" fmla="*/ 24 w 24"/>
                <a:gd name="T13" fmla="*/ 37 h 37"/>
                <a:gd name="T14" fmla="*/ 21 w 24"/>
                <a:gd name="T15" fmla="*/ 30 h 37"/>
                <a:gd name="T16" fmla="*/ 18 w 24"/>
                <a:gd name="T17" fmla="*/ 24 h 37"/>
                <a:gd name="T18" fmla="*/ 18 w 24"/>
                <a:gd name="T19" fmla="*/ 27 h 37"/>
                <a:gd name="T20" fmla="*/ 21 w 24"/>
                <a:gd name="T21" fmla="*/ 24 h 37"/>
                <a:gd name="T22" fmla="*/ 6 w 24"/>
                <a:gd name="T23" fmla="*/ 24 h 37"/>
                <a:gd name="T24" fmla="*/ 18 w 24"/>
                <a:gd name="T25" fmla="*/ 12 h 37"/>
                <a:gd name="T26" fmla="*/ 12 w 24"/>
                <a:gd name="T27" fmla="*/ 0 h 37"/>
                <a:gd name="T28" fmla="*/ 3 w 24"/>
                <a:gd name="T29" fmla="*/ 12 h 37"/>
                <a:gd name="T30" fmla="*/ 18 w 24"/>
                <a:gd name="T31" fmla="*/ 12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37"/>
                <a:gd name="T50" fmla="*/ 24 w 24"/>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37">
                  <a:moveTo>
                    <a:pt x="18" y="12"/>
                  </a:moveTo>
                  <a:lnTo>
                    <a:pt x="3" y="12"/>
                  </a:lnTo>
                  <a:lnTo>
                    <a:pt x="0" y="21"/>
                  </a:lnTo>
                  <a:lnTo>
                    <a:pt x="0" y="30"/>
                  </a:lnTo>
                  <a:lnTo>
                    <a:pt x="3" y="37"/>
                  </a:lnTo>
                  <a:lnTo>
                    <a:pt x="0" y="37"/>
                  </a:lnTo>
                  <a:lnTo>
                    <a:pt x="24" y="37"/>
                  </a:lnTo>
                  <a:lnTo>
                    <a:pt x="21" y="30"/>
                  </a:lnTo>
                  <a:lnTo>
                    <a:pt x="18" y="24"/>
                  </a:lnTo>
                  <a:lnTo>
                    <a:pt x="18" y="27"/>
                  </a:lnTo>
                  <a:lnTo>
                    <a:pt x="21" y="24"/>
                  </a:lnTo>
                  <a:lnTo>
                    <a:pt x="6" y="24"/>
                  </a:lnTo>
                  <a:lnTo>
                    <a:pt x="18" y="12"/>
                  </a:lnTo>
                  <a:lnTo>
                    <a:pt x="12" y="0"/>
                  </a:lnTo>
                  <a:lnTo>
                    <a:pt x="3" y="12"/>
                  </a:lnTo>
                  <a:lnTo>
                    <a:pt x="18" y="12"/>
                  </a:lnTo>
                  <a:close/>
                </a:path>
              </a:pathLst>
            </a:custGeom>
            <a:solidFill>
              <a:srgbClr val="000000"/>
            </a:solidFill>
            <a:ln w="9525">
              <a:noFill/>
              <a:round/>
              <a:headEnd/>
              <a:tailEnd/>
            </a:ln>
          </p:spPr>
          <p:txBody>
            <a:bodyPr/>
            <a:lstStyle/>
            <a:p>
              <a:endParaRPr lang="en-US"/>
            </a:p>
          </p:txBody>
        </p:sp>
        <p:sp>
          <p:nvSpPr>
            <p:cNvPr id="30771" name="Freeform 1099"/>
            <p:cNvSpPr>
              <a:spLocks/>
            </p:cNvSpPr>
            <p:nvPr/>
          </p:nvSpPr>
          <p:spPr bwMode="auto">
            <a:xfrm rot="3597035">
              <a:off x="2429" y="3274"/>
              <a:ext cx="94" cy="153"/>
            </a:xfrm>
            <a:custGeom>
              <a:avLst/>
              <a:gdLst>
                <a:gd name="T0" fmla="*/ 57 w 72"/>
                <a:gd name="T1" fmla="*/ 85 h 103"/>
                <a:gd name="T2" fmla="*/ 72 w 72"/>
                <a:gd name="T3" fmla="*/ 79 h 103"/>
                <a:gd name="T4" fmla="*/ 69 w 72"/>
                <a:gd name="T5" fmla="*/ 49 h 103"/>
                <a:gd name="T6" fmla="*/ 51 w 72"/>
                <a:gd name="T7" fmla="*/ 31 h 103"/>
                <a:gd name="T8" fmla="*/ 33 w 72"/>
                <a:gd name="T9" fmla="*/ 12 h 103"/>
                <a:gd name="T10" fmla="*/ 12 w 72"/>
                <a:gd name="T11" fmla="*/ 0 h 103"/>
                <a:gd name="T12" fmla="*/ 0 w 72"/>
                <a:gd name="T13" fmla="*/ 12 h 103"/>
                <a:gd name="T14" fmla="*/ 21 w 72"/>
                <a:gd name="T15" fmla="*/ 31 h 103"/>
                <a:gd name="T16" fmla="*/ 39 w 72"/>
                <a:gd name="T17" fmla="*/ 43 h 103"/>
                <a:gd name="T18" fmla="*/ 51 w 72"/>
                <a:gd name="T19" fmla="*/ 55 h 103"/>
                <a:gd name="T20" fmla="*/ 54 w 72"/>
                <a:gd name="T21" fmla="*/ 79 h 103"/>
                <a:gd name="T22" fmla="*/ 69 w 72"/>
                <a:gd name="T23" fmla="*/ 73 h 103"/>
                <a:gd name="T24" fmla="*/ 57 w 72"/>
                <a:gd name="T25" fmla="*/ 85 h 103"/>
                <a:gd name="T26" fmla="*/ 69 w 72"/>
                <a:gd name="T27" fmla="*/ 103 h 103"/>
                <a:gd name="T28" fmla="*/ 72 w 72"/>
                <a:gd name="T29" fmla="*/ 79 h 103"/>
                <a:gd name="T30" fmla="*/ 57 w 72"/>
                <a:gd name="T31" fmla="*/ 85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03"/>
                <a:gd name="T50" fmla="*/ 72 w 72"/>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03">
                  <a:moveTo>
                    <a:pt x="57" y="85"/>
                  </a:moveTo>
                  <a:lnTo>
                    <a:pt x="72" y="79"/>
                  </a:lnTo>
                  <a:lnTo>
                    <a:pt x="69" y="49"/>
                  </a:lnTo>
                  <a:lnTo>
                    <a:pt x="51" y="31"/>
                  </a:lnTo>
                  <a:lnTo>
                    <a:pt x="33" y="12"/>
                  </a:lnTo>
                  <a:lnTo>
                    <a:pt x="12" y="0"/>
                  </a:lnTo>
                  <a:lnTo>
                    <a:pt x="0" y="12"/>
                  </a:lnTo>
                  <a:lnTo>
                    <a:pt x="21" y="31"/>
                  </a:lnTo>
                  <a:lnTo>
                    <a:pt x="39" y="43"/>
                  </a:lnTo>
                  <a:lnTo>
                    <a:pt x="51" y="55"/>
                  </a:lnTo>
                  <a:lnTo>
                    <a:pt x="54" y="79"/>
                  </a:lnTo>
                  <a:lnTo>
                    <a:pt x="69" y="73"/>
                  </a:lnTo>
                  <a:lnTo>
                    <a:pt x="57" y="85"/>
                  </a:lnTo>
                  <a:lnTo>
                    <a:pt x="69" y="103"/>
                  </a:lnTo>
                  <a:lnTo>
                    <a:pt x="72" y="79"/>
                  </a:lnTo>
                  <a:lnTo>
                    <a:pt x="57" y="85"/>
                  </a:lnTo>
                  <a:close/>
                </a:path>
              </a:pathLst>
            </a:custGeom>
            <a:solidFill>
              <a:srgbClr val="000000"/>
            </a:solidFill>
            <a:ln w="9525">
              <a:noFill/>
              <a:round/>
              <a:headEnd/>
              <a:tailEnd/>
            </a:ln>
          </p:spPr>
          <p:txBody>
            <a:bodyPr/>
            <a:lstStyle/>
            <a:p>
              <a:endParaRPr lang="en-US"/>
            </a:p>
          </p:txBody>
        </p:sp>
        <p:sp>
          <p:nvSpPr>
            <p:cNvPr id="30772" name="Freeform 1100"/>
            <p:cNvSpPr>
              <a:spLocks/>
            </p:cNvSpPr>
            <p:nvPr/>
          </p:nvSpPr>
          <p:spPr bwMode="auto">
            <a:xfrm rot="3597035">
              <a:off x="2454" y="3305"/>
              <a:ext cx="63" cy="108"/>
            </a:xfrm>
            <a:custGeom>
              <a:avLst/>
              <a:gdLst>
                <a:gd name="T0" fmla="*/ 21 w 48"/>
                <a:gd name="T1" fmla="*/ 0 h 73"/>
                <a:gd name="T2" fmla="*/ 18 w 48"/>
                <a:gd name="T3" fmla="*/ 19 h 73"/>
                <a:gd name="T4" fmla="*/ 24 w 48"/>
                <a:gd name="T5" fmla="*/ 25 h 73"/>
                <a:gd name="T6" fmla="*/ 27 w 48"/>
                <a:gd name="T7" fmla="*/ 37 h 73"/>
                <a:gd name="T8" fmla="*/ 27 w 48"/>
                <a:gd name="T9" fmla="*/ 55 h 73"/>
                <a:gd name="T10" fmla="*/ 36 w 48"/>
                <a:gd name="T11" fmla="*/ 73 h 73"/>
                <a:gd name="T12" fmla="*/ 48 w 48"/>
                <a:gd name="T13" fmla="*/ 61 h 73"/>
                <a:gd name="T14" fmla="*/ 45 w 48"/>
                <a:gd name="T15" fmla="*/ 55 h 73"/>
                <a:gd name="T16" fmla="*/ 45 w 48"/>
                <a:gd name="T17" fmla="*/ 37 h 73"/>
                <a:gd name="T18" fmla="*/ 42 w 48"/>
                <a:gd name="T19" fmla="*/ 19 h 73"/>
                <a:gd name="T20" fmla="*/ 30 w 48"/>
                <a:gd name="T21" fmla="*/ 0 h 73"/>
                <a:gd name="T22" fmla="*/ 27 w 48"/>
                <a:gd name="T23" fmla="*/ 19 h 73"/>
                <a:gd name="T24" fmla="*/ 21 w 48"/>
                <a:gd name="T25" fmla="*/ 0 h 73"/>
                <a:gd name="T26" fmla="*/ 0 w 48"/>
                <a:gd name="T27" fmla="*/ 6 h 73"/>
                <a:gd name="T28" fmla="*/ 18 w 48"/>
                <a:gd name="T29" fmla="*/ 19 h 73"/>
                <a:gd name="T30" fmla="*/ 21 w 48"/>
                <a:gd name="T31" fmla="*/ 0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73"/>
                <a:gd name="T50" fmla="*/ 48 w 48"/>
                <a:gd name="T51" fmla="*/ 73 h 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73">
                  <a:moveTo>
                    <a:pt x="21" y="0"/>
                  </a:moveTo>
                  <a:lnTo>
                    <a:pt x="18" y="19"/>
                  </a:lnTo>
                  <a:lnTo>
                    <a:pt x="24" y="25"/>
                  </a:lnTo>
                  <a:lnTo>
                    <a:pt x="27" y="37"/>
                  </a:lnTo>
                  <a:lnTo>
                    <a:pt x="27" y="55"/>
                  </a:lnTo>
                  <a:lnTo>
                    <a:pt x="36" y="73"/>
                  </a:lnTo>
                  <a:lnTo>
                    <a:pt x="48" y="61"/>
                  </a:lnTo>
                  <a:lnTo>
                    <a:pt x="45" y="55"/>
                  </a:lnTo>
                  <a:lnTo>
                    <a:pt x="45" y="37"/>
                  </a:lnTo>
                  <a:lnTo>
                    <a:pt x="42" y="19"/>
                  </a:lnTo>
                  <a:lnTo>
                    <a:pt x="30" y="0"/>
                  </a:lnTo>
                  <a:lnTo>
                    <a:pt x="27" y="19"/>
                  </a:lnTo>
                  <a:lnTo>
                    <a:pt x="21" y="0"/>
                  </a:lnTo>
                  <a:lnTo>
                    <a:pt x="0" y="6"/>
                  </a:lnTo>
                  <a:lnTo>
                    <a:pt x="18" y="19"/>
                  </a:lnTo>
                  <a:lnTo>
                    <a:pt x="21" y="0"/>
                  </a:lnTo>
                  <a:close/>
                </a:path>
              </a:pathLst>
            </a:custGeom>
            <a:solidFill>
              <a:srgbClr val="000000"/>
            </a:solidFill>
            <a:ln w="9525">
              <a:noFill/>
              <a:round/>
              <a:headEnd/>
              <a:tailEnd/>
            </a:ln>
          </p:spPr>
          <p:txBody>
            <a:bodyPr/>
            <a:lstStyle/>
            <a:p>
              <a:endParaRPr lang="en-US"/>
            </a:p>
          </p:txBody>
        </p:sp>
        <p:sp>
          <p:nvSpPr>
            <p:cNvPr id="30773" name="Freeform 1101"/>
            <p:cNvSpPr>
              <a:spLocks/>
            </p:cNvSpPr>
            <p:nvPr/>
          </p:nvSpPr>
          <p:spPr bwMode="auto">
            <a:xfrm rot="3597035">
              <a:off x="2503" y="3335"/>
              <a:ext cx="39" cy="42"/>
            </a:xfrm>
            <a:custGeom>
              <a:avLst/>
              <a:gdLst>
                <a:gd name="T0" fmla="*/ 9 w 30"/>
                <a:gd name="T1" fmla="*/ 16 h 28"/>
                <a:gd name="T2" fmla="*/ 18 w 30"/>
                <a:gd name="T3" fmla="*/ 3 h 28"/>
                <a:gd name="T4" fmla="*/ 18 w 30"/>
                <a:gd name="T5" fmla="*/ 6 h 28"/>
                <a:gd name="T6" fmla="*/ 18 w 30"/>
                <a:gd name="T7" fmla="*/ 6 h 28"/>
                <a:gd name="T8" fmla="*/ 12 w 30"/>
                <a:gd name="T9" fmla="*/ 0 h 28"/>
                <a:gd name="T10" fmla="*/ 0 w 30"/>
                <a:gd name="T11" fmla="*/ 0 h 28"/>
                <a:gd name="T12" fmla="*/ 6 w 30"/>
                <a:gd name="T13" fmla="*/ 19 h 28"/>
                <a:gd name="T14" fmla="*/ 6 w 30"/>
                <a:gd name="T15" fmla="*/ 19 h 28"/>
                <a:gd name="T16" fmla="*/ 6 w 30"/>
                <a:gd name="T17" fmla="*/ 19 h 28"/>
                <a:gd name="T18" fmla="*/ 12 w 30"/>
                <a:gd name="T19" fmla="*/ 25 h 28"/>
                <a:gd name="T20" fmla="*/ 18 w 30"/>
                <a:gd name="T21" fmla="*/ 28 h 28"/>
                <a:gd name="T22" fmla="*/ 27 w 30"/>
                <a:gd name="T23" fmla="*/ 16 h 28"/>
                <a:gd name="T24" fmla="*/ 18 w 30"/>
                <a:gd name="T25" fmla="*/ 28 h 28"/>
                <a:gd name="T26" fmla="*/ 30 w 30"/>
                <a:gd name="T27" fmla="*/ 28 h 28"/>
                <a:gd name="T28" fmla="*/ 27 w 30"/>
                <a:gd name="T29" fmla="*/ 16 h 28"/>
                <a:gd name="T30" fmla="*/ 9 w 30"/>
                <a:gd name="T31" fmla="*/ 1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8"/>
                <a:gd name="T50" fmla="*/ 30 w 30"/>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8">
                  <a:moveTo>
                    <a:pt x="9" y="16"/>
                  </a:moveTo>
                  <a:lnTo>
                    <a:pt x="18" y="3"/>
                  </a:lnTo>
                  <a:lnTo>
                    <a:pt x="18" y="6"/>
                  </a:lnTo>
                  <a:lnTo>
                    <a:pt x="12" y="0"/>
                  </a:lnTo>
                  <a:lnTo>
                    <a:pt x="0" y="0"/>
                  </a:lnTo>
                  <a:lnTo>
                    <a:pt x="6" y="19"/>
                  </a:lnTo>
                  <a:lnTo>
                    <a:pt x="12" y="25"/>
                  </a:lnTo>
                  <a:lnTo>
                    <a:pt x="18" y="28"/>
                  </a:lnTo>
                  <a:lnTo>
                    <a:pt x="27" y="16"/>
                  </a:lnTo>
                  <a:lnTo>
                    <a:pt x="18" y="28"/>
                  </a:lnTo>
                  <a:lnTo>
                    <a:pt x="30" y="28"/>
                  </a:lnTo>
                  <a:lnTo>
                    <a:pt x="27" y="16"/>
                  </a:lnTo>
                  <a:lnTo>
                    <a:pt x="9" y="16"/>
                  </a:lnTo>
                  <a:close/>
                </a:path>
              </a:pathLst>
            </a:custGeom>
            <a:solidFill>
              <a:srgbClr val="000000"/>
            </a:solidFill>
            <a:ln w="9525">
              <a:noFill/>
              <a:round/>
              <a:headEnd/>
              <a:tailEnd/>
            </a:ln>
          </p:spPr>
          <p:txBody>
            <a:bodyPr/>
            <a:lstStyle/>
            <a:p>
              <a:endParaRPr lang="en-US"/>
            </a:p>
          </p:txBody>
        </p:sp>
        <p:sp>
          <p:nvSpPr>
            <p:cNvPr id="30774" name="Freeform 1102"/>
            <p:cNvSpPr>
              <a:spLocks/>
            </p:cNvSpPr>
            <p:nvPr/>
          </p:nvSpPr>
          <p:spPr bwMode="auto">
            <a:xfrm rot="3597035">
              <a:off x="2588" y="3225"/>
              <a:ext cx="60" cy="201"/>
            </a:xfrm>
            <a:custGeom>
              <a:avLst/>
              <a:gdLst>
                <a:gd name="T0" fmla="*/ 46 w 46"/>
                <a:gd name="T1" fmla="*/ 0 h 136"/>
                <a:gd name="T2" fmla="*/ 24 w 46"/>
                <a:gd name="T3" fmla="*/ 0 h 136"/>
                <a:gd name="T4" fmla="*/ 21 w 46"/>
                <a:gd name="T5" fmla="*/ 36 h 136"/>
                <a:gd name="T6" fmla="*/ 12 w 46"/>
                <a:gd name="T7" fmla="*/ 63 h 136"/>
                <a:gd name="T8" fmla="*/ 3 w 46"/>
                <a:gd name="T9" fmla="*/ 99 h 136"/>
                <a:gd name="T10" fmla="*/ 0 w 46"/>
                <a:gd name="T11" fmla="*/ 136 h 136"/>
                <a:gd name="T12" fmla="*/ 18 w 46"/>
                <a:gd name="T13" fmla="*/ 136 h 136"/>
                <a:gd name="T14" fmla="*/ 21 w 46"/>
                <a:gd name="T15" fmla="*/ 99 h 136"/>
                <a:gd name="T16" fmla="*/ 30 w 46"/>
                <a:gd name="T17" fmla="*/ 69 h 136"/>
                <a:gd name="T18" fmla="*/ 40 w 46"/>
                <a:gd name="T19" fmla="*/ 36 h 136"/>
                <a:gd name="T20" fmla="*/ 43 w 46"/>
                <a:gd name="T21" fmla="*/ 0 h 136"/>
                <a:gd name="T22" fmla="*/ 21 w 46"/>
                <a:gd name="T23" fmla="*/ 0 h 136"/>
                <a:gd name="T24" fmla="*/ 46 w 46"/>
                <a:gd name="T25" fmla="*/ 0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136"/>
                <a:gd name="T41" fmla="*/ 46 w 46"/>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136">
                  <a:moveTo>
                    <a:pt x="46" y="0"/>
                  </a:moveTo>
                  <a:lnTo>
                    <a:pt x="24" y="0"/>
                  </a:lnTo>
                  <a:lnTo>
                    <a:pt x="21" y="36"/>
                  </a:lnTo>
                  <a:lnTo>
                    <a:pt x="12" y="63"/>
                  </a:lnTo>
                  <a:lnTo>
                    <a:pt x="3" y="99"/>
                  </a:lnTo>
                  <a:lnTo>
                    <a:pt x="0" y="136"/>
                  </a:lnTo>
                  <a:lnTo>
                    <a:pt x="18" y="136"/>
                  </a:lnTo>
                  <a:lnTo>
                    <a:pt x="21" y="99"/>
                  </a:lnTo>
                  <a:lnTo>
                    <a:pt x="30" y="69"/>
                  </a:lnTo>
                  <a:lnTo>
                    <a:pt x="40" y="36"/>
                  </a:lnTo>
                  <a:lnTo>
                    <a:pt x="43" y="0"/>
                  </a:lnTo>
                  <a:lnTo>
                    <a:pt x="21" y="0"/>
                  </a:lnTo>
                  <a:lnTo>
                    <a:pt x="46" y="0"/>
                  </a:lnTo>
                  <a:close/>
                </a:path>
              </a:pathLst>
            </a:custGeom>
            <a:solidFill>
              <a:srgbClr val="000000"/>
            </a:solidFill>
            <a:ln w="9525">
              <a:noFill/>
              <a:round/>
              <a:headEnd/>
              <a:tailEnd/>
            </a:ln>
          </p:spPr>
          <p:txBody>
            <a:bodyPr/>
            <a:lstStyle/>
            <a:p>
              <a:endParaRPr lang="en-US"/>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050"/>
          <p:cNvSpPr>
            <a:spLocks noGrp="1" noChangeArrowheads="1"/>
          </p:cNvSpPr>
          <p:nvPr>
            <p:ph type="title"/>
          </p:nvPr>
        </p:nvSpPr>
        <p:spPr>
          <a:xfrm>
            <a:off x="685800" y="-76200"/>
            <a:ext cx="7772400" cy="1341438"/>
          </a:xfrm>
        </p:spPr>
        <p:txBody>
          <a:bodyPr lIns="90488" tIns="44450" rIns="90488" bIns="44450"/>
          <a:lstStyle/>
          <a:p>
            <a:pPr eaLnBrk="1" hangingPunct="1">
              <a:lnSpc>
                <a:spcPct val="85000"/>
              </a:lnSpc>
              <a:defRPr/>
            </a:pPr>
            <a:r>
              <a:rPr lang="en-US" dirty="0" smtClean="0"/>
              <a:t>Large Projects</a:t>
            </a:r>
          </a:p>
        </p:txBody>
      </p:sp>
      <p:sp>
        <p:nvSpPr>
          <p:cNvPr id="31748" name="Text Box 2052"/>
          <p:cNvSpPr txBox="1">
            <a:spLocks noChangeArrowheads="1"/>
          </p:cNvSpPr>
          <p:nvPr/>
        </p:nvSpPr>
        <p:spPr bwMode="auto">
          <a:xfrm>
            <a:off x="381000" y="1676400"/>
            <a:ext cx="8005762" cy="4401205"/>
          </a:xfrm>
          <a:prstGeom prst="rect">
            <a:avLst/>
          </a:prstGeom>
          <a:noFill/>
          <a:ln w="9525">
            <a:noFill/>
            <a:miter lim="800000"/>
            <a:headEnd/>
            <a:tailEnd/>
          </a:ln>
        </p:spPr>
        <p:txBody>
          <a:bodyPr wrap="square">
            <a:spAutoFit/>
          </a:bodyPr>
          <a:lstStyle/>
          <a:p>
            <a:pPr eaLnBrk="0" hangingPunct="0">
              <a:buFont typeface="Wingdings" pitchFamily="2" charset="2"/>
              <a:buChar char="ü"/>
            </a:pPr>
            <a:r>
              <a:rPr lang="en-US" sz="2800" dirty="0" smtClean="0">
                <a:solidFill>
                  <a:schemeClr val="tx2"/>
                </a:solidFill>
                <a:latin typeface="+mj-lt"/>
              </a:rPr>
              <a:t>Initial payment is based on percent completed and actual expenses. </a:t>
            </a:r>
          </a:p>
          <a:p>
            <a:pPr algn="ctr" eaLnBrk="0" hangingPunct="0">
              <a:buFont typeface="Wingdings" pitchFamily="2" charset="2"/>
              <a:buChar char="ü"/>
            </a:pPr>
            <a:endParaRPr lang="en-US" sz="2800" dirty="0" smtClean="0">
              <a:solidFill>
                <a:schemeClr val="tx2"/>
              </a:solidFill>
              <a:latin typeface="+mj-lt"/>
            </a:endParaRPr>
          </a:p>
          <a:p>
            <a:pPr eaLnBrk="0" hangingPunct="0">
              <a:buFont typeface="Wingdings" pitchFamily="2" charset="2"/>
              <a:buChar char="ü"/>
            </a:pPr>
            <a:r>
              <a:rPr lang="en-US" sz="2800" dirty="0" smtClean="0">
                <a:solidFill>
                  <a:schemeClr val="tx2"/>
                </a:solidFill>
                <a:latin typeface="+mj-lt"/>
              </a:rPr>
              <a:t>Final payment - will be based upon actual documented approved costs </a:t>
            </a:r>
            <a:r>
              <a:rPr lang="en-US" sz="2800" dirty="0" smtClean="0">
                <a:solidFill>
                  <a:srgbClr val="FF0000"/>
                </a:solidFill>
                <a:latin typeface="+mj-lt"/>
              </a:rPr>
              <a:t>and project completion</a:t>
            </a:r>
            <a:r>
              <a:rPr lang="en-US" sz="2800" dirty="0" smtClean="0">
                <a:solidFill>
                  <a:schemeClr val="accent1"/>
                </a:solidFill>
                <a:latin typeface="+mj-lt"/>
              </a:rPr>
              <a:t>.</a:t>
            </a:r>
            <a:endParaRPr lang="en-US" sz="2800" dirty="0">
              <a:solidFill>
                <a:schemeClr val="accent1"/>
              </a:solidFill>
              <a:latin typeface="+mj-lt"/>
            </a:endParaRPr>
          </a:p>
          <a:p>
            <a:pPr algn="ctr" eaLnBrk="0" hangingPunct="0">
              <a:buFont typeface="Wingdings" pitchFamily="2" charset="2"/>
              <a:buChar char="ü"/>
            </a:pPr>
            <a:endParaRPr lang="en-US" sz="2800" dirty="0">
              <a:solidFill>
                <a:schemeClr val="accent1"/>
              </a:solidFill>
              <a:latin typeface="+mj-lt"/>
            </a:endParaRPr>
          </a:p>
          <a:p>
            <a:pPr eaLnBrk="0" hangingPunct="0">
              <a:buFont typeface="Wingdings" pitchFamily="2" charset="2"/>
              <a:buChar char="ü"/>
            </a:pPr>
            <a:r>
              <a:rPr lang="en-US" sz="2800" dirty="0" smtClean="0">
                <a:solidFill>
                  <a:schemeClr val="tx2"/>
                </a:solidFill>
                <a:latin typeface="+mj-lt"/>
              </a:rPr>
              <a:t>Quarterly Report Requirement – Update of work completed due to NDEM every quarter for the life of the project.</a:t>
            </a:r>
            <a:endParaRPr lang="en-US" sz="2800" dirty="0">
              <a:solidFill>
                <a:schemeClr val="tx2"/>
              </a:solidFill>
              <a:latin typeface="+mj-lt"/>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1026"/>
          <p:cNvSpPr>
            <a:spLocks noGrp="1" noChangeArrowheads="1"/>
          </p:cNvSpPr>
          <p:nvPr>
            <p:ph type="title"/>
          </p:nvPr>
        </p:nvSpPr>
        <p:spPr>
          <a:xfrm>
            <a:off x="685800" y="242888"/>
            <a:ext cx="7772400" cy="736600"/>
          </a:xfrm>
        </p:spPr>
        <p:txBody>
          <a:bodyPr lIns="90488" tIns="44450" rIns="90488" bIns="44450"/>
          <a:lstStyle/>
          <a:p>
            <a:pPr eaLnBrk="1" hangingPunct="1">
              <a:defRPr/>
            </a:pPr>
            <a:r>
              <a:rPr lang="en-US" smtClean="0"/>
              <a:t>Improved Projects</a:t>
            </a:r>
          </a:p>
        </p:txBody>
      </p:sp>
      <p:sp>
        <p:nvSpPr>
          <p:cNvPr id="33795" name="Rectangle 1027"/>
          <p:cNvSpPr>
            <a:spLocks noGrp="1" noChangeArrowheads="1"/>
          </p:cNvSpPr>
          <p:nvPr>
            <p:ph type="body" idx="1"/>
          </p:nvPr>
        </p:nvSpPr>
        <p:spPr>
          <a:xfrm>
            <a:off x="231775" y="1227138"/>
            <a:ext cx="8726488" cy="2633662"/>
          </a:xfrm>
          <a:noFill/>
        </p:spPr>
        <p:txBody>
          <a:bodyPr lIns="90488" tIns="44450" rIns="90488" bIns="44450">
            <a:normAutofit fontScale="85000" lnSpcReduction="10000"/>
          </a:bodyPr>
          <a:lstStyle/>
          <a:p>
            <a:pPr algn="ctr" eaLnBrk="1" hangingPunct="1">
              <a:lnSpc>
                <a:spcPct val="90000"/>
              </a:lnSpc>
              <a:spcBef>
                <a:spcPct val="50000"/>
              </a:spcBef>
              <a:buFont typeface="Wingdings" pitchFamily="2" charset="2"/>
              <a:buNone/>
            </a:pPr>
            <a:r>
              <a:rPr lang="en-US" sz="3000" dirty="0" smtClean="0">
                <a:latin typeface="Arial" pitchFamily="34" charset="0"/>
              </a:rPr>
              <a:t>   An improved project is any project where the applicant chooses to make additional improvements to the facility while making disaster repairs. The applicant is financially responsible for the additional work. Funding is capped at the original project estimate.  </a:t>
            </a:r>
            <a:endParaRPr lang="en-US" sz="3000" dirty="0" smtClean="0">
              <a:latin typeface="Arial" pitchFamily="34" charset="0"/>
            </a:endParaRPr>
          </a:p>
          <a:p>
            <a:pPr algn="ctr">
              <a:lnSpc>
                <a:spcPct val="90000"/>
              </a:lnSpc>
              <a:spcBef>
                <a:spcPct val="50000"/>
              </a:spcBef>
              <a:buNone/>
            </a:pPr>
            <a:r>
              <a:rPr lang="en-US" sz="3000" dirty="0">
                <a:latin typeface="Arial" pitchFamily="34" charset="0"/>
              </a:rPr>
              <a:t>Must be identified to the State and approved by FEMA in ADVANCE of starting work</a:t>
            </a:r>
          </a:p>
          <a:p>
            <a:pPr algn="ctr" eaLnBrk="1" hangingPunct="1">
              <a:lnSpc>
                <a:spcPct val="90000"/>
              </a:lnSpc>
              <a:spcBef>
                <a:spcPct val="50000"/>
              </a:spcBef>
              <a:buFont typeface="Wingdings" pitchFamily="2" charset="2"/>
              <a:buNone/>
            </a:pPr>
            <a:endParaRPr lang="en-US" sz="3000" dirty="0" smtClean="0">
              <a:latin typeface="Arial" pitchFamily="34" charset="0"/>
            </a:endParaRPr>
          </a:p>
        </p:txBody>
      </p:sp>
      <p:grpSp>
        <p:nvGrpSpPr>
          <p:cNvPr id="2" name="Group 1028"/>
          <p:cNvGrpSpPr>
            <a:grpSpLocks/>
          </p:cNvGrpSpPr>
          <p:nvPr/>
        </p:nvGrpSpPr>
        <p:grpSpPr bwMode="auto">
          <a:xfrm>
            <a:off x="4757738" y="3789363"/>
            <a:ext cx="2874962" cy="2830512"/>
            <a:chOff x="3274" y="2128"/>
            <a:chExt cx="1811" cy="1711"/>
          </a:xfrm>
        </p:grpSpPr>
        <p:sp>
          <p:nvSpPr>
            <p:cNvPr id="33864" name="Freeform 1029"/>
            <p:cNvSpPr>
              <a:spLocks/>
            </p:cNvSpPr>
            <p:nvPr/>
          </p:nvSpPr>
          <p:spPr bwMode="auto">
            <a:xfrm>
              <a:off x="4974" y="3667"/>
              <a:ext cx="111" cy="172"/>
            </a:xfrm>
            <a:custGeom>
              <a:avLst/>
              <a:gdLst>
                <a:gd name="T0" fmla="*/ 111 w 111"/>
                <a:gd name="T1" fmla="*/ 172 h 172"/>
                <a:gd name="T2" fmla="*/ 111 w 111"/>
                <a:gd name="T3" fmla="*/ 117 h 172"/>
                <a:gd name="T4" fmla="*/ 74 w 111"/>
                <a:gd name="T5" fmla="*/ 117 h 172"/>
                <a:gd name="T6" fmla="*/ 74 w 111"/>
                <a:gd name="T7" fmla="*/ 57 h 172"/>
                <a:gd name="T8" fmla="*/ 36 w 111"/>
                <a:gd name="T9" fmla="*/ 57 h 172"/>
                <a:gd name="T10" fmla="*/ 36 w 111"/>
                <a:gd name="T11" fmla="*/ 0 h 172"/>
                <a:gd name="T12" fmla="*/ 0 w 111"/>
                <a:gd name="T13" fmla="*/ 0 h 172"/>
                <a:gd name="T14" fmla="*/ 0 w 111"/>
                <a:gd name="T15" fmla="*/ 172 h 172"/>
                <a:gd name="T16" fmla="*/ 111 w 111"/>
                <a:gd name="T17" fmla="*/ 172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72"/>
                <a:gd name="T29" fmla="*/ 111 w 111"/>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72">
                  <a:moveTo>
                    <a:pt x="111" y="172"/>
                  </a:moveTo>
                  <a:lnTo>
                    <a:pt x="111" y="117"/>
                  </a:lnTo>
                  <a:lnTo>
                    <a:pt x="74" y="117"/>
                  </a:lnTo>
                  <a:lnTo>
                    <a:pt x="74" y="57"/>
                  </a:lnTo>
                  <a:lnTo>
                    <a:pt x="36" y="57"/>
                  </a:lnTo>
                  <a:lnTo>
                    <a:pt x="36" y="0"/>
                  </a:lnTo>
                  <a:lnTo>
                    <a:pt x="0" y="0"/>
                  </a:lnTo>
                  <a:lnTo>
                    <a:pt x="0" y="172"/>
                  </a:lnTo>
                  <a:lnTo>
                    <a:pt x="111" y="172"/>
                  </a:lnTo>
                  <a:close/>
                </a:path>
              </a:pathLst>
            </a:custGeom>
            <a:solidFill>
              <a:srgbClr val="7C0000"/>
            </a:solidFill>
            <a:ln w="9525">
              <a:noFill/>
              <a:round/>
              <a:headEnd/>
              <a:tailEnd/>
            </a:ln>
          </p:spPr>
          <p:txBody>
            <a:bodyPr/>
            <a:lstStyle/>
            <a:p>
              <a:endParaRPr lang="en-US"/>
            </a:p>
          </p:txBody>
        </p:sp>
        <p:sp>
          <p:nvSpPr>
            <p:cNvPr id="33865" name="Freeform 1030"/>
            <p:cNvSpPr>
              <a:spLocks/>
            </p:cNvSpPr>
            <p:nvPr/>
          </p:nvSpPr>
          <p:spPr bwMode="auto">
            <a:xfrm>
              <a:off x="3274" y="3667"/>
              <a:ext cx="113" cy="172"/>
            </a:xfrm>
            <a:custGeom>
              <a:avLst/>
              <a:gdLst>
                <a:gd name="T0" fmla="*/ 0 w 113"/>
                <a:gd name="T1" fmla="*/ 172 h 172"/>
                <a:gd name="T2" fmla="*/ 0 w 113"/>
                <a:gd name="T3" fmla="*/ 117 h 172"/>
                <a:gd name="T4" fmla="*/ 38 w 113"/>
                <a:gd name="T5" fmla="*/ 117 h 172"/>
                <a:gd name="T6" fmla="*/ 38 w 113"/>
                <a:gd name="T7" fmla="*/ 57 h 172"/>
                <a:gd name="T8" fmla="*/ 76 w 113"/>
                <a:gd name="T9" fmla="*/ 57 h 172"/>
                <a:gd name="T10" fmla="*/ 76 w 113"/>
                <a:gd name="T11" fmla="*/ 0 h 172"/>
                <a:gd name="T12" fmla="*/ 113 w 113"/>
                <a:gd name="T13" fmla="*/ 0 h 172"/>
                <a:gd name="T14" fmla="*/ 113 w 113"/>
                <a:gd name="T15" fmla="*/ 172 h 172"/>
                <a:gd name="T16" fmla="*/ 0 w 113"/>
                <a:gd name="T17" fmla="*/ 172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72"/>
                <a:gd name="T29" fmla="*/ 113 w 113"/>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72">
                  <a:moveTo>
                    <a:pt x="0" y="172"/>
                  </a:moveTo>
                  <a:lnTo>
                    <a:pt x="0" y="117"/>
                  </a:lnTo>
                  <a:lnTo>
                    <a:pt x="38" y="117"/>
                  </a:lnTo>
                  <a:lnTo>
                    <a:pt x="38" y="57"/>
                  </a:lnTo>
                  <a:lnTo>
                    <a:pt x="76" y="57"/>
                  </a:lnTo>
                  <a:lnTo>
                    <a:pt x="76" y="0"/>
                  </a:lnTo>
                  <a:lnTo>
                    <a:pt x="113" y="0"/>
                  </a:lnTo>
                  <a:lnTo>
                    <a:pt x="113" y="172"/>
                  </a:lnTo>
                  <a:lnTo>
                    <a:pt x="0" y="172"/>
                  </a:lnTo>
                  <a:close/>
                </a:path>
              </a:pathLst>
            </a:custGeom>
            <a:solidFill>
              <a:srgbClr val="7C0000"/>
            </a:solidFill>
            <a:ln w="9525">
              <a:noFill/>
              <a:round/>
              <a:headEnd/>
              <a:tailEnd/>
            </a:ln>
          </p:spPr>
          <p:txBody>
            <a:bodyPr/>
            <a:lstStyle/>
            <a:p>
              <a:endParaRPr lang="en-US"/>
            </a:p>
          </p:txBody>
        </p:sp>
        <p:sp>
          <p:nvSpPr>
            <p:cNvPr id="33866" name="Freeform 1031"/>
            <p:cNvSpPr>
              <a:spLocks/>
            </p:cNvSpPr>
            <p:nvPr/>
          </p:nvSpPr>
          <p:spPr bwMode="auto">
            <a:xfrm>
              <a:off x="3387" y="2209"/>
              <a:ext cx="1587" cy="1630"/>
            </a:xfrm>
            <a:custGeom>
              <a:avLst/>
              <a:gdLst>
                <a:gd name="T0" fmla="*/ 0 w 1587"/>
                <a:gd name="T1" fmla="*/ 1630 h 1630"/>
                <a:gd name="T2" fmla="*/ 0 w 1587"/>
                <a:gd name="T3" fmla="*/ 133 h 1630"/>
                <a:gd name="T4" fmla="*/ 614 w 1587"/>
                <a:gd name="T5" fmla="*/ 133 h 1630"/>
                <a:gd name="T6" fmla="*/ 618 w 1587"/>
                <a:gd name="T7" fmla="*/ 105 h 1630"/>
                <a:gd name="T8" fmla="*/ 628 w 1587"/>
                <a:gd name="T9" fmla="*/ 81 h 1630"/>
                <a:gd name="T10" fmla="*/ 644 w 1587"/>
                <a:gd name="T11" fmla="*/ 59 h 1630"/>
                <a:gd name="T12" fmla="*/ 667 w 1587"/>
                <a:gd name="T13" fmla="*/ 40 h 1630"/>
                <a:gd name="T14" fmla="*/ 694 w 1587"/>
                <a:gd name="T15" fmla="*/ 22 h 1630"/>
                <a:gd name="T16" fmla="*/ 724 w 1587"/>
                <a:gd name="T17" fmla="*/ 10 h 1630"/>
                <a:gd name="T18" fmla="*/ 758 w 1587"/>
                <a:gd name="T19" fmla="*/ 2 h 1630"/>
                <a:gd name="T20" fmla="*/ 794 w 1587"/>
                <a:gd name="T21" fmla="*/ 0 h 1630"/>
                <a:gd name="T22" fmla="*/ 829 w 1587"/>
                <a:gd name="T23" fmla="*/ 2 h 1630"/>
                <a:gd name="T24" fmla="*/ 863 w 1587"/>
                <a:gd name="T25" fmla="*/ 10 h 1630"/>
                <a:gd name="T26" fmla="*/ 893 w 1587"/>
                <a:gd name="T27" fmla="*/ 22 h 1630"/>
                <a:gd name="T28" fmla="*/ 919 w 1587"/>
                <a:gd name="T29" fmla="*/ 40 h 1630"/>
                <a:gd name="T30" fmla="*/ 942 w 1587"/>
                <a:gd name="T31" fmla="*/ 59 h 1630"/>
                <a:gd name="T32" fmla="*/ 958 w 1587"/>
                <a:gd name="T33" fmla="*/ 81 h 1630"/>
                <a:gd name="T34" fmla="*/ 969 w 1587"/>
                <a:gd name="T35" fmla="*/ 105 h 1630"/>
                <a:gd name="T36" fmla="*/ 972 w 1587"/>
                <a:gd name="T37" fmla="*/ 133 h 1630"/>
                <a:gd name="T38" fmla="*/ 1587 w 1587"/>
                <a:gd name="T39" fmla="*/ 133 h 1630"/>
                <a:gd name="T40" fmla="*/ 1587 w 1587"/>
                <a:gd name="T41" fmla="*/ 1630 h 1630"/>
                <a:gd name="T42" fmla="*/ 0 w 1587"/>
                <a:gd name="T43" fmla="*/ 1630 h 16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7"/>
                <a:gd name="T67" fmla="*/ 0 h 1630"/>
                <a:gd name="T68" fmla="*/ 1587 w 1587"/>
                <a:gd name="T69" fmla="*/ 1630 h 16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7" h="1630">
                  <a:moveTo>
                    <a:pt x="0" y="1630"/>
                  </a:moveTo>
                  <a:lnTo>
                    <a:pt x="0" y="133"/>
                  </a:lnTo>
                  <a:lnTo>
                    <a:pt x="614" y="133"/>
                  </a:lnTo>
                  <a:lnTo>
                    <a:pt x="618" y="105"/>
                  </a:lnTo>
                  <a:lnTo>
                    <a:pt x="628" y="81"/>
                  </a:lnTo>
                  <a:lnTo>
                    <a:pt x="644" y="59"/>
                  </a:lnTo>
                  <a:lnTo>
                    <a:pt x="667" y="40"/>
                  </a:lnTo>
                  <a:lnTo>
                    <a:pt x="694" y="22"/>
                  </a:lnTo>
                  <a:lnTo>
                    <a:pt x="724" y="10"/>
                  </a:lnTo>
                  <a:lnTo>
                    <a:pt x="758" y="2"/>
                  </a:lnTo>
                  <a:lnTo>
                    <a:pt x="794" y="0"/>
                  </a:lnTo>
                  <a:lnTo>
                    <a:pt x="829" y="2"/>
                  </a:lnTo>
                  <a:lnTo>
                    <a:pt x="863" y="10"/>
                  </a:lnTo>
                  <a:lnTo>
                    <a:pt x="893" y="22"/>
                  </a:lnTo>
                  <a:lnTo>
                    <a:pt x="919" y="40"/>
                  </a:lnTo>
                  <a:lnTo>
                    <a:pt x="942" y="59"/>
                  </a:lnTo>
                  <a:lnTo>
                    <a:pt x="958" y="81"/>
                  </a:lnTo>
                  <a:lnTo>
                    <a:pt x="969" y="105"/>
                  </a:lnTo>
                  <a:lnTo>
                    <a:pt x="972" y="133"/>
                  </a:lnTo>
                  <a:lnTo>
                    <a:pt x="1587" y="133"/>
                  </a:lnTo>
                  <a:lnTo>
                    <a:pt x="1587" y="1630"/>
                  </a:lnTo>
                  <a:lnTo>
                    <a:pt x="0" y="1630"/>
                  </a:lnTo>
                  <a:close/>
                </a:path>
              </a:pathLst>
            </a:custGeom>
            <a:solidFill>
              <a:srgbClr val="B23333"/>
            </a:solidFill>
            <a:ln w="9525">
              <a:noFill/>
              <a:round/>
              <a:headEnd/>
              <a:tailEnd/>
            </a:ln>
          </p:spPr>
          <p:txBody>
            <a:bodyPr/>
            <a:lstStyle/>
            <a:p>
              <a:endParaRPr lang="en-US"/>
            </a:p>
          </p:txBody>
        </p:sp>
        <p:sp>
          <p:nvSpPr>
            <p:cNvPr id="33867" name="Rectangle 1032"/>
            <p:cNvSpPr>
              <a:spLocks noChangeArrowheads="1"/>
            </p:cNvSpPr>
            <p:nvPr/>
          </p:nvSpPr>
          <p:spPr bwMode="auto">
            <a:xfrm>
              <a:off x="4405" y="2973"/>
              <a:ext cx="99" cy="57"/>
            </a:xfrm>
            <a:prstGeom prst="rect">
              <a:avLst/>
            </a:prstGeom>
            <a:solidFill>
              <a:srgbClr val="7C0000"/>
            </a:solidFill>
            <a:ln w="9525">
              <a:noFill/>
              <a:miter lim="800000"/>
              <a:headEnd/>
              <a:tailEnd/>
            </a:ln>
          </p:spPr>
          <p:txBody>
            <a:bodyPr/>
            <a:lstStyle/>
            <a:p>
              <a:endParaRPr lang="en-US"/>
            </a:p>
          </p:txBody>
        </p:sp>
        <p:sp>
          <p:nvSpPr>
            <p:cNvPr id="33868" name="Rectangle 1033"/>
            <p:cNvSpPr>
              <a:spLocks noChangeArrowheads="1"/>
            </p:cNvSpPr>
            <p:nvPr/>
          </p:nvSpPr>
          <p:spPr bwMode="auto">
            <a:xfrm>
              <a:off x="4352" y="3048"/>
              <a:ext cx="99" cy="55"/>
            </a:xfrm>
            <a:prstGeom prst="rect">
              <a:avLst/>
            </a:prstGeom>
            <a:solidFill>
              <a:srgbClr val="7C0000"/>
            </a:solidFill>
            <a:ln w="9525">
              <a:noFill/>
              <a:miter lim="800000"/>
              <a:headEnd/>
              <a:tailEnd/>
            </a:ln>
          </p:spPr>
          <p:txBody>
            <a:bodyPr/>
            <a:lstStyle/>
            <a:p>
              <a:endParaRPr lang="en-US"/>
            </a:p>
          </p:txBody>
        </p:sp>
        <p:sp>
          <p:nvSpPr>
            <p:cNvPr id="33869" name="Rectangle 1034"/>
            <p:cNvSpPr>
              <a:spLocks noChangeArrowheads="1"/>
            </p:cNvSpPr>
            <p:nvPr/>
          </p:nvSpPr>
          <p:spPr bwMode="auto">
            <a:xfrm>
              <a:off x="4695" y="2899"/>
              <a:ext cx="97" cy="58"/>
            </a:xfrm>
            <a:prstGeom prst="rect">
              <a:avLst/>
            </a:prstGeom>
            <a:solidFill>
              <a:srgbClr val="7C0000"/>
            </a:solidFill>
            <a:ln w="9525">
              <a:noFill/>
              <a:miter lim="800000"/>
              <a:headEnd/>
              <a:tailEnd/>
            </a:ln>
          </p:spPr>
          <p:txBody>
            <a:bodyPr/>
            <a:lstStyle/>
            <a:p>
              <a:endParaRPr lang="en-US"/>
            </a:p>
          </p:txBody>
        </p:sp>
        <p:sp>
          <p:nvSpPr>
            <p:cNvPr id="33870" name="Rectangle 1035"/>
            <p:cNvSpPr>
              <a:spLocks noChangeArrowheads="1"/>
            </p:cNvSpPr>
            <p:nvPr/>
          </p:nvSpPr>
          <p:spPr bwMode="auto">
            <a:xfrm>
              <a:off x="4640" y="2973"/>
              <a:ext cx="99" cy="57"/>
            </a:xfrm>
            <a:prstGeom prst="rect">
              <a:avLst/>
            </a:prstGeom>
            <a:solidFill>
              <a:srgbClr val="7C0000"/>
            </a:solidFill>
            <a:ln w="9525">
              <a:noFill/>
              <a:miter lim="800000"/>
              <a:headEnd/>
              <a:tailEnd/>
            </a:ln>
          </p:spPr>
          <p:txBody>
            <a:bodyPr/>
            <a:lstStyle/>
            <a:p>
              <a:endParaRPr lang="en-US"/>
            </a:p>
          </p:txBody>
        </p:sp>
        <p:sp>
          <p:nvSpPr>
            <p:cNvPr id="33871" name="Rectangle 1036"/>
            <p:cNvSpPr>
              <a:spLocks noChangeArrowheads="1"/>
            </p:cNvSpPr>
            <p:nvPr/>
          </p:nvSpPr>
          <p:spPr bwMode="auto">
            <a:xfrm>
              <a:off x="4640" y="2828"/>
              <a:ext cx="99" cy="56"/>
            </a:xfrm>
            <a:prstGeom prst="rect">
              <a:avLst/>
            </a:prstGeom>
            <a:solidFill>
              <a:srgbClr val="7C0000"/>
            </a:solidFill>
            <a:ln w="9525">
              <a:noFill/>
              <a:miter lim="800000"/>
              <a:headEnd/>
              <a:tailEnd/>
            </a:ln>
          </p:spPr>
          <p:txBody>
            <a:bodyPr/>
            <a:lstStyle/>
            <a:p>
              <a:endParaRPr lang="en-US"/>
            </a:p>
          </p:txBody>
        </p:sp>
        <p:sp>
          <p:nvSpPr>
            <p:cNvPr id="33872" name="Rectangle 1037"/>
            <p:cNvSpPr>
              <a:spLocks noChangeArrowheads="1"/>
            </p:cNvSpPr>
            <p:nvPr/>
          </p:nvSpPr>
          <p:spPr bwMode="auto">
            <a:xfrm>
              <a:off x="3387" y="2961"/>
              <a:ext cx="98" cy="55"/>
            </a:xfrm>
            <a:prstGeom prst="rect">
              <a:avLst/>
            </a:prstGeom>
            <a:solidFill>
              <a:srgbClr val="7C0000"/>
            </a:solidFill>
            <a:ln w="9525">
              <a:noFill/>
              <a:miter lim="800000"/>
              <a:headEnd/>
              <a:tailEnd/>
            </a:ln>
          </p:spPr>
          <p:txBody>
            <a:bodyPr/>
            <a:lstStyle/>
            <a:p>
              <a:endParaRPr lang="en-US"/>
            </a:p>
          </p:txBody>
        </p:sp>
        <p:sp>
          <p:nvSpPr>
            <p:cNvPr id="33873" name="Rectangle 1038"/>
            <p:cNvSpPr>
              <a:spLocks noChangeArrowheads="1"/>
            </p:cNvSpPr>
            <p:nvPr/>
          </p:nvSpPr>
          <p:spPr bwMode="auto">
            <a:xfrm>
              <a:off x="3387" y="2886"/>
              <a:ext cx="45" cy="57"/>
            </a:xfrm>
            <a:prstGeom prst="rect">
              <a:avLst/>
            </a:prstGeom>
            <a:solidFill>
              <a:srgbClr val="7C0000"/>
            </a:solidFill>
            <a:ln w="9525">
              <a:noFill/>
              <a:miter lim="800000"/>
              <a:headEnd/>
              <a:tailEnd/>
            </a:ln>
          </p:spPr>
          <p:txBody>
            <a:bodyPr/>
            <a:lstStyle/>
            <a:p>
              <a:endParaRPr lang="en-US"/>
            </a:p>
          </p:txBody>
        </p:sp>
        <p:sp>
          <p:nvSpPr>
            <p:cNvPr id="33874" name="Rectangle 1039"/>
            <p:cNvSpPr>
              <a:spLocks noChangeArrowheads="1"/>
            </p:cNvSpPr>
            <p:nvPr/>
          </p:nvSpPr>
          <p:spPr bwMode="auto">
            <a:xfrm>
              <a:off x="3387" y="3034"/>
              <a:ext cx="45" cy="57"/>
            </a:xfrm>
            <a:prstGeom prst="rect">
              <a:avLst/>
            </a:prstGeom>
            <a:solidFill>
              <a:srgbClr val="7C0000"/>
            </a:solidFill>
            <a:ln w="9525">
              <a:noFill/>
              <a:miter lim="800000"/>
              <a:headEnd/>
              <a:tailEnd/>
            </a:ln>
          </p:spPr>
          <p:txBody>
            <a:bodyPr/>
            <a:lstStyle/>
            <a:p>
              <a:endParaRPr lang="en-US"/>
            </a:p>
          </p:txBody>
        </p:sp>
        <p:sp>
          <p:nvSpPr>
            <p:cNvPr id="33875" name="Rectangle 1040"/>
            <p:cNvSpPr>
              <a:spLocks noChangeArrowheads="1"/>
            </p:cNvSpPr>
            <p:nvPr/>
          </p:nvSpPr>
          <p:spPr bwMode="auto">
            <a:xfrm>
              <a:off x="3812" y="2961"/>
              <a:ext cx="99" cy="55"/>
            </a:xfrm>
            <a:prstGeom prst="rect">
              <a:avLst/>
            </a:prstGeom>
            <a:solidFill>
              <a:srgbClr val="7C0000"/>
            </a:solidFill>
            <a:ln w="9525">
              <a:noFill/>
              <a:miter lim="800000"/>
              <a:headEnd/>
              <a:tailEnd/>
            </a:ln>
          </p:spPr>
          <p:txBody>
            <a:bodyPr/>
            <a:lstStyle/>
            <a:p>
              <a:endParaRPr lang="en-US"/>
            </a:p>
          </p:txBody>
        </p:sp>
        <p:sp>
          <p:nvSpPr>
            <p:cNvPr id="33876" name="Rectangle 1041"/>
            <p:cNvSpPr>
              <a:spLocks noChangeArrowheads="1"/>
            </p:cNvSpPr>
            <p:nvPr/>
          </p:nvSpPr>
          <p:spPr bwMode="auto">
            <a:xfrm>
              <a:off x="3759" y="3034"/>
              <a:ext cx="99" cy="57"/>
            </a:xfrm>
            <a:prstGeom prst="rect">
              <a:avLst/>
            </a:prstGeom>
            <a:solidFill>
              <a:srgbClr val="7C0000"/>
            </a:solidFill>
            <a:ln w="9525">
              <a:noFill/>
              <a:miter lim="800000"/>
              <a:headEnd/>
              <a:tailEnd/>
            </a:ln>
          </p:spPr>
          <p:txBody>
            <a:bodyPr/>
            <a:lstStyle/>
            <a:p>
              <a:endParaRPr lang="en-US"/>
            </a:p>
          </p:txBody>
        </p:sp>
        <p:sp>
          <p:nvSpPr>
            <p:cNvPr id="33877" name="Rectangle 1042"/>
            <p:cNvSpPr>
              <a:spLocks noChangeArrowheads="1"/>
            </p:cNvSpPr>
            <p:nvPr/>
          </p:nvSpPr>
          <p:spPr bwMode="auto">
            <a:xfrm>
              <a:off x="3387" y="3515"/>
              <a:ext cx="98" cy="57"/>
            </a:xfrm>
            <a:prstGeom prst="rect">
              <a:avLst/>
            </a:prstGeom>
            <a:solidFill>
              <a:srgbClr val="7C0000"/>
            </a:solidFill>
            <a:ln w="9525">
              <a:noFill/>
              <a:miter lim="800000"/>
              <a:headEnd/>
              <a:tailEnd/>
            </a:ln>
          </p:spPr>
          <p:txBody>
            <a:bodyPr/>
            <a:lstStyle/>
            <a:p>
              <a:endParaRPr lang="en-US"/>
            </a:p>
          </p:txBody>
        </p:sp>
        <p:sp>
          <p:nvSpPr>
            <p:cNvPr id="33878" name="Rectangle 1043"/>
            <p:cNvSpPr>
              <a:spLocks noChangeArrowheads="1"/>
            </p:cNvSpPr>
            <p:nvPr/>
          </p:nvSpPr>
          <p:spPr bwMode="auto">
            <a:xfrm>
              <a:off x="3387" y="3440"/>
              <a:ext cx="45" cy="57"/>
            </a:xfrm>
            <a:prstGeom prst="rect">
              <a:avLst/>
            </a:prstGeom>
            <a:solidFill>
              <a:srgbClr val="7C0000"/>
            </a:solidFill>
            <a:ln w="9525">
              <a:noFill/>
              <a:miter lim="800000"/>
              <a:headEnd/>
              <a:tailEnd/>
            </a:ln>
          </p:spPr>
          <p:txBody>
            <a:bodyPr/>
            <a:lstStyle/>
            <a:p>
              <a:endParaRPr lang="en-US"/>
            </a:p>
          </p:txBody>
        </p:sp>
        <p:sp>
          <p:nvSpPr>
            <p:cNvPr id="33879" name="Rectangle 1044"/>
            <p:cNvSpPr>
              <a:spLocks noChangeArrowheads="1"/>
            </p:cNvSpPr>
            <p:nvPr/>
          </p:nvSpPr>
          <p:spPr bwMode="auto">
            <a:xfrm>
              <a:off x="3387" y="3588"/>
              <a:ext cx="45" cy="57"/>
            </a:xfrm>
            <a:prstGeom prst="rect">
              <a:avLst/>
            </a:prstGeom>
            <a:solidFill>
              <a:srgbClr val="7C0000"/>
            </a:solidFill>
            <a:ln w="9525">
              <a:noFill/>
              <a:miter lim="800000"/>
              <a:headEnd/>
              <a:tailEnd/>
            </a:ln>
          </p:spPr>
          <p:txBody>
            <a:bodyPr/>
            <a:lstStyle/>
            <a:p>
              <a:endParaRPr lang="en-US"/>
            </a:p>
          </p:txBody>
        </p:sp>
        <p:sp>
          <p:nvSpPr>
            <p:cNvPr id="33880" name="Rectangle 1045"/>
            <p:cNvSpPr>
              <a:spLocks noChangeArrowheads="1"/>
            </p:cNvSpPr>
            <p:nvPr/>
          </p:nvSpPr>
          <p:spPr bwMode="auto">
            <a:xfrm>
              <a:off x="3812" y="3515"/>
              <a:ext cx="99" cy="57"/>
            </a:xfrm>
            <a:prstGeom prst="rect">
              <a:avLst/>
            </a:prstGeom>
            <a:solidFill>
              <a:srgbClr val="7C0000"/>
            </a:solidFill>
            <a:ln w="9525">
              <a:noFill/>
              <a:miter lim="800000"/>
              <a:headEnd/>
              <a:tailEnd/>
            </a:ln>
          </p:spPr>
          <p:txBody>
            <a:bodyPr/>
            <a:lstStyle/>
            <a:p>
              <a:endParaRPr lang="en-US"/>
            </a:p>
          </p:txBody>
        </p:sp>
        <p:sp>
          <p:nvSpPr>
            <p:cNvPr id="33881" name="Rectangle 1046"/>
            <p:cNvSpPr>
              <a:spLocks noChangeArrowheads="1"/>
            </p:cNvSpPr>
            <p:nvPr/>
          </p:nvSpPr>
          <p:spPr bwMode="auto">
            <a:xfrm>
              <a:off x="3759" y="3588"/>
              <a:ext cx="99" cy="57"/>
            </a:xfrm>
            <a:prstGeom prst="rect">
              <a:avLst/>
            </a:prstGeom>
            <a:solidFill>
              <a:srgbClr val="7C0000"/>
            </a:solidFill>
            <a:ln w="9525">
              <a:noFill/>
              <a:miter lim="800000"/>
              <a:headEnd/>
              <a:tailEnd/>
            </a:ln>
          </p:spPr>
          <p:txBody>
            <a:bodyPr/>
            <a:lstStyle/>
            <a:p>
              <a:endParaRPr lang="en-US"/>
            </a:p>
          </p:txBody>
        </p:sp>
        <p:sp>
          <p:nvSpPr>
            <p:cNvPr id="33882" name="Freeform 1047"/>
            <p:cNvSpPr>
              <a:spLocks/>
            </p:cNvSpPr>
            <p:nvPr/>
          </p:nvSpPr>
          <p:spPr bwMode="auto">
            <a:xfrm>
              <a:off x="4001" y="2961"/>
              <a:ext cx="358" cy="130"/>
            </a:xfrm>
            <a:custGeom>
              <a:avLst/>
              <a:gdLst>
                <a:gd name="T0" fmla="*/ 358 w 358"/>
                <a:gd name="T1" fmla="*/ 130 h 130"/>
                <a:gd name="T2" fmla="*/ 355 w 358"/>
                <a:gd name="T3" fmla="*/ 105 h 130"/>
                <a:gd name="T4" fmla="*/ 344 w 358"/>
                <a:gd name="T5" fmla="*/ 79 h 130"/>
                <a:gd name="T6" fmla="*/ 328 w 358"/>
                <a:gd name="T7" fmla="*/ 57 h 130"/>
                <a:gd name="T8" fmla="*/ 305 w 358"/>
                <a:gd name="T9" fmla="*/ 37 h 130"/>
                <a:gd name="T10" fmla="*/ 279 w 358"/>
                <a:gd name="T11" fmla="*/ 22 h 130"/>
                <a:gd name="T12" fmla="*/ 249 w 358"/>
                <a:gd name="T13" fmla="*/ 10 h 130"/>
                <a:gd name="T14" fmla="*/ 215 w 358"/>
                <a:gd name="T15" fmla="*/ 2 h 130"/>
                <a:gd name="T16" fmla="*/ 180 w 358"/>
                <a:gd name="T17" fmla="*/ 0 h 130"/>
                <a:gd name="T18" fmla="*/ 144 w 358"/>
                <a:gd name="T19" fmla="*/ 2 h 130"/>
                <a:gd name="T20" fmla="*/ 110 w 358"/>
                <a:gd name="T21" fmla="*/ 10 h 130"/>
                <a:gd name="T22" fmla="*/ 80 w 358"/>
                <a:gd name="T23" fmla="*/ 22 h 130"/>
                <a:gd name="T24" fmla="*/ 53 w 358"/>
                <a:gd name="T25" fmla="*/ 37 h 130"/>
                <a:gd name="T26" fmla="*/ 30 w 358"/>
                <a:gd name="T27" fmla="*/ 57 h 130"/>
                <a:gd name="T28" fmla="*/ 14 w 358"/>
                <a:gd name="T29" fmla="*/ 79 h 130"/>
                <a:gd name="T30" fmla="*/ 4 w 358"/>
                <a:gd name="T31" fmla="*/ 105 h 130"/>
                <a:gd name="T32" fmla="*/ 0 w 358"/>
                <a:gd name="T33" fmla="*/ 130 h 130"/>
                <a:gd name="T34" fmla="*/ 358 w 358"/>
                <a:gd name="T35" fmla="*/ 130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8"/>
                <a:gd name="T55" fmla="*/ 0 h 130"/>
                <a:gd name="T56" fmla="*/ 358 w 358"/>
                <a:gd name="T57" fmla="*/ 130 h 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8" h="130">
                  <a:moveTo>
                    <a:pt x="358" y="130"/>
                  </a:moveTo>
                  <a:lnTo>
                    <a:pt x="355" y="105"/>
                  </a:lnTo>
                  <a:lnTo>
                    <a:pt x="344" y="79"/>
                  </a:lnTo>
                  <a:lnTo>
                    <a:pt x="328" y="57"/>
                  </a:lnTo>
                  <a:lnTo>
                    <a:pt x="305" y="37"/>
                  </a:lnTo>
                  <a:lnTo>
                    <a:pt x="279" y="22"/>
                  </a:lnTo>
                  <a:lnTo>
                    <a:pt x="249" y="10"/>
                  </a:lnTo>
                  <a:lnTo>
                    <a:pt x="215" y="2"/>
                  </a:lnTo>
                  <a:lnTo>
                    <a:pt x="180" y="0"/>
                  </a:lnTo>
                  <a:lnTo>
                    <a:pt x="144" y="2"/>
                  </a:lnTo>
                  <a:lnTo>
                    <a:pt x="110" y="10"/>
                  </a:lnTo>
                  <a:lnTo>
                    <a:pt x="80" y="22"/>
                  </a:lnTo>
                  <a:lnTo>
                    <a:pt x="53" y="37"/>
                  </a:lnTo>
                  <a:lnTo>
                    <a:pt x="30" y="57"/>
                  </a:lnTo>
                  <a:lnTo>
                    <a:pt x="14" y="79"/>
                  </a:lnTo>
                  <a:lnTo>
                    <a:pt x="4" y="105"/>
                  </a:lnTo>
                  <a:lnTo>
                    <a:pt x="0" y="130"/>
                  </a:lnTo>
                  <a:lnTo>
                    <a:pt x="358" y="130"/>
                  </a:lnTo>
                  <a:close/>
                </a:path>
              </a:pathLst>
            </a:custGeom>
            <a:solidFill>
              <a:srgbClr val="7C0000"/>
            </a:solidFill>
            <a:ln w="9525">
              <a:noFill/>
              <a:round/>
              <a:headEnd/>
              <a:tailEnd/>
            </a:ln>
          </p:spPr>
          <p:txBody>
            <a:bodyPr/>
            <a:lstStyle/>
            <a:p>
              <a:endParaRPr lang="en-US"/>
            </a:p>
          </p:txBody>
        </p:sp>
        <p:sp>
          <p:nvSpPr>
            <p:cNvPr id="33883" name="Freeform 1048"/>
            <p:cNvSpPr>
              <a:spLocks/>
            </p:cNvSpPr>
            <p:nvPr/>
          </p:nvSpPr>
          <p:spPr bwMode="auto">
            <a:xfrm>
              <a:off x="3428" y="2128"/>
              <a:ext cx="1498" cy="214"/>
            </a:xfrm>
            <a:custGeom>
              <a:avLst/>
              <a:gdLst>
                <a:gd name="T0" fmla="*/ 718 w 1506"/>
                <a:gd name="T1" fmla="*/ 83 h 214"/>
                <a:gd name="T2" fmla="*/ 654 w 1506"/>
                <a:gd name="T3" fmla="*/ 103 h 214"/>
                <a:gd name="T4" fmla="*/ 604 w 1506"/>
                <a:gd name="T5" fmla="*/ 140 h 214"/>
                <a:gd name="T6" fmla="*/ 578 w 1506"/>
                <a:gd name="T7" fmla="*/ 186 h 214"/>
                <a:gd name="T8" fmla="*/ 0 w 1506"/>
                <a:gd name="T9" fmla="*/ 214 h 214"/>
                <a:gd name="T10" fmla="*/ 5 w 1506"/>
                <a:gd name="T11" fmla="*/ 146 h 214"/>
                <a:gd name="T12" fmla="*/ 47 w 1506"/>
                <a:gd name="T13" fmla="*/ 146 h 214"/>
                <a:gd name="T14" fmla="*/ 118 w 1506"/>
                <a:gd name="T15" fmla="*/ 146 h 214"/>
                <a:gd name="T16" fmla="*/ 207 w 1506"/>
                <a:gd name="T17" fmla="*/ 146 h 214"/>
                <a:gd name="T18" fmla="*/ 304 w 1506"/>
                <a:gd name="T19" fmla="*/ 146 h 214"/>
                <a:gd name="T20" fmla="*/ 397 w 1506"/>
                <a:gd name="T21" fmla="*/ 146 h 214"/>
                <a:gd name="T22" fmla="*/ 474 w 1506"/>
                <a:gd name="T23" fmla="*/ 146 h 214"/>
                <a:gd name="T24" fmla="*/ 526 w 1506"/>
                <a:gd name="T25" fmla="*/ 146 h 214"/>
                <a:gd name="T26" fmla="*/ 544 w 1506"/>
                <a:gd name="T27" fmla="*/ 133 h 214"/>
                <a:gd name="T28" fmla="*/ 560 w 1506"/>
                <a:gd name="T29" fmla="*/ 105 h 214"/>
                <a:gd name="T30" fmla="*/ 582 w 1506"/>
                <a:gd name="T31" fmla="*/ 79 h 214"/>
                <a:gd name="T32" fmla="*/ 607 w 1506"/>
                <a:gd name="T33" fmla="*/ 55 h 214"/>
                <a:gd name="T34" fmla="*/ 635 w 1506"/>
                <a:gd name="T35" fmla="*/ 36 h 214"/>
                <a:gd name="T36" fmla="*/ 666 w 1506"/>
                <a:gd name="T37" fmla="*/ 18 h 214"/>
                <a:gd name="T38" fmla="*/ 701 w 1506"/>
                <a:gd name="T39" fmla="*/ 6 h 214"/>
                <a:gd name="T40" fmla="*/ 736 w 1506"/>
                <a:gd name="T41" fmla="*/ 0 h 214"/>
                <a:gd name="T42" fmla="*/ 771 w 1506"/>
                <a:gd name="T43" fmla="*/ 0 h 214"/>
                <a:gd name="T44" fmla="*/ 807 w 1506"/>
                <a:gd name="T45" fmla="*/ 6 h 214"/>
                <a:gd name="T46" fmla="*/ 840 w 1506"/>
                <a:gd name="T47" fmla="*/ 18 h 214"/>
                <a:gd name="T48" fmla="*/ 872 w 1506"/>
                <a:gd name="T49" fmla="*/ 36 h 214"/>
                <a:gd name="T50" fmla="*/ 901 w 1506"/>
                <a:gd name="T51" fmla="*/ 55 h 214"/>
                <a:gd name="T52" fmla="*/ 925 w 1506"/>
                <a:gd name="T53" fmla="*/ 79 h 214"/>
                <a:gd name="T54" fmla="*/ 946 w 1506"/>
                <a:gd name="T55" fmla="*/ 105 h 214"/>
                <a:gd name="T56" fmla="*/ 963 w 1506"/>
                <a:gd name="T57" fmla="*/ 133 h 214"/>
                <a:gd name="T58" fmla="*/ 980 w 1506"/>
                <a:gd name="T59" fmla="*/ 146 h 214"/>
                <a:gd name="T60" fmla="*/ 1032 w 1506"/>
                <a:gd name="T61" fmla="*/ 146 h 214"/>
                <a:gd name="T62" fmla="*/ 1110 w 1506"/>
                <a:gd name="T63" fmla="*/ 146 h 214"/>
                <a:gd name="T64" fmla="*/ 1202 w 1506"/>
                <a:gd name="T65" fmla="*/ 146 h 214"/>
                <a:gd name="T66" fmla="*/ 1300 w 1506"/>
                <a:gd name="T67" fmla="*/ 146 h 214"/>
                <a:gd name="T68" fmla="*/ 1388 w 1506"/>
                <a:gd name="T69" fmla="*/ 146 h 214"/>
                <a:gd name="T70" fmla="*/ 1459 w 1506"/>
                <a:gd name="T71" fmla="*/ 146 h 214"/>
                <a:gd name="T72" fmla="*/ 1501 w 1506"/>
                <a:gd name="T73" fmla="*/ 146 h 214"/>
                <a:gd name="T74" fmla="*/ 1506 w 1506"/>
                <a:gd name="T75" fmla="*/ 214 h 214"/>
                <a:gd name="T76" fmla="*/ 929 w 1506"/>
                <a:gd name="T77" fmla="*/ 186 h 214"/>
                <a:gd name="T78" fmla="*/ 902 w 1506"/>
                <a:gd name="T79" fmla="*/ 140 h 214"/>
                <a:gd name="T80" fmla="*/ 853 w 1506"/>
                <a:gd name="T81" fmla="*/ 103 h 214"/>
                <a:gd name="T82" fmla="*/ 789 w 1506"/>
                <a:gd name="T83" fmla="*/ 83 h 2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6"/>
                <a:gd name="T127" fmla="*/ 0 h 214"/>
                <a:gd name="T128" fmla="*/ 1506 w 1506"/>
                <a:gd name="T129" fmla="*/ 214 h 2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6" h="214">
                  <a:moveTo>
                    <a:pt x="754" y="81"/>
                  </a:moveTo>
                  <a:lnTo>
                    <a:pt x="718" y="83"/>
                  </a:lnTo>
                  <a:lnTo>
                    <a:pt x="684" y="91"/>
                  </a:lnTo>
                  <a:lnTo>
                    <a:pt x="654" y="103"/>
                  </a:lnTo>
                  <a:lnTo>
                    <a:pt x="627" y="121"/>
                  </a:lnTo>
                  <a:lnTo>
                    <a:pt x="604" y="140"/>
                  </a:lnTo>
                  <a:lnTo>
                    <a:pt x="588" y="162"/>
                  </a:lnTo>
                  <a:lnTo>
                    <a:pt x="578" y="186"/>
                  </a:lnTo>
                  <a:lnTo>
                    <a:pt x="574" y="214"/>
                  </a:lnTo>
                  <a:lnTo>
                    <a:pt x="0" y="214"/>
                  </a:lnTo>
                  <a:lnTo>
                    <a:pt x="0" y="146"/>
                  </a:lnTo>
                  <a:lnTo>
                    <a:pt x="5" y="146"/>
                  </a:lnTo>
                  <a:lnTo>
                    <a:pt x="22" y="146"/>
                  </a:lnTo>
                  <a:lnTo>
                    <a:pt x="47" y="146"/>
                  </a:lnTo>
                  <a:lnTo>
                    <a:pt x="79" y="146"/>
                  </a:lnTo>
                  <a:lnTo>
                    <a:pt x="118" y="146"/>
                  </a:lnTo>
                  <a:lnTo>
                    <a:pt x="161" y="146"/>
                  </a:lnTo>
                  <a:lnTo>
                    <a:pt x="207" y="146"/>
                  </a:lnTo>
                  <a:lnTo>
                    <a:pt x="256" y="146"/>
                  </a:lnTo>
                  <a:lnTo>
                    <a:pt x="304" y="146"/>
                  </a:lnTo>
                  <a:lnTo>
                    <a:pt x="352" y="146"/>
                  </a:lnTo>
                  <a:lnTo>
                    <a:pt x="397" y="146"/>
                  </a:lnTo>
                  <a:lnTo>
                    <a:pt x="438" y="146"/>
                  </a:lnTo>
                  <a:lnTo>
                    <a:pt x="474" y="146"/>
                  </a:lnTo>
                  <a:lnTo>
                    <a:pt x="504" y="146"/>
                  </a:lnTo>
                  <a:lnTo>
                    <a:pt x="526" y="146"/>
                  </a:lnTo>
                  <a:lnTo>
                    <a:pt x="537" y="146"/>
                  </a:lnTo>
                  <a:lnTo>
                    <a:pt x="544" y="133"/>
                  </a:lnTo>
                  <a:lnTo>
                    <a:pt x="551" y="119"/>
                  </a:lnTo>
                  <a:lnTo>
                    <a:pt x="560" y="105"/>
                  </a:lnTo>
                  <a:lnTo>
                    <a:pt x="570" y="91"/>
                  </a:lnTo>
                  <a:lnTo>
                    <a:pt x="582" y="79"/>
                  </a:lnTo>
                  <a:lnTo>
                    <a:pt x="593" y="65"/>
                  </a:lnTo>
                  <a:lnTo>
                    <a:pt x="607" y="55"/>
                  </a:lnTo>
                  <a:lnTo>
                    <a:pt x="621" y="44"/>
                  </a:lnTo>
                  <a:lnTo>
                    <a:pt x="635" y="36"/>
                  </a:lnTo>
                  <a:lnTo>
                    <a:pt x="651" y="26"/>
                  </a:lnTo>
                  <a:lnTo>
                    <a:pt x="666" y="18"/>
                  </a:lnTo>
                  <a:lnTo>
                    <a:pt x="683" y="12"/>
                  </a:lnTo>
                  <a:lnTo>
                    <a:pt x="701" y="6"/>
                  </a:lnTo>
                  <a:lnTo>
                    <a:pt x="718" y="4"/>
                  </a:lnTo>
                  <a:lnTo>
                    <a:pt x="736" y="0"/>
                  </a:lnTo>
                  <a:lnTo>
                    <a:pt x="754" y="0"/>
                  </a:lnTo>
                  <a:lnTo>
                    <a:pt x="771" y="0"/>
                  </a:lnTo>
                  <a:lnTo>
                    <a:pt x="789" y="4"/>
                  </a:lnTo>
                  <a:lnTo>
                    <a:pt x="807" y="6"/>
                  </a:lnTo>
                  <a:lnTo>
                    <a:pt x="823" y="12"/>
                  </a:lnTo>
                  <a:lnTo>
                    <a:pt x="840" y="18"/>
                  </a:lnTo>
                  <a:lnTo>
                    <a:pt x="856" y="26"/>
                  </a:lnTo>
                  <a:lnTo>
                    <a:pt x="872" y="36"/>
                  </a:lnTo>
                  <a:lnTo>
                    <a:pt x="887" y="44"/>
                  </a:lnTo>
                  <a:lnTo>
                    <a:pt x="901" y="55"/>
                  </a:lnTo>
                  <a:lnTo>
                    <a:pt x="913" y="65"/>
                  </a:lnTo>
                  <a:lnTo>
                    <a:pt x="925" y="79"/>
                  </a:lnTo>
                  <a:lnTo>
                    <a:pt x="936" y="91"/>
                  </a:lnTo>
                  <a:lnTo>
                    <a:pt x="946" y="105"/>
                  </a:lnTo>
                  <a:lnTo>
                    <a:pt x="955" y="119"/>
                  </a:lnTo>
                  <a:lnTo>
                    <a:pt x="963" y="133"/>
                  </a:lnTo>
                  <a:lnTo>
                    <a:pt x="969" y="146"/>
                  </a:lnTo>
                  <a:lnTo>
                    <a:pt x="980" y="146"/>
                  </a:lnTo>
                  <a:lnTo>
                    <a:pt x="1002" y="146"/>
                  </a:lnTo>
                  <a:lnTo>
                    <a:pt x="1032" y="146"/>
                  </a:lnTo>
                  <a:lnTo>
                    <a:pt x="1068" y="146"/>
                  </a:lnTo>
                  <a:lnTo>
                    <a:pt x="1110" y="146"/>
                  </a:lnTo>
                  <a:lnTo>
                    <a:pt x="1154" y="146"/>
                  </a:lnTo>
                  <a:lnTo>
                    <a:pt x="1202" y="146"/>
                  </a:lnTo>
                  <a:lnTo>
                    <a:pt x="1251" y="146"/>
                  </a:lnTo>
                  <a:lnTo>
                    <a:pt x="1300" y="146"/>
                  </a:lnTo>
                  <a:lnTo>
                    <a:pt x="1345" y="146"/>
                  </a:lnTo>
                  <a:lnTo>
                    <a:pt x="1388" y="146"/>
                  </a:lnTo>
                  <a:lnTo>
                    <a:pt x="1428" y="146"/>
                  </a:lnTo>
                  <a:lnTo>
                    <a:pt x="1459" y="146"/>
                  </a:lnTo>
                  <a:lnTo>
                    <a:pt x="1484" y="146"/>
                  </a:lnTo>
                  <a:lnTo>
                    <a:pt x="1501" y="146"/>
                  </a:lnTo>
                  <a:lnTo>
                    <a:pt x="1506" y="146"/>
                  </a:lnTo>
                  <a:lnTo>
                    <a:pt x="1506" y="214"/>
                  </a:lnTo>
                  <a:lnTo>
                    <a:pt x="932" y="214"/>
                  </a:lnTo>
                  <a:lnTo>
                    <a:pt x="929" y="186"/>
                  </a:lnTo>
                  <a:lnTo>
                    <a:pt x="918" y="162"/>
                  </a:lnTo>
                  <a:lnTo>
                    <a:pt x="902" y="140"/>
                  </a:lnTo>
                  <a:lnTo>
                    <a:pt x="879" y="121"/>
                  </a:lnTo>
                  <a:lnTo>
                    <a:pt x="853" y="103"/>
                  </a:lnTo>
                  <a:lnTo>
                    <a:pt x="823" y="91"/>
                  </a:lnTo>
                  <a:lnTo>
                    <a:pt x="789" y="83"/>
                  </a:lnTo>
                  <a:lnTo>
                    <a:pt x="754" y="81"/>
                  </a:lnTo>
                  <a:close/>
                </a:path>
              </a:pathLst>
            </a:custGeom>
            <a:solidFill>
              <a:srgbClr val="7C0000"/>
            </a:solidFill>
            <a:ln w="9525">
              <a:noFill/>
              <a:round/>
              <a:headEnd/>
              <a:tailEnd/>
            </a:ln>
          </p:spPr>
          <p:txBody>
            <a:bodyPr/>
            <a:lstStyle/>
            <a:p>
              <a:endParaRPr lang="en-US"/>
            </a:p>
          </p:txBody>
        </p:sp>
        <p:sp>
          <p:nvSpPr>
            <p:cNvPr id="33884" name="Rectangle 1049"/>
            <p:cNvSpPr>
              <a:spLocks noChangeArrowheads="1"/>
            </p:cNvSpPr>
            <p:nvPr/>
          </p:nvSpPr>
          <p:spPr bwMode="auto">
            <a:xfrm>
              <a:off x="4913" y="2251"/>
              <a:ext cx="75" cy="180"/>
            </a:xfrm>
            <a:prstGeom prst="rect">
              <a:avLst/>
            </a:prstGeom>
            <a:solidFill>
              <a:srgbClr val="7C0000"/>
            </a:solidFill>
            <a:ln w="9525">
              <a:noFill/>
              <a:miter lim="800000"/>
              <a:headEnd/>
              <a:tailEnd/>
            </a:ln>
          </p:spPr>
          <p:txBody>
            <a:bodyPr/>
            <a:lstStyle/>
            <a:p>
              <a:endParaRPr lang="en-US"/>
            </a:p>
          </p:txBody>
        </p:sp>
        <p:sp>
          <p:nvSpPr>
            <p:cNvPr id="33885" name="Rectangle 1050"/>
            <p:cNvSpPr>
              <a:spLocks noChangeArrowheads="1"/>
            </p:cNvSpPr>
            <p:nvPr/>
          </p:nvSpPr>
          <p:spPr bwMode="auto">
            <a:xfrm>
              <a:off x="3353" y="2255"/>
              <a:ext cx="74" cy="180"/>
            </a:xfrm>
            <a:prstGeom prst="rect">
              <a:avLst/>
            </a:prstGeom>
            <a:solidFill>
              <a:srgbClr val="7C0000"/>
            </a:solidFill>
            <a:ln w="9525">
              <a:noFill/>
              <a:miter lim="800000"/>
              <a:headEnd/>
              <a:tailEnd/>
            </a:ln>
          </p:spPr>
          <p:txBody>
            <a:bodyPr/>
            <a:lstStyle/>
            <a:p>
              <a:endParaRPr lang="en-US"/>
            </a:p>
          </p:txBody>
        </p:sp>
        <p:sp>
          <p:nvSpPr>
            <p:cNvPr id="33886" name="Rectangle 1051"/>
            <p:cNvSpPr>
              <a:spLocks noChangeArrowheads="1"/>
            </p:cNvSpPr>
            <p:nvPr/>
          </p:nvSpPr>
          <p:spPr bwMode="auto">
            <a:xfrm>
              <a:off x="4353" y="3469"/>
              <a:ext cx="84" cy="370"/>
            </a:xfrm>
            <a:prstGeom prst="rect">
              <a:avLst/>
            </a:prstGeom>
            <a:solidFill>
              <a:srgbClr val="7C0000"/>
            </a:solidFill>
            <a:ln w="9525">
              <a:noFill/>
              <a:miter lim="800000"/>
              <a:headEnd/>
              <a:tailEnd/>
            </a:ln>
          </p:spPr>
          <p:txBody>
            <a:bodyPr/>
            <a:lstStyle/>
            <a:p>
              <a:endParaRPr lang="en-US"/>
            </a:p>
          </p:txBody>
        </p:sp>
        <p:sp>
          <p:nvSpPr>
            <p:cNvPr id="33887" name="Rectangle 1052"/>
            <p:cNvSpPr>
              <a:spLocks noChangeArrowheads="1"/>
            </p:cNvSpPr>
            <p:nvPr/>
          </p:nvSpPr>
          <p:spPr bwMode="auto">
            <a:xfrm>
              <a:off x="3924" y="3469"/>
              <a:ext cx="83" cy="370"/>
            </a:xfrm>
            <a:prstGeom prst="rect">
              <a:avLst/>
            </a:prstGeom>
            <a:solidFill>
              <a:srgbClr val="7C0000"/>
            </a:solidFill>
            <a:ln w="9525">
              <a:noFill/>
              <a:miter lim="800000"/>
              <a:headEnd/>
              <a:tailEnd/>
            </a:ln>
          </p:spPr>
          <p:txBody>
            <a:bodyPr/>
            <a:lstStyle/>
            <a:p>
              <a:endParaRPr lang="en-US"/>
            </a:p>
          </p:txBody>
        </p:sp>
        <p:grpSp>
          <p:nvGrpSpPr>
            <p:cNvPr id="3" name="Group 1053"/>
            <p:cNvGrpSpPr>
              <a:grpSpLocks/>
            </p:cNvGrpSpPr>
            <p:nvPr/>
          </p:nvGrpSpPr>
          <p:grpSpPr bwMode="auto">
            <a:xfrm>
              <a:off x="4007" y="3091"/>
              <a:ext cx="346" cy="748"/>
              <a:chOff x="4007" y="3091"/>
              <a:chExt cx="346" cy="748"/>
            </a:xfrm>
          </p:grpSpPr>
          <p:sp>
            <p:nvSpPr>
              <p:cNvPr id="33934" name="Rectangle 1054"/>
              <p:cNvSpPr>
                <a:spLocks noChangeArrowheads="1"/>
              </p:cNvSpPr>
              <p:nvPr/>
            </p:nvSpPr>
            <p:spPr bwMode="auto">
              <a:xfrm>
                <a:off x="4007" y="3091"/>
                <a:ext cx="346" cy="481"/>
              </a:xfrm>
              <a:prstGeom prst="rect">
                <a:avLst/>
              </a:prstGeom>
              <a:solidFill>
                <a:srgbClr val="FFE5B7"/>
              </a:solidFill>
              <a:ln w="9525">
                <a:noFill/>
                <a:miter lim="800000"/>
                <a:headEnd/>
                <a:tailEnd/>
              </a:ln>
            </p:spPr>
            <p:txBody>
              <a:bodyPr/>
              <a:lstStyle/>
              <a:p>
                <a:endParaRPr lang="en-US"/>
              </a:p>
            </p:txBody>
          </p:sp>
          <p:sp>
            <p:nvSpPr>
              <p:cNvPr id="33935" name="Rectangle 1055"/>
              <p:cNvSpPr>
                <a:spLocks noChangeArrowheads="1"/>
              </p:cNvSpPr>
              <p:nvPr/>
            </p:nvSpPr>
            <p:spPr bwMode="auto">
              <a:xfrm>
                <a:off x="4007" y="3572"/>
                <a:ext cx="346" cy="24"/>
              </a:xfrm>
              <a:prstGeom prst="rect">
                <a:avLst/>
              </a:prstGeom>
              <a:solidFill>
                <a:srgbClr val="7C0000"/>
              </a:solidFill>
              <a:ln w="9525">
                <a:noFill/>
                <a:miter lim="800000"/>
                <a:headEnd/>
                <a:tailEnd/>
              </a:ln>
            </p:spPr>
            <p:txBody>
              <a:bodyPr/>
              <a:lstStyle/>
              <a:p>
                <a:endParaRPr lang="en-US"/>
              </a:p>
            </p:txBody>
          </p:sp>
          <p:sp>
            <p:nvSpPr>
              <p:cNvPr id="33936" name="Rectangle 1056"/>
              <p:cNvSpPr>
                <a:spLocks noChangeArrowheads="1"/>
              </p:cNvSpPr>
              <p:nvPr/>
            </p:nvSpPr>
            <p:spPr bwMode="auto">
              <a:xfrm>
                <a:off x="4007" y="3663"/>
                <a:ext cx="346" cy="22"/>
              </a:xfrm>
              <a:prstGeom prst="rect">
                <a:avLst/>
              </a:prstGeom>
              <a:solidFill>
                <a:srgbClr val="7C0000"/>
              </a:solidFill>
              <a:ln w="9525">
                <a:noFill/>
                <a:miter lim="800000"/>
                <a:headEnd/>
                <a:tailEnd/>
              </a:ln>
            </p:spPr>
            <p:txBody>
              <a:bodyPr/>
              <a:lstStyle/>
              <a:p>
                <a:endParaRPr lang="en-US"/>
              </a:p>
            </p:txBody>
          </p:sp>
          <p:sp>
            <p:nvSpPr>
              <p:cNvPr id="33937" name="Rectangle 1057"/>
              <p:cNvSpPr>
                <a:spLocks noChangeArrowheads="1"/>
              </p:cNvSpPr>
              <p:nvPr/>
            </p:nvSpPr>
            <p:spPr bwMode="auto">
              <a:xfrm>
                <a:off x="4007" y="3752"/>
                <a:ext cx="346" cy="24"/>
              </a:xfrm>
              <a:prstGeom prst="rect">
                <a:avLst/>
              </a:prstGeom>
              <a:solidFill>
                <a:srgbClr val="7C0000"/>
              </a:solidFill>
              <a:ln w="9525">
                <a:noFill/>
                <a:miter lim="800000"/>
                <a:headEnd/>
                <a:tailEnd/>
              </a:ln>
            </p:spPr>
            <p:txBody>
              <a:bodyPr/>
              <a:lstStyle/>
              <a:p>
                <a:endParaRPr lang="en-US"/>
              </a:p>
            </p:txBody>
          </p:sp>
          <p:sp>
            <p:nvSpPr>
              <p:cNvPr id="33938" name="Rectangle 1058"/>
              <p:cNvSpPr>
                <a:spLocks noChangeArrowheads="1"/>
              </p:cNvSpPr>
              <p:nvPr/>
            </p:nvSpPr>
            <p:spPr bwMode="auto">
              <a:xfrm>
                <a:off x="4190" y="3123"/>
                <a:ext cx="147" cy="449"/>
              </a:xfrm>
              <a:prstGeom prst="rect">
                <a:avLst/>
              </a:prstGeom>
              <a:solidFill>
                <a:srgbClr val="26CCD8"/>
              </a:solidFill>
              <a:ln w="9525">
                <a:noFill/>
                <a:miter lim="800000"/>
                <a:headEnd/>
                <a:tailEnd/>
              </a:ln>
            </p:spPr>
            <p:txBody>
              <a:bodyPr/>
              <a:lstStyle/>
              <a:p>
                <a:endParaRPr lang="en-US"/>
              </a:p>
            </p:txBody>
          </p:sp>
          <p:sp>
            <p:nvSpPr>
              <p:cNvPr id="33939" name="Rectangle 1059"/>
              <p:cNvSpPr>
                <a:spLocks noChangeArrowheads="1"/>
              </p:cNvSpPr>
              <p:nvPr/>
            </p:nvSpPr>
            <p:spPr bwMode="auto">
              <a:xfrm>
                <a:off x="4190" y="3123"/>
                <a:ext cx="147" cy="449"/>
              </a:xfrm>
              <a:prstGeom prst="rect">
                <a:avLst/>
              </a:prstGeom>
              <a:solidFill>
                <a:srgbClr val="26CCD8"/>
              </a:solidFill>
              <a:ln w="9525">
                <a:noFill/>
                <a:miter lim="800000"/>
                <a:headEnd/>
                <a:tailEnd/>
              </a:ln>
            </p:spPr>
            <p:txBody>
              <a:bodyPr/>
              <a:lstStyle/>
              <a:p>
                <a:endParaRPr lang="en-US"/>
              </a:p>
            </p:txBody>
          </p:sp>
          <p:sp>
            <p:nvSpPr>
              <p:cNvPr id="33940" name="Rectangle 1060"/>
              <p:cNvSpPr>
                <a:spLocks noChangeArrowheads="1"/>
              </p:cNvSpPr>
              <p:nvPr/>
            </p:nvSpPr>
            <p:spPr bwMode="auto">
              <a:xfrm>
                <a:off x="4024" y="3123"/>
                <a:ext cx="148" cy="449"/>
              </a:xfrm>
              <a:prstGeom prst="rect">
                <a:avLst/>
              </a:prstGeom>
              <a:solidFill>
                <a:srgbClr val="26CCD8"/>
              </a:solidFill>
              <a:ln w="9525">
                <a:noFill/>
                <a:miter lim="800000"/>
                <a:headEnd/>
                <a:tailEnd/>
              </a:ln>
            </p:spPr>
            <p:txBody>
              <a:bodyPr/>
              <a:lstStyle/>
              <a:p>
                <a:endParaRPr lang="en-US"/>
              </a:p>
            </p:txBody>
          </p:sp>
          <p:sp>
            <p:nvSpPr>
              <p:cNvPr id="33941" name="Rectangle 1061"/>
              <p:cNvSpPr>
                <a:spLocks noChangeArrowheads="1"/>
              </p:cNvSpPr>
              <p:nvPr/>
            </p:nvSpPr>
            <p:spPr bwMode="auto">
              <a:xfrm>
                <a:off x="4190" y="3392"/>
                <a:ext cx="147" cy="28"/>
              </a:xfrm>
              <a:prstGeom prst="rect">
                <a:avLst/>
              </a:prstGeom>
              <a:solidFill>
                <a:srgbClr val="FFFFFF"/>
              </a:solidFill>
              <a:ln w="9525">
                <a:noFill/>
                <a:miter lim="800000"/>
                <a:headEnd/>
                <a:tailEnd/>
              </a:ln>
            </p:spPr>
            <p:txBody>
              <a:bodyPr/>
              <a:lstStyle/>
              <a:p>
                <a:endParaRPr lang="en-US"/>
              </a:p>
            </p:txBody>
          </p:sp>
          <p:sp>
            <p:nvSpPr>
              <p:cNvPr id="33942" name="Rectangle 1062"/>
              <p:cNvSpPr>
                <a:spLocks noChangeArrowheads="1"/>
              </p:cNvSpPr>
              <p:nvPr/>
            </p:nvSpPr>
            <p:spPr bwMode="auto">
              <a:xfrm>
                <a:off x="4007" y="3596"/>
                <a:ext cx="346" cy="67"/>
              </a:xfrm>
              <a:prstGeom prst="rect">
                <a:avLst/>
              </a:prstGeom>
              <a:solidFill>
                <a:srgbClr val="B23333"/>
              </a:solidFill>
              <a:ln w="9525">
                <a:noFill/>
                <a:miter lim="800000"/>
                <a:headEnd/>
                <a:tailEnd/>
              </a:ln>
            </p:spPr>
            <p:txBody>
              <a:bodyPr/>
              <a:lstStyle/>
              <a:p>
                <a:endParaRPr lang="en-US"/>
              </a:p>
            </p:txBody>
          </p:sp>
          <p:sp>
            <p:nvSpPr>
              <p:cNvPr id="33943" name="Rectangle 1063"/>
              <p:cNvSpPr>
                <a:spLocks noChangeArrowheads="1"/>
              </p:cNvSpPr>
              <p:nvPr/>
            </p:nvSpPr>
            <p:spPr bwMode="auto">
              <a:xfrm>
                <a:off x="4007" y="3685"/>
                <a:ext cx="346" cy="67"/>
              </a:xfrm>
              <a:prstGeom prst="rect">
                <a:avLst/>
              </a:prstGeom>
              <a:solidFill>
                <a:srgbClr val="B23333"/>
              </a:solidFill>
              <a:ln w="9525">
                <a:noFill/>
                <a:miter lim="800000"/>
                <a:headEnd/>
                <a:tailEnd/>
              </a:ln>
            </p:spPr>
            <p:txBody>
              <a:bodyPr/>
              <a:lstStyle/>
              <a:p>
                <a:endParaRPr lang="en-US"/>
              </a:p>
            </p:txBody>
          </p:sp>
          <p:sp>
            <p:nvSpPr>
              <p:cNvPr id="33944" name="Rectangle 1064"/>
              <p:cNvSpPr>
                <a:spLocks noChangeArrowheads="1"/>
              </p:cNvSpPr>
              <p:nvPr/>
            </p:nvSpPr>
            <p:spPr bwMode="auto">
              <a:xfrm>
                <a:off x="4007" y="3776"/>
                <a:ext cx="346" cy="63"/>
              </a:xfrm>
              <a:prstGeom prst="rect">
                <a:avLst/>
              </a:prstGeom>
              <a:solidFill>
                <a:srgbClr val="B23333"/>
              </a:solidFill>
              <a:ln w="9525">
                <a:noFill/>
                <a:miter lim="800000"/>
                <a:headEnd/>
                <a:tailEnd/>
              </a:ln>
            </p:spPr>
            <p:txBody>
              <a:bodyPr/>
              <a:lstStyle/>
              <a:p>
                <a:endParaRPr lang="en-US"/>
              </a:p>
            </p:txBody>
          </p:sp>
          <p:sp>
            <p:nvSpPr>
              <p:cNvPr id="33945" name="Rectangle 1065"/>
              <p:cNvSpPr>
                <a:spLocks noChangeArrowheads="1"/>
              </p:cNvSpPr>
              <p:nvPr/>
            </p:nvSpPr>
            <p:spPr bwMode="auto">
              <a:xfrm>
                <a:off x="4190" y="3392"/>
                <a:ext cx="147" cy="28"/>
              </a:xfrm>
              <a:prstGeom prst="rect">
                <a:avLst/>
              </a:prstGeom>
              <a:solidFill>
                <a:srgbClr val="FFE5B7"/>
              </a:solidFill>
              <a:ln w="9525">
                <a:noFill/>
                <a:miter lim="800000"/>
                <a:headEnd/>
                <a:tailEnd/>
              </a:ln>
            </p:spPr>
            <p:txBody>
              <a:bodyPr/>
              <a:lstStyle/>
              <a:p>
                <a:endParaRPr lang="en-US"/>
              </a:p>
            </p:txBody>
          </p:sp>
          <p:sp>
            <p:nvSpPr>
              <p:cNvPr id="33946" name="Rectangle 1066"/>
              <p:cNvSpPr>
                <a:spLocks noChangeArrowheads="1"/>
              </p:cNvSpPr>
              <p:nvPr/>
            </p:nvSpPr>
            <p:spPr bwMode="auto">
              <a:xfrm>
                <a:off x="4024" y="3392"/>
                <a:ext cx="148" cy="28"/>
              </a:xfrm>
              <a:prstGeom prst="rect">
                <a:avLst/>
              </a:prstGeom>
              <a:solidFill>
                <a:srgbClr val="FFE5B7"/>
              </a:solidFill>
              <a:ln w="9525">
                <a:noFill/>
                <a:miter lim="800000"/>
                <a:headEnd/>
                <a:tailEnd/>
              </a:ln>
            </p:spPr>
            <p:txBody>
              <a:bodyPr/>
              <a:lstStyle/>
              <a:p>
                <a:endParaRPr lang="en-US"/>
              </a:p>
            </p:txBody>
          </p:sp>
          <p:sp>
            <p:nvSpPr>
              <p:cNvPr id="33947" name="Rectangle 1067"/>
              <p:cNvSpPr>
                <a:spLocks noChangeArrowheads="1"/>
              </p:cNvSpPr>
              <p:nvPr/>
            </p:nvSpPr>
            <p:spPr bwMode="auto">
              <a:xfrm>
                <a:off x="4190" y="3303"/>
                <a:ext cx="31" cy="79"/>
              </a:xfrm>
              <a:prstGeom prst="rect">
                <a:avLst/>
              </a:prstGeom>
              <a:solidFill>
                <a:srgbClr val="FFE5B7"/>
              </a:solidFill>
              <a:ln w="9525">
                <a:noFill/>
                <a:miter lim="800000"/>
                <a:headEnd/>
                <a:tailEnd/>
              </a:ln>
            </p:spPr>
            <p:txBody>
              <a:bodyPr/>
              <a:lstStyle/>
              <a:p>
                <a:endParaRPr lang="en-US"/>
              </a:p>
            </p:txBody>
          </p:sp>
          <p:sp>
            <p:nvSpPr>
              <p:cNvPr id="33948" name="Rectangle 1068"/>
              <p:cNvSpPr>
                <a:spLocks noChangeArrowheads="1"/>
              </p:cNvSpPr>
              <p:nvPr/>
            </p:nvSpPr>
            <p:spPr bwMode="auto">
              <a:xfrm>
                <a:off x="4140" y="3303"/>
                <a:ext cx="32" cy="79"/>
              </a:xfrm>
              <a:prstGeom prst="rect">
                <a:avLst/>
              </a:prstGeom>
              <a:solidFill>
                <a:srgbClr val="FFE5B7"/>
              </a:solidFill>
              <a:ln w="9525">
                <a:noFill/>
                <a:miter lim="800000"/>
                <a:headEnd/>
                <a:tailEnd/>
              </a:ln>
            </p:spPr>
            <p:txBody>
              <a:bodyPr/>
              <a:lstStyle/>
              <a:p>
                <a:endParaRPr lang="en-US"/>
              </a:p>
            </p:txBody>
          </p:sp>
          <p:sp>
            <p:nvSpPr>
              <p:cNvPr id="33949" name="Rectangle 1069"/>
              <p:cNvSpPr>
                <a:spLocks noChangeArrowheads="1"/>
              </p:cNvSpPr>
              <p:nvPr/>
            </p:nvSpPr>
            <p:spPr bwMode="auto">
              <a:xfrm>
                <a:off x="4190" y="3430"/>
                <a:ext cx="147" cy="29"/>
              </a:xfrm>
              <a:prstGeom prst="rect">
                <a:avLst/>
              </a:prstGeom>
              <a:solidFill>
                <a:srgbClr val="FFE5B7"/>
              </a:solidFill>
              <a:ln w="9525">
                <a:noFill/>
                <a:miter lim="800000"/>
                <a:headEnd/>
                <a:tailEnd/>
              </a:ln>
            </p:spPr>
            <p:txBody>
              <a:bodyPr/>
              <a:lstStyle/>
              <a:p>
                <a:endParaRPr lang="en-US"/>
              </a:p>
            </p:txBody>
          </p:sp>
          <p:sp>
            <p:nvSpPr>
              <p:cNvPr id="33950" name="Rectangle 1070"/>
              <p:cNvSpPr>
                <a:spLocks noChangeArrowheads="1"/>
              </p:cNvSpPr>
              <p:nvPr/>
            </p:nvSpPr>
            <p:spPr bwMode="auto">
              <a:xfrm>
                <a:off x="4024" y="3430"/>
                <a:ext cx="148" cy="29"/>
              </a:xfrm>
              <a:prstGeom prst="rect">
                <a:avLst/>
              </a:prstGeom>
              <a:solidFill>
                <a:srgbClr val="FFE5B7"/>
              </a:solidFill>
              <a:ln w="9525">
                <a:noFill/>
                <a:miter lim="800000"/>
                <a:headEnd/>
                <a:tailEnd/>
              </a:ln>
            </p:spPr>
            <p:txBody>
              <a:bodyPr/>
              <a:lstStyle/>
              <a:p>
                <a:endParaRPr lang="en-US"/>
              </a:p>
            </p:txBody>
          </p:sp>
        </p:grpSp>
        <p:sp>
          <p:nvSpPr>
            <p:cNvPr id="33889" name="Rectangle 1071"/>
            <p:cNvSpPr>
              <a:spLocks noChangeArrowheads="1"/>
            </p:cNvSpPr>
            <p:nvPr/>
          </p:nvSpPr>
          <p:spPr bwMode="auto">
            <a:xfrm>
              <a:off x="4353" y="3659"/>
              <a:ext cx="84" cy="34"/>
            </a:xfrm>
            <a:prstGeom prst="rect">
              <a:avLst/>
            </a:prstGeom>
            <a:solidFill>
              <a:srgbClr val="FFE5B7"/>
            </a:solidFill>
            <a:ln w="9525">
              <a:noFill/>
              <a:miter lim="800000"/>
              <a:headEnd/>
              <a:tailEnd/>
            </a:ln>
          </p:spPr>
          <p:txBody>
            <a:bodyPr/>
            <a:lstStyle/>
            <a:p>
              <a:endParaRPr lang="en-US"/>
            </a:p>
          </p:txBody>
        </p:sp>
        <p:sp>
          <p:nvSpPr>
            <p:cNvPr id="33890" name="Rectangle 1072"/>
            <p:cNvSpPr>
              <a:spLocks noChangeArrowheads="1"/>
            </p:cNvSpPr>
            <p:nvPr/>
          </p:nvSpPr>
          <p:spPr bwMode="auto">
            <a:xfrm>
              <a:off x="3924" y="3659"/>
              <a:ext cx="83" cy="34"/>
            </a:xfrm>
            <a:prstGeom prst="rect">
              <a:avLst/>
            </a:prstGeom>
            <a:solidFill>
              <a:srgbClr val="FFE5B7"/>
            </a:solidFill>
            <a:ln w="9525">
              <a:noFill/>
              <a:miter lim="800000"/>
              <a:headEnd/>
              <a:tailEnd/>
            </a:ln>
          </p:spPr>
          <p:txBody>
            <a:bodyPr/>
            <a:lstStyle/>
            <a:p>
              <a:endParaRPr lang="en-US"/>
            </a:p>
          </p:txBody>
        </p:sp>
        <p:sp>
          <p:nvSpPr>
            <p:cNvPr id="33891" name="Rectangle 1073"/>
            <p:cNvSpPr>
              <a:spLocks noChangeArrowheads="1"/>
            </p:cNvSpPr>
            <p:nvPr/>
          </p:nvSpPr>
          <p:spPr bwMode="auto">
            <a:xfrm>
              <a:off x="4758" y="2476"/>
              <a:ext cx="129" cy="402"/>
            </a:xfrm>
            <a:prstGeom prst="rect">
              <a:avLst/>
            </a:prstGeom>
            <a:solidFill>
              <a:srgbClr val="26CCD8"/>
            </a:solidFill>
            <a:ln w="9525">
              <a:noFill/>
              <a:miter lim="800000"/>
              <a:headEnd/>
              <a:tailEnd/>
            </a:ln>
          </p:spPr>
          <p:txBody>
            <a:bodyPr/>
            <a:lstStyle/>
            <a:p>
              <a:endParaRPr lang="en-US"/>
            </a:p>
          </p:txBody>
        </p:sp>
        <p:sp>
          <p:nvSpPr>
            <p:cNvPr id="33892" name="Rectangle 1074"/>
            <p:cNvSpPr>
              <a:spLocks noChangeArrowheads="1"/>
            </p:cNvSpPr>
            <p:nvPr/>
          </p:nvSpPr>
          <p:spPr bwMode="auto">
            <a:xfrm>
              <a:off x="4501" y="3091"/>
              <a:ext cx="129" cy="402"/>
            </a:xfrm>
            <a:prstGeom prst="rect">
              <a:avLst/>
            </a:prstGeom>
            <a:solidFill>
              <a:srgbClr val="26CCD8"/>
            </a:solidFill>
            <a:ln w="9525">
              <a:noFill/>
              <a:miter lim="800000"/>
              <a:headEnd/>
              <a:tailEnd/>
            </a:ln>
          </p:spPr>
          <p:txBody>
            <a:bodyPr/>
            <a:lstStyle/>
            <a:p>
              <a:endParaRPr lang="en-US"/>
            </a:p>
          </p:txBody>
        </p:sp>
        <p:sp>
          <p:nvSpPr>
            <p:cNvPr id="33893" name="Rectangle 1075"/>
            <p:cNvSpPr>
              <a:spLocks noChangeArrowheads="1"/>
            </p:cNvSpPr>
            <p:nvPr/>
          </p:nvSpPr>
          <p:spPr bwMode="auto">
            <a:xfrm>
              <a:off x="3730" y="2476"/>
              <a:ext cx="129" cy="402"/>
            </a:xfrm>
            <a:prstGeom prst="rect">
              <a:avLst/>
            </a:prstGeom>
            <a:solidFill>
              <a:srgbClr val="26CCD8"/>
            </a:solidFill>
            <a:ln w="9525">
              <a:noFill/>
              <a:miter lim="800000"/>
              <a:headEnd/>
              <a:tailEnd/>
            </a:ln>
          </p:spPr>
          <p:txBody>
            <a:bodyPr/>
            <a:lstStyle/>
            <a:p>
              <a:endParaRPr lang="en-US"/>
            </a:p>
          </p:txBody>
        </p:sp>
        <p:sp>
          <p:nvSpPr>
            <p:cNvPr id="33894" name="Rectangle 1076"/>
            <p:cNvSpPr>
              <a:spLocks noChangeArrowheads="1"/>
            </p:cNvSpPr>
            <p:nvPr/>
          </p:nvSpPr>
          <p:spPr bwMode="auto">
            <a:xfrm>
              <a:off x="4244" y="2476"/>
              <a:ext cx="128" cy="402"/>
            </a:xfrm>
            <a:prstGeom prst="rect">
              <a:avLst/>
            </a:prstGeom>
            <a:solidFill>
              <a:srgbClr val="26CCD8"/>
            </a:solidFill>
            <a:ln w="9525">
              <a:noFill/>
              <a:miter lim="800000"/>
              <a:headEnd/>
              <a:tailEnd/>
            </a:ln>
          </p:spPr>
          <p:txBody>
            <a:bodyPr/>
            <a:lstStyle/>
            <a:p>
              <a:endParaRPr lang="en-US"/>
            </a:p>
          </p:txBody>
        </p:sp>
        <p:sp>
          <p:nvSpPr>
            <p:cNvPr id="33895" name="Rectangle 1077"/>
            <p:cNvSpPr>
              <a:spLocks noChangeArrowheads="1"/>
            </p:cNvSpPr>
            <p:nvPr/>
          </p:nvSpPr>
          <p:spPr bwMode="auto">
            <a:xfrm>
              <a:off x="4501" y="2476"/>
              <a:ext cx="129" cy="402"/>
            </a:xfrm>
            <a:prstGeom prst="rect">
              <a:avLst/>
            </a:prstGeom>
            <a:solidFill>
              <a:srgbClr val="26CCD8"/>
            </a:solidFill>
            <a:ln w="9525">
              <a:noFill/>
              <a:miter lim="800000"/>
              <a:headEnd/>
              <a:tailEnd/>
            </a:ln>
          </p:spPr>
          <p:txBody>
            <a:bodyPr/>
            <a:lstStyle/>
            <a:p>
              <a:endParaRPr lang="en-US"/>
            </a:p>
          </p:txBody>
        </p:sp>
        <p:sp>
          <p:nvSpPr>
            <p:cNvPr id="33896" name="Rectangle 1078"/>
            <p:cNvSpPr>
              <a:spLocks noChangeArrowheads="1"/>
            </p:cNvSpPr>
            <p:nvPr/>
          </p:nvSpPr>
          <p:spPr bwMode="auto">
            <a:xfrm>
              <a:off x="4758" y="3091"/>
              <a:ext cx="129" cy="402"/>
            </a:xfrm>
            <a:prstGeom prst="rect">
              <a:avLst/>
            </a:prstGeom>
            <a:solidFill>
              <a:srgbClr val="26CCD8"/>
            </a:solidFill>
            <a:ln w="9525">
              <a:noFill/>
              <a:miter lim="800000"/>
              <a:headEnd/>
              <a:tailEnd/>
            </a:ln>
          </p:spPr>
          <p:txBody>
            <a:bodyPr/>
            <a:lstStyle/>
            <a:p>
              <a:endParaRPr lang="en-US"/>
            </a:p>
          </p:txBody>
        </p:sp>
        <p:sp>
          <p:nvSpPr>
            <p:cNvPr id="33897" name="Rectangle 1079"/>
            <p:cNvSpPr>
              <a:spLocks noChangeArrowheads="1"/>
            </p:cNvSpPr>
            <p:nvPr/>
          </p:nvSpPr>
          <p:spPr bwMode="auto">
            <a:xfrm>
              <a:off x="3988" y="2476"/>
              <a:ext cx="128" cy="402"/>
            </a:xfrm>
            <a:prstGeom prst="rect">
              <a:avLst/>
            </a:prstGeom>
            <a:solidFill>
              <a:srgbClr val="26CCD8"/>
            </a:solidFill>
            <a:ln w="9525">
              <a:noFill/>
              <a:miter lim="800000"/>
              <a:headEnd/>
              <a:tailEnd/>
            </a:ln>
          </p:spPr>
          <p:txBody>
            <a:bodyPr/>
            <a:lstStyle/>
            <a:p>
              <a:endParaRPr lang="en-US"/>
            </a:p>
          </p:txBody>
        </p:sp>
        <p:sp>
          <p:nvSpPr>
            <p:cNvPr id="33898" name="Rectangle 1080"/>
            <p:cNvSpPr>
              <a:spLocks noChangeArrowheads="1"/>
            </p:cNvSpPr>
            <p:nvPr/>
          </p:nvSpPr>
          <p:spPr bwMode="auto">
            <a:xfrm>
              <a:off x="3473" y="2476"/>
              <a:ext cx="129" cy="402"/>
            </a:xfrm>
            <a:prstGeom prst="rect">
              <a:avLst/>
            </a:prstGeom>
            <a:solidFill>
              <a:srgbClr val="26CCD8"/>
            </a:solidFill>
            <a:ln w="9525">
              <a:noFill/>
              <a:miter lim="800000"/>
              <a:headEnd/>
              <a:tailEnd/>
            </a:ln>
          </p:spPr>
          <p:txBody>
            <a:bodyPr/>
            <a:lstStyle/>
            <a:p>
              <a:endParaRPr lang="en-US"/>
            </a:p>
          </p:txBody>
        </p:sp>
        <p:sp>
          <p:nvSpPr>
            <p:cNvPr id="33899" name="Rectangle 1081"/>
            <p:cNvSpPr>
              <a:spLocks noChangeArrowheads="1"/>
            </p:cNvSpPr>
            <p:nvPr/>
          </p:nvSpPr>
          <p:spPr bwMode="auto">
            <a:xfrm>
              <a:off x="3730" y="3091"/>
              <a:ext cx="129" cy="402"/>
            </a:xfrm>
            <a:prstGeom prst="rect">
              <a:avLst/>
            </a:prstGeom>
            <a:solidFill>
              <a:srgbClr val="26CCD8"/>
            </a:solidFill>
            <a:ln w="9525">
              <a:noFill/>
              <a:miter lim="800000"/>
              <a:headEnd/>
              <a:tailEnd/>
            </a:ln>
          </p:spPr>
          <p:txBody>
            <a:bodyPr/>
            <a:lstStyle/>
            <a:p>
              <a:endParaRPr lang="en-US"/>
            </a:p>
          </p:txBody>
        </p:sp>
        <p:sp>
          <p:nvSpPr>
            <p:cNvPr id="33900" name="Rectangle 1082"/>
            <p:cNvSpPr>
              <a:spLocks noChangeArrowheads="1"/>
            </p:cNvSpPr>
            <p:nvPr/>
          </p:nvSpPr>
          <p:spPr bwMode="auto">
            <a:xfrm>
              <a:off x="3473" y="3091"/>
              <a:ext cx="129" cy="402"/>
            </a:xfrm>
            <a:prstGeom prst="rect">
              <a:avLst/>
            </a:prstGeom>
            <a:solidFill>
              <a:srgbClr val="26CCD8"/>
            </a:solidFill>
            <a:ln w="9525">
              <a:noFill/>
              <a:miter lim="800000"/>
              <a:headEnd/>
              <a:tailEnd/>
            </a:ln>
          </p:spPr>
          <p:txBody>
            <a:bodyPr/>
            <a:lstStyle/>
            <a:p>
              <a:endParaRPr lang="en-US"/>
            </a:p>
          </p:txBody>
        </p:sp>
        <p:sp>
          <p:nvSpPr>
            <p:cNvPr id="33901" name="Freeform 1083"/>
            <p:cNvSpPr>
              <a:spLocks/>
            </p:cNvSpPr>
            <p:nvPr/>
          </p:nvSpPr>
          <p:spPr bwMode="auto">
            <a:xfrm>
              <a:off x="4221" y="2439"/>
              <a:ext cx="175" cy="476"/>
            </a:xfrm>
            <a:custGeom>
              <a:avLst/>
              <a:gdLst>
                <a:gd name="T0" fmla="*/ 151 w 175"/>
                <a:gd name="T1" fmla="*/ 277 h 476"/>
                <a:gd name="T2" fmla="*/ 23 w 175"/>
                <a:gd name="T3" fmla="*/ 277 h 476"/>
                <a:gd name="T4" fmla="*/ 23 w 175"/>
                <a:gd name="T5" fmla="*/ 439 h 476"/>
                <a:gd name="T6" fmla="*/ 151 w 175"/>
                <a:gd name="T7" fmla="*/ 439 h 476"/>
                <a:gd name="T8" fmla="*/ 175 w 175"/>
                <a:gd name="T9" fmla="*/ 476 h 476"/>
                <a:gd name="T10" fmla="*/ 0 w 175"/>
                <a:gd name="T11" fmla="*/ 476 h 476"/>
                <a:gd name="T12" fmla="*/ 0 w 175"/>
                <a:gd name="T13" fmla="*/ 0 h 476"/>
                <a:gd name="T14" fmla="*/ 175 w 175"/>
                <a:gd name="T15" fmla="*/ 0 h 476"/>
                <a:gd name="T16" fmla="*/ 151 w 175"/>
                <a:gd name="T17" fmla="*/ 37 h 476"/>
                <a:gd name="T18" fmla="*/ 23 w 175"/>
                <a:gd name="T19" fmla="*/ 37 h 476"/>
                <a:gd name="T20" fmla="*/ 23 w 175"/>
                <a:gd name="T21" fmla="*/ 219 h 476"/>
                <a:gd name="T22" fmla="*/ 151 w 175"/>
                <a:gd name="T23" fmla="*/ 219 h 476"/>
                <a:gd name="T24" fmla="*/ 151 w 175"/>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5"/>
                <a:gd name="T40" fmla="*/ 0 h 476"/>
                <a:gd name="T41" fmla="*/ 175 w 175"/>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5" h="476">
                  <a:moveTo>
                    <a:pt x="151" y="277"/>
                  </a:moveTo>
                  <a:lnTo>
                    <a:pt x="23" y="277"/>
                  </a:lnTo>
                  <a:lnTo>
                    <a:pt x="23" y="439"/>
                  </a:lnTo>
                  <a:lnTo>
                    <a:pt x="151" y="439"/>
                  </a:lnTo>
                  <a:lnTo>
                    <a:pt x="175" y="476"/>
                  </a:lnTo>
                  <a:lnTo>
                    <a:pt x="0" y="476"/>
                  </a:lnTo>
                  <a:lnTo>
                    <a:pt x="0" y="0"/>
                  </a:lnTo>
                  <a:lnTo>
                    <a:pt x="175" y="0"/>
                  </a:lnTo>
                  <a:lnTo>
                    <a:pt x="151" y="37"/>
                  </a:lnTo>
                  <a:lnTo>
                    <a:pt x="23" y="37"/>
                  </a:lnTo>
                  <a:lnTo>
                    <a:pt x="23" y="219"/>
                  </a:lnTo>
                  <a:lnTo>
                    <a:pt x="151" y="219"/>
                  </a:lnTo>
                  <a:lnTo>
                    <a:pt x="151" y="277"/>
                  </a:lnTo>
                  <a:close/>
                </a:path>
              </a:pathLst>
            </a:custGeom>
            <a:solidFill>
              <a:srgbClr val="FFE5B7"/>
            </a:solidFill>
            <a:ln w="9525">
              <a:noFill/>
              <a:round/>
              <a:headEnd/>
              <a:tailEnd/>
            </a:ln>
          </p:spPr>
          <p:txBody>
            <a:bodyPr/>
            <a:lstStyle/>
            <a:p>
              <a:endParaRPr lang="en-US"/>
            </a:p>
          </p:txBody>
        </p:sp>
        <p:sp>
          <p:nvSpPr>
            <p:cNvPr id="33902" name="Freeform 1084"/>
            <p:cNvSpPr>
              <a:spLocks/>
            </p:cNvSpPr>
            <p:nvPr/>
          </p:nvSpPr>
          <p:spPr bwMode="auto">
            <a:xfrm>
              <a:off x="4372" y="2439"/>
              <a:ext cx="24" cy="476"/>
            </a:xfrm>
            <a:custGeom>
              <a:avLst/>
              <a:gdLst>
                <a:gd name="T0" fmla="*/ 0 w 24"/>
                <a:gd name="T1" fmla="*/ 37 h 476"/>
                <a:gd name="T2" fmla="*/ 0 w 24"/>
                <a:gd name="T3" fmla="*/ 439 h 476"/>
                <a:gd name="T4" fmla="*/ 24 w 24"/>
                <a:gd name="T5" fmla="*/ 476 h 476"/>
                <a:gd name="T6" fmla="*/ 24 w 24"/>
                <a:gd name="T7" fmla="*/ 0 h 476"/>
                <a:gd name="T8" fmla="*/ 0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0" y="37"/>
                  </a:moveTo>
                  <a:lnTo>
                    <a:pt x="0" y="439"/>
                  </a:lnTo>
                  <a:lnTo>
                    <a:pt x="24" y="476"/>
                  </a:lnTo>
                  <a:lnTo>
                    <a:pt x="24" y="0"/>
                  </a:lnTo>
                  <a:lnTo>
                    <a:pt x="0" y="37"/>
                  </a:lnTo>
                  <a:close/>
                </a:path>
              </a:pathLst>
            </a:custGeom>
            <a:solidFill>
              <a:srgbClr val="FFE5B7"/>
            </a:solidFill>
            <a:ln w="9525">
              <a:noFill/>
              <a:round/>
              <a:headEnd/>
              <a:tailEnd/>
            </a:ln>
          </p:spPr>
          <p:txBody>
            <a:bodyPr/>
            <a:lstStyle/>
            <a:p>
              <a:endParaRPr lang="en-US"/>
            </a:p>
          </p:txBody>
        </p:sp>
        <p:sp>
          <p:nvSpPr>
            <p:cNvPr id="33903" name="Freeform 1085"/>
            <p:cNvSpPr>
              <a:spLocks/>
            </p:cNvSpPr>
            <p:nvPr/>
          </p:nvSpPr>
          <p:spPr bwMode="auto">
            <a:xfrm>
              <a:off x="4477" y="2439"/>
              <a:ext cx="176" cy="476"/>
            </a:xfrm>
            <a:custGeom>
              <a:avLst/>
              <a:gdLst>
                <a:gd name="T0" fmla="*/ 153 w 176"/>
                <a:gd name="T1" fmla="*/ 277 h 476"/>
                <a:gd name="T2" fmla="*/ 24 w 176"/>
                <a:gd name="T3" fmla="*/ 277 h 476"/>
                <a:gd name="T4" fmla="*/ 24 w 176"/>
                <a:gd name="T5" fmla="*/ 439 h 476"/>
                <a:gd name="T6" fmla="*/ 153 w 176"/>
                <a:gd name="T7" fmla="*/ 439 h 476"/>
                <a:gd name="T8" fmla="*/ 176 w 176"/>
                <a:gd name="T9" fmla="*/ 476 h 476"/>
                <a:gd name="T10" fmla="*/ 0 w 176"/>
                <a:gd name="T11" fmla="*/ 476 h 476"/>
                <a:gd name="T12" fmla="*/ 0 w 176"/>
                <a:gd name="T13" fmla="*/ 0 h 476"/>
                <a:gd name="T14" fmla="*/ 176 w 176"/>
                <a:gd name="T15" fmla="*/ 0 h 476"/>
                <a:gd name="T16" fmla="*/ 153 w 176"/>
                <a:gd name="T17" fmla="*/ 37 h 476"/>
                <a:gd name="T18" fmla="*/ 24 w 176"/>
                <a:gd name="T19" fmla="*/ 37 h 476"/>
                <a:gd name="T20" fmla="*/ 24 w 176"/>
                <a:gd name="T21" fmla="*/ 219 h 476"/>
                <a:gd name="T22" fmla="*/ 153 w 176"/>
                <a:gd name="T23" fmla="*/ 219 h 476"/>
                <a:gd name="T24" fmla="*/ 153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153" y="277"/>
                  </a:moveTo>
                  <a:lnTo>
                    <a:pt x="24" y="277"/>
                  </a:lnTo>
                  <a:lnTo>
                    <a:pt x="24" y="439"/>
                  </a:lnTo>
                  <a:lnTo>
                    <a:pt x="153" y="439"/>
                  </a:lnTo>
                  <a:lnTo>
                    <a:pt x="176" y="476"/>
                  </a:lnTo>
                  <a:lnTo>
                    <a:pt x="0" y="476"/>
                  </a:lnTo>
                  <a:lnTo>
                    <a:pt x="0" y="0"/>
                  </a:lnTo>
                  <a:lnTo>
                    <a:pt x="176" y="0"/>
                  </a:lnTo>
                  <a:lnTo>
                    <a:pt x="153" y="37"/>
                  </a:lnTo>
                  <a:lnTo>
                    <a:pt x="24" y="37"/>
                  </a:lnTo>
                  <a:lnTo>
                    <a:pt x="24" y="219"/>
                  </a:lnTo>
                  <a:lnTo>
                    <a:pt x="153" y="219"/>
                  </a:lnTo>
                  <a:lnTo>
                    <a:pt x="153" y="277"/>
                  </a:lnTo>
                  <a:close/>
                </a:path>
              </a:pathLst>
            </a:custGeom>
            <a:solidFill>
              <a:srgbClr val="FFE5B7"/>
            </a:solidFill>
            <a:ln w="9525">
              <a:noFill/>
              <a:round/>
              <a:headEnd/>
              <a:tailEnd/>
            </a:ln>
          </p:spPr>
          <p:txBody>
            <a:bodyPr/>
            <a:lstStyle/>
            <a:p>
              <a:endParaRPr lang="en-US"/>
            </a:p>
          </p:txBody>
        </p:sp>
        <p:sp>
          <p:nvSpPr>
            <p:cNvPr id="33904" name="Freeform 1086"/>
            <p:cNvSpPr>
              <a:spLocks/>
            </p:cNvSpPr>
            <p:nvPr/>
          </p:nvSpPr>
          <p:spPr bwMode="auto">
            <a:xfrm>
              <a:off x="4630" y="2439"/>
              <a:ext cx="23" cy="476"/>
            </a:xfrm>
            <a:custGeom>
              <a:avLst/>
              <a:gdLst>
                <a:gd name="T0" fmla="*/ 0 w 23"/>
                <a:gd name="T1" fmla="*/ 37 h 476"/>
                <a:gd name="T2" fmla="*/ 0 w 23"/>
                <a:gd name="T3" fmla="*/ 439 h 476"/>
                <a:gd name="T4" fmla="*/ 23 w 23"/>
                <a:gd name="T5" fmla="*/ 476 h 476"/>
                <a:gd name="T6" fmla="*/ 23 w 23"/>
                <a:gd name="T7" fmla="*/ 0 h 476"/>
                <a:gd name="T8" fmla="*/ 0 w 23"/>
                <a:gd name="T9" fmla="*/ 37 h 476"/>
                <a:gd name="T10" fmla="*/ 0 60000 65536"/>
                <a:gd name="T11" fmla="*/ 0 60000 65536"/>
                <a:gd name="T12" fmla="*/ 0 60000 65536"/>
                <a:gd name="T13" fmla="*/ 0 60000 65536"/>
                <a:gd name="T14" fmla="*/ 0 60000 65536"/>
                <a:gd name="T15" fmla="*/ 0 w 23"/>
                <a:gd name="T16" fmla="*/ 0 h 476"/>
                <a:gd name="T17" fmla="*/ 23 w 23"/>
                <a:gd name="T18" fmla="*/ 476 h 476"/>
              </a:gdLst>
              <a:ahLst/>
              <a:cxnLst>
                <a:cxn ang="T10">
                  <a:pos x="T0" y="T1"/>
                </a:cxn>
                <a:cxn ang="T11">
                  <a:pos x="T2" y="T3"/>
                </a:cxn>
                <a:cxn ang="T12">
                  <a:pos x="T4" y="T5"/>
                </a:cxn>
                <a:cxn ang="T13">
                  <a:pos x="T6" y="T7"/>
                </a:cxn>
                <a:cxn ang="T14">
                  <a:pos x="T8" y="T9"/>
                </a:cxn>
              </a:cxnLst>
              <a:rect l="T15" t="T16" r="T17" b="T18"/>
              <a:pathLst>
                <a:path w="23" h="476">
                  <a:moveTo>
                    <a:pt x="0" y="37"/>
                  </a:moveTo>
                  <a:lnTo>
                    <a:pt x="0" y="439"/>
                  </a:lnTo>
                  <a:lnTo>
                    <a:pt x="23" y="476"/>
                  </a:lnTo>
                  <a:lnTo>
                    <a:pt x="23" y="0"/>
                  </a:lnTo>
                  <a:lnTo>
                    <a:pt x="0" y="37"/>
                  </a:lnTo>
                  <a:close/>
                </a:path>
              </a:pathLst>
            </a:custGeom>
            <a:solidFill>
              <a:srgbClr val="FFE5B7"/>
            </a:solidFill>
            <a:ln w="9525">
              <a:noFill/>
              <a:round/>
              <a:headEnd/>
              <a:tailEnd/>
            </a:ln>
          </p:spPr>
          <p:txBody>
            <a:bodyPr/>
            <a:lstStyle/>
            <a:p>
              <a:endParaRPr lang="en-US"/>
            </a:p>
          </p:txBody>
        </p:sp>
        <p:sp>
          <p:nvSpPr>
            <p:cNvPr id="33905" name="Freeform 1087"/>
            <p:cNvSpPr>
              <a:spLocks/>
            </p:cNvSpPr>
            <p:nvPr/>
          </p:nvSpPr>
          <p:spPr bwMode="auto">
            <a:xfrm>
              <a:off x="4735" y="2439"/>
              <a:ext cx="176" cy="476"/>
            </a:xfrm>
            <a:custGeom>
              <a:avLst/>
              <a:gdLst>
                <a:gd name="T0" fmla="*/ 152 w 176"/>
                <a:gd name="T1" fmla="*/ 277 h 476"/>
                <a:gd name="T2" fmla="*/ 23 w 176"/>
                <a:gd name="T3" fmla="*/ 277 h 476"/>
                <a:gd name="T4" fmla="*/ 23 w 176"/>
                <a:gd name="T5" fmla="*/ 439 h 476"/>
                <a:gd name="T6" fmla="*/ 152 w 176"/>
                <a:gd name="T7" fmla="*/ 439 h 476"/>
                <a:gd name="T8" fmla="*/ 176 w 176"/>
                <a:gd name="T9" fmla="*/ 476 h 476"/>
                <a:gd name="T10" fmla="*/ 0 w 176"/>
                <a:gd name="T11" fmla="*/ 476 h 476"/>
                <a:gd name="T12" fmla="*/ 0 w 176"/>
                <a:gd name="T13" fmla="*/ 0 h 476"/>
                <a:gd name="T14" fmla="*/ 176 w 176"/>
                <a:gd name="T15" fmla="*/ 0 h 476"/>
                <a:gd name="T16" fmla="*/ 152 w 176"/>
                <a:gd name="T17" fmla="*/ 37 h 476"/>
                <a:gd name="T18" fmla="*/ 23 w 176"/>
                <a:gd name="T19" fmla="*/ 37 h 476"/>
                <a:gd name="T20" fmla="*/ 23 w 176"/>
                <a:gd name="T21" fmla="*/ 219 h 476"/>
                <a:gd name="T22" fmla="*/ 152 w 176"/>
                <a:gd name="T23" fmla="*/ 219 h 476"/>
                <a:gd name="T24" fmla="*/ 152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152" y="277"/>
                  </a:moveTo>
                  <a:lnTo>
                    <a:pt x="23" y="277"/>
                  </a:lnTo>
                  <a:lnTo>
                    <a:pt x="23" y="439"/>
                  </a:lnTo>
                  <a:lnTo>
                    <a:pt x="152" y="439"/>
                  </a:lnTo>
                  <a:lnTo>
                    <a:pt x="176" y="476"/>
                  </a:lnTo>
                  <a:lnTo>
                    <a:pt x="0" y="476"/>
                  </a:lnTo>
                  <a:lnTo>
                    <a:pt x="0" y="0"/>
                  </a:lnTo>
                  <a:lnTo>
                    <a:pt x="176" y="0"/>
                  </a:lnTo>
                  <a:lnTo>
                    <a:pt x="152" y="37"/>
                  </a:lnTo>
                  <a:lnTo>
                    <a:pt x="23" y="37"/>
                  </a:lnTo>
                  <a:lnTo>
                    <a:pt x="23" y="219"/>
                  </a:lnTo>
                  <a:lnTo>
                    <a:pt x="152" y="219"/>
                  </a:lnTo>
                  <a:lnTo>
                    <a:pt x="152" y="277"/>
                  </a:lnTo>
                  <a:close/>
                </a:path>
              </a:pathLst>
            </a:custGeom>
            <a:solidFill>
              <a:srgbClr val="FFE5B7"/>
            </a:solidFill>
            <a:ln w="9525">
              <a:noFill/>
              <a:round/>
              <a:headEnd/>
              <a:tailEnd/>
            </a:ln>
          </p:spPr>
          <p:txBody>
            <a:bodyPr/>
            <a:lstStyle/>
            <a:p>
              <a:endParaRPr lang="en-US"/>
            </a:p>
          </p:txBody>
        </p:sp>
        <p:sp>
          <p:nvSpPr>
            <p:cNvPr id="33906" name="Freeform 1088"/>
            <p:cNvSpPr>
              <a:spLocks/>
            </p:cNvSpPr>
            <p:nvPr/>
          </p:nvSpPr>
          <p:spPr bwMode="auto">
            <a:xfrm>
              <a:off x="4887" y="2439"/>
              <a:ext cx="24" cy="476"/>
            </a:xfrm>
            <a:custGeom>
              <a:avLst/>
              <a:gdLst>
                <a:gd name="T0" fmla="*/ 0 w 24"/>
                <a:gd name="T1" fmla="*/ 37 h 476"/>
                <a:gd name="T2" fmla="*/ 0 w 24"/>
                <a:gd name="T3" fmla="*/ 439 h 476"/>
                <a:gd name="T4" fmla="*/ 24 w 24"/>
                <a:gd name="T5" fmla="*/ 476 h 476"/>
                <a:gd name="T6" fmla="*/ 24 w 24"/>
                <a:gd name="T7" fmla="*/ 0 h 476"/>
                <a:gd name="T8" fmla="*/ 0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0" y="37"/>
                  </a:moveTo>
                  <a:lnTo>
                    <a:pt x="0" y="439"/>
                  </a:lnTo>
                  <a:lnTo>
                    <a:pt x="24" y="476"/>
                  </a:lnTo>
                  <a:lnTo>
                    <a:pt x="24" y="0"/>
                  </a:lnTo>
                  <a:lnTo>
                    <a:pt x="0" y="37"/>
                  </a:lnTo>
                  <a:close/>
                </a:path>
              </a:pathLst>
            </a:custGeom>
            <a:solidFill>
              <a:srgbClr val="FFE5B7"/>
            </a:solidFill>
            <a:ln w="9525">
              <a:noFill/>
              <a:round/>
              <a:headEnd/>
              <a:tailEnd/>
            </a:ln>
          </p:spPr>
          <p:txBody>
            <a:bodyPr/>
            <a:lstStyle/>
            <a:p>
              <a:endParaRPr lang="en-US"/>
            </a:p>
          </p:txBody>
        </p:sp>
        <p:sp>
          <p:nvSpPr>
            <p:cNvPr id="33907" name="Freeform 1089"/>
            <p:cNvSpPr>
              <a:spLocks/>
            </p:cNvSpPr>
            <p:nvPr/>
          </p:nvSpPr>
          <p:spPr bwMode="auto">
            <a:xfrm>
              <a:off x="4477" y="3056"/>
              <a:ext cx="176" cy="473"/>
            </a:xfrm>
            <a:custGeom>
              <a:avLst/>
              <a:gdLst>
                <a:gd name="T0" fmla="*/ 153 w 176"/>
                <a:gd name="T1" fmla="*/ 275 h 473"/>
                <a:gd name="T2" fmla="*/ 24 w 176"/>
                <a:gd name="T3" fmla="*/ 275 h 473"/>
                <a:gd name="T4" fmla="*/ 24 w 176"/>
                <a:gd name="T5" fmla="*/ 437 h 473"/>
                <a:gd name="T6" fmla="*/ 153 w 176"/>
                <a:gd name="T7" fmla="*/ 437 h 473"/>
                <a:gd name="T8" fmla="*/ 176 w 176"/>
                <a:gd name="T9" fmla="*/ 473 h 473"/>
                <a:gd name="T10" fmla="*/ 0 w 176"/>
                <a:gd name="T11" fmla="*/ 473 h 473"/>
                <a:gd name="T12" fmla="*/ 0 w 176"/>
                <a:gd name="T13" fmla="*/ 0 h 473"/>
                <a:gd name="T14" fmla="*/ 176 w 176"/>
                <a:gd name="T15" fmla="*/ 0 h 473"/>
                <a:gd name="T16" fmla="*/ 153 w 176"/>
                <a:gd name="T17" fmla="*/ 35 h 473"/>
                <a:gd name="T18" fmla="*/ 24 w 176"/>
                <a:gd name="T19" fmla="*/ 35 h 473"/>
                <a:gd name="T20" fmla="*/ 24 w 176"/>
                <a:gd name="T21" fmla="*/ 217 h 473"/>
                <a:gd name="T22" fmla="*/ 153 w 176"/>
                <a:gd name="T23" fmla="*/ 217 h 473"/>
                <a:gd name="T24" fmla="*/ 153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153" y="275"/>
                  </a:moveTo>
                  <a:lnTo>
                    <a:pt x="24" y="275"/>
                  </a:lnTo>
                  <a:lnTo>
                    <a:pt x="24" y="437"/>
                  </a:lnTo>
                  <a:lnTo>
                    <a:pt x="153" y="437"/>
                  </a:lnTo>
                  <a:lnTo>
                    <a:pt x="176" y="473"/>
                  </a:lnTo>
                  <a:lnTo>
                    <a:pt x="0" y="473"/>
                  </a:lnTo>
                  <a:lnTo>
                    <a:pt x="0" y="0"/>
                  </a:lnTo>
                  <a:lnTo>
                    <a:pt x="176" y="0"/>
                  </a:lnTo>
                  <a:lnTo>
                    <a:pt x="153" y="35"/>
                  </a:lnTo>
                  <a:lnTo>
                    <a:pt x="24" y="35"/>
                  </a:lnTo>
                  <a:lnTo>
                    <a:pt x="24" y="217"/>
                  </a:lnTo>
                  <a:lnTo>
                    <a:pt x="153" y="217"/>
                  </a:lnTo>
                  <a:lnTo>
                    <a:pt x="153" y="275"/>
                  </a:lnTo>
                  <a:close/>
                </a:path>
              </a:pathLst>
            </a:custGeom>
            <a:solidFill>
              <a:srgbClr val="FFE5B7"/>
            </a:solidFill>
            <a:ln w="9525">
              <a:noFill/>
              <a:round/>
              <a:headEnd/>
              <a:tailEnd/>
            </a:ln>
          </p:spPr>
          <p:txBody>
            <a:bodyPr/>
            <a:lstStyle/>
            <a:p>
              <a:endParaRPr lang="en-US"/>
            </a:p>
          </p:txBody>
        </p:sp>
        <p:sp>
          <p:nvSpPr>
            <p:cNvPr id="33908" name="Freeform 1090"/>
            <p:cNvSpPr>
              <a:spLocks/>
            </p:cNvSpPr>
            <p:nvPr/>
          </p:nvSpPr>
          <p:spPr bwMode="auto">
            <a:xfrm>
              <a:off x="4630" y="3056"/>
              <a:ext cx="23" cy="473"/>
            </a:xfrm>
            <a:custGeom>
              <a:avLst/>
              <a:gdLst>
                <a:gd name="T0" fmla="*/ 0 w 23"/>
                <a:gd name="T1" fmla="*/ 35 h 473"/>
                <a:gd name="T2" fmla="*/ 0 w 23"/>
                <a:gd name="T3" fmla="*/ 437 h 473"/>
                <a:gd name="T4" fmla="*/ 23 w 23"/>
                <a:gd name="T5" fmla="*/ 473 h 473"/>
                <a:gd name="T6" fmla="*/ 23 w 23"/>
                <a:gd name="T7" fmla="*/ 0 h 473"/>
                <a:gd name="T8" fmla="*/ 0 w 23"/>
                <a:gd name="T9" fmla="*/ 35 h 473"/>
                <a:gd name="T10" fmla="*/ 0 60000 65536"/>
                <a:gd name="T11" fmla="*/ 0 60000 65536"/>
                <a:gd name="T12" fmla="*/ 0 60000 65536"/>
                <a:gd name="T13" fmla="*/ 0 60000 65536"/>
                <a:gd name="T14" fmla="*/ 0 60000 65536"/>
                <a:gd name="T15" fmla="*/ 0 w 23"/>
                <a:gd name="T16" fmla="*/ 0 h 473"/>
                <a:gd name="T17" fmla="*/ 23 w 23"/>
                <a:gd name="T18" fmla="*/ 473 h 473"/>
              </a:gdLst>
              <a:ahLst/>
              <a:cxnLst>
                <a:cxn ang="T10">
                  <a:pos x="T0" y="T1"/>
                </a:cxn>
                <a:cxn ang="T11">
                  <a:pos x="T2" y="T3"/>
                </a:cxn>
                <a:cxn ang="T12">
                  <a:pos x="T4" y="T5"/>
                </a:cxn>
                <a:cxn ang="T13">
                  <a:pos x="T6" y="T7"/>
                </a:cxn>
                <a:cxn ang="T14">
                  <a:pos x="T8" y="T9"/>
                </a:cxn>
              </a:cxnLst>
              <a:rect l="T15" t="T16" r="T17" b="T18"/>
              <a:pathLst>
                <a:path w="23" h="473">
                  <a:moveTo>
                    <a:pt x="0" y="35"/>
                  </a:moveTo>
                  <a:lnTo>
                    <a:pt x="0" y="437"/>
                  </a:lnTo>
                  <a:lnTo>
                    <a:pt x="23" y="473"/>
                  </a:lnTo>
                  <a:lnTo>
                    <a:pt x="23" y="0"/>
                  </a:lnTo>
                  <a:lnTo>
                    <a:pt x="0" y="35"/>
                  </a:lnTo>
                  <a:close/>
                </a:path>
              </a:pathLst>
            </a:custGeom>
            <a:solidFill>
              <a:srgbClr val="FFE5B7"/>
            </a:solidFill>
            <a:ln w="9525">
              <a:noFill/>
              <a:round/>
              <a:headEnd/>
              <a:tailEnd/>
            </a:ln>
          </p:spPr>
          <p:txBody>
            <a:bodyPr/>
            <a:lstStyle/>
            <a:p>
              <a:endParaRPr lang="en-US"/>
            </a:p>
          </p:txBody>
        </p:sp>
        <p:sp>
          <p:nvSpPr>
            <p:cNvPr id="33909" name="Freeform 1091"/>
            <p:cNvSpPr>
              <a:spLocks/>
            </p:cNvSpPr>
            <p:nvPr/>
          </p:nvSpPr>
          <p:spPr bwMode="auto">
            <a:xfrm>
              <a:off x="4735" y="3056"/>
              <a:ext cx="176" cy="473"/>
            </a:xfrm>
            <a:custGeom>
              <a:avLst/>
              <a:gdLst>
                <a:gd name="T0" fmla="*/ 152 w 176"/>
                <a:gd name="T1" fmla="*/ 275 h 473"/>
                <a:gd name="T2" fmla="*/ 23 w 176"/>
                <a:gd name="T3" fmla="*/ 275 h 473"/>
                <a:gd name="T4" fmla="*/ 23 w 176"/>
                <a:gd name="T5" fmla="*/ 437 h 473"/>
                <a:gd name="T6" fmla="*/ 152 w 176"/>
                <a:gd name="T7" fmla="*/ 437 h 473"/>
                <a:gd name="T8" fmla="*/ 176 w 176"/>
                <a:gd name="T9" fmla="*/ 473 h 473"/>
                <a:gd name="T10" fmla="*/ 0 w 176"/>
                <a:gd name="T11" fmla="*/ 473 h 473"/>
                <a:gd name="T12" fmla="*/ 0 w 176"/>
                <a:gd name="T13" fmla="*/ 0 h 473"/>
                <a:gd name="T14" fmla="*/ 176 w 176"/>
                <a:gd name="T15" fmla="*/ 0 h 473"/>
                <a:gd name="T16" fmla="*/ 152 w 176"/>
                <a:gd name="T17" fmla="*/ 35 h 473"/>
                <a:gd name="T18" fmla="*/ 23 w 176"/>
                <a:gd name="T19" fmla="*/ 35 h 473"/>
                <a:gd name="T20" fmla="*/ 23 w 176"/>
                <a:gd name="T21" fmla="*/ 217 h 473"/>
                <a:gd name="T22" fmla="*/ 152 w 176"/>
                <a:gd name="T23" fmla="*/ 217 h 473"/>
                <a:gd name="T24" fmla="*/ 152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152" y="275"/>
                  </a:moveTo>
                  <a:lnTo>
                    <a:pt x="23" y="275"/>
                  </a:lnTo>
                  <a:lnTo>
                    <a:pt x="23" y="437"/>
                  </a:lnTo>
                  <a:lnTo>
                    <a:pt x="152" y="437"/>
                  </a:lnTo>
                  <a:lnTo>
                    <a:pt x="176" y="473"/>
                  </a:lnTo>
                  <a:lnTo>
                    <a:pt x="0" y="473"/>
                  </a:lnTo>
                  <a:lnTo>
                    <a:pt x="0" y="0"/>
                  </a:lnTo>
                  <a:lnTo>
                    <a:pt x="176" y="0"/>
                  </a:lnTo>
                  <a:lnTo>
                    <a:pt x="152" y="35"/>
                  </a:lnTo>
                  <a:lnTo>
                    <a:pt x="23" y="35"/>
                  </a:lnTo>
                  <a:lnTo>
                    <a:pt x="23" y="217"/>
                  </a:lnTo>
                  <a:lnTo>
                    <a:pt x="152" y="217"/>
                  </a:lnTo>
                  <a:lnTo>
                    <a:pt x="152" y="275"/>
                  </a:lnTo>
                  <a:close/>
                </a:path>
              </a:pathLst>
            </a:custGeom>
            <a:solidFill>
              <a:srgbClr val="FFE5B7"/>
            </a:solidFill>
            <a:ln w="9525">
              <a:noFill/>
              <a:round/>
              <a:headEnd/>
              <a:tailEnd/>
            </a:ln>
          </p:spPr>
          <p:txBody>
            <a:bodyPr/>
            <a:lstStyle/>
            <a:p>
              <a:endParaRPr lang="en-US"/>
            </a:p>
          </p:txBody>
        </p:sp>
        <p:sp>
          <p:nvSpPr>
            <p:cNvPr id="33910" name="Freeform 1092"/>
            <p:cNvSpPr>
              <a:spLocks/>
            </p:cNvSpPr>
            <p:nvPr/>
          </p:nvSpPr>
          <p:spPr bwMode="auto">
            <a:xfrm>
              <a:off x="4887" y="3056"/>
              <a:ext cx="24" cy="473"/>
            </a:xfrm>
            <a:custGeom>
              <a:avLst/>
              <a:gdLst>
                <a:gd name="T0" fmla="*/ 0 w 24"/>
                <a:gd name="T1" fmla="*/ 35 h 473"/>
                <a:gd name="T2" fmla="*/ 0 w 24"/>
                <a:gd name="T3" fmla="*/ 437 h 473"/>
                <a:gd name="T4" fmla="*/ 24 w 24"/>
                <a:gd name="T5" fmla="*/ 473 h 473"/>
                <a:gd name="T6" fmla="*/ 24 w 24"/>
                <a:gd name="T7" fmla="*/ 0 h 473"/>
                <a:gd name="T8" fmla="*/ 0 w 24"/>
                <a:gd name="T9" fmla="*/ 35 h 473"/>
                <a:gd name="T10" fmla="*/ 0 60000 65536"/>
                <a:gd name="T11" fmla="*/ 0 60000 65536"/>
                <a:gd name="T12" fmla="*/ 0 60000 65536"/>
                <a:gd name="T13" fmla="*/ 0 60000 65536"/>
                <a:gd name="T14" fmla="*/ 0 60000 65536"/>
                <a:gd name="T15" fmla="*/ 0 w 24"/>
                <a:gd name="T16" fmla="*/ 0 h 473"/>
                <a:gd name="T17" fmla="*/ 24 w 24"/>
                <a:gd name="T18" fmla="*/ 473 h 473"/>
              </a:gdLst>
              <a:ahLst/>
              <a:cxnLst>
                <a:cxn ang="T10">
                  <a:pos x="T0" y="T1"/>
                </a:cxn>
                <a:cxn ang="T11">
                  <a:pos x="T2" y="T3"/>
                </a:cxn>
                <a:cxn ang="T12">
                  <a:pos x="T4" y="T5"/>
                </a:cxn>
                <a:cxn ang="T13">
                  <a:pos x="T6" y="T7"/>
                </a:cxn>
                <a:cxn ang="T14">
                  <a:pos x="T8" y="T9"/>
                </a:cxn>
              </a:cxnLst>
              <a:rect l="T15" t="T16" r="T17" b="T18"/>
              <a:pathLst>
                <a:path w="24" h="473">
                  <a:moveTo>
                    <a:pt x="0" y="35"/>
                  </a:moveTo>
                  <a:lnTo>
                    <a:pt x="0" y="437"/>
                  </a:lnTo>
                  <a:lnTo>
                    <a:pt x="24" y="473"/>
                  </a:lnTo>
                  <a:lnTo>
                    <a:pt x="24" y="0"/>
                  </a:lnTo>
                  <a:lnTo>
                    <a:pt x="0" y="35"/>
                  </a:lnTo>
                  <a:close/>
                </a:path>
              </a:pathLst>
            </a:custGeom>
            <a:solidFill>
              <a:srgbClr val="FFE5B7"/>
            </a:solidFill>
            <a:ln w="9525">
              <a:noFill/>
              <a:round/>
              <a:headEnd/>
              <a:tailEnd/>
            </a:ln>
          </p:spPr>
          <p:txBody>
            <a:bodyPr/>
            <a:lstStyle/>
            <a:p>
              <a:endParaRPr lang="en-US"/>
            </a:p>
          </p:txBody>
        </p:sp>
        <p:sp>
          <p:nvSpPr>
            <p:cNvPr id="33911" name="Freeform 1093"/>
            <p:cNvSpPr>
              <a:spLocks/>
            </p:cNvSpPr>
            <p:nvPr/>
          </p:nvSpPr>
          <p:spPr bwMode="auto">
            <a:xfrm>
              <a:off x="3964" y="2439"/>
              <a:ext cx="176" cy="476"/>
            </a:xfrm>
            <a:custGeom>
              <a:avLst/>
              <a:gdLst>
                <a:gd name="T0" fmla="*/ 23 w 176"/>
                <a:gd name="T1" fmla="*/ 277 h 476"/>
                <a:gd name="T2" fmla="*/ 152 w 176"/>
                <a:gd name="T3" fmla="*/ 277 h 476"/>
                <a:gd name="T4" fmla="*/ 152 w 176"/>
                <a:gd name="T5" fmla="*/ 439 h 476"/>
                <a:gd name="T6" fmla="*/ 24 w 176"/>
                <a:gd name="T7" fmla="*/ 439 h 476"/>
                <a:gd name="T8" fmla="*/ 0 w 176"/>
                <a:gd name="T9" fmla="*/ 476 h 476"/>
                <a:gd name="T10" fmla="*/ 176 w 176"/>
                <a:gd name="T11" fmla="*/ 476 h 476"/>
                <a:gd name="T12" fmla="*/ 176 w 176"/>
                <a:gd name="T13" fmla="*/ 0 h 476"/>
                <a:gd name="T14" fmla="*/ 0 w 176"/>
                <a:gd name="T15" fmla="*/ 0 h 476"/>
                <a:gd name="T16" fmla="*/ 24 w 176"/>
                <a:gd name="T17" fmla="*/ 37 h 476"/>
                <a:gd name="T18" fmla="*/ 152 w 176"/>
                <a:gd name="T19" fmla="*/ 37 h 476"/>
                <a:gd name="T20" fmla="*/ 152 w 176"/>
                <a:gd name="T21" fmla="*/ 219 h 476"/>
                <a:gd name="T22" fmla="*/ 24 w 176"/>
                <a:gd name="T23" fmla="*/ 219 h 476"/>
                <a:gd name="T24" fmla="*/ 23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23" y="277"/>
                  </a:moveTo>
                  <a:lnTo>
                    <a:pt x="152" y="277"/>
                  </a:lnTo>
                  <a:lnTo>
                    <a:pt x="152" y="439"/>
                  </a:lnTo>
                  <a:lnTo>
                    <a:pt x="24" y="439"/>
                  </a:lnTo>
                  <a:lnTo>
                    <a:pt x="0" y="476"/>
                  </a:lnTo>
                  <a:lnTo>
                    <a:pt x="176" y="476"/>
                  </a:lnTo>
                  <a:lnTo>
                    <a:pt x="176" y="0"/>
                  </a:lnTo>
                  <a:lnTo>
                    <a:pt x="0" y="0"/>
                  </a:lnTo>
                  <a:lnTo>
                    <a:pt x="24" y="37"/>
                  </a:lnTo>
                  <a:lnTo>
                    <a:pt x="152" y="37"/>
                  </a:lnTo>
                  <a:lnTo>
                    <a:pt x="152" y="219"/>
                  </a:lnTo>
                  <a:lnTo>
                    <a:pt x="24" y="219"/>
                  </a:lnTo>
                  <a:lnTo>
                    <a:pt x="23" y="277"/>
                  </a:lnTo>
                  <a:close/>
                </a:path>
              </a:pathLst>
            </a:custGeom>
            <a:solidFill>
              <a:srgbClr val="FFE5B7"/>
            </a:solidFill>
            <a:ln w="9525">
              <a:noFill/>
              <a:round/>
              <a:headEnd/>
              <a:tailEnd/>
            </a:ln>
          </p:spPr>
          <p:txBody>
            <a:bodyPr/>
            <a:lstStyle/>
            <a:p>
              <a:endParaRPr lang="en-US"/>
            </a:p>
          </p:txBody>
        </p:sp>
        <p:sp>
          <p:nvSpPr>
            <p:cNvPr id="33912" name="Freeform 1094"/>
            <p:cNvSpPr>
              <a:spLocks/>
            </p:cNvSpPr>
            <p:nvPr/>
          </p:nvSpPr>
          <p:spPr bwMode="auto">
            <a:xfrm>
              <a:off x="3964" y="2439"/>
              <a:ext cx="24" cy="476"/>
            </a:xfrm>
            <a:custGeom>
              <a:avLst/>
              <a:gdLst>
                <a:gd name="T0" fmla="*/ 24 w 24"/>
                <a:gd name="T1" fmla="*/ 37 h 476"/>
                <a:gd name="T2" fmla="*/ 24 w 24"/>
                <a:gd name="T3" fmla="*/ 439 h 476"/>
                <a:gd name="T4" fmla="*/ 0 w 24"/>
                <a:gd name="T5" fmla="*/ 476 h 476"/>
                <a:gd name="T6" fmla="*/ 0 w 24"/>
                <a:gd name="T7" fmla="*/ 0 h 476"/>
                <a:gd name="T8" fmla="*/ 24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24" y="37"/>
                  </a:moveTo>
                  <a:lnTo>
                    <a:pt x="24" y="439"/>
                  </a:lnTo>
                  <a:lnTo>
                    <a:pt x="0" y="476"/>
                  </a:lnTo>
                  <a:lnTo>
                    <a:pt x="0" y="0"/>
                  </a:lnTo>
                  <a:lnTo>
                    <a:pt x="24" y="37"/>
                  </a:lnTo>
                  <a:close/>
                </a:path>
              </a:pathLst>
            </a:custGeom>
            <a:solidFill>
              <a:srgbClr val="FFE5B7"/>
            </a:solidFill>
            <a:ln w="9525">
              <a:noFill/>
              <a:round/>
              <a:headEnd/>
              <a:tailEnd/>
            </a:ln>
          </p:spPr>
          <p:txBody>
            <a:bodyPr/>
            <a:lstStyle/>
            <a:p>
              <a:endParaRPr lang="en-US"/>
            </a:p>
          </p:txBody>
        </p:sp>
        <p:sp>
          <p:nvSpPr>
            <p:cNvPr id="33913" name="Freeform 1095"/>
            <p:cNvSpPr>
              <a:spLocks/>
            </p:cNvSpPr>
            <p:nvPr/>
          </p:nvSpPr>
          <p:spPr bwMode="auto">
            <a:xfrm>
              <a:off x="3707" y="2439"/>
              <a:ext cx="176" cy="476"/>
            </a:xfrm>
            <a:custGeom>
              <a:avLst/>
              <a:gdLst>
                <a:gd name="T0" fmla="*/ 23 w 176"/>
                <a:gd name="T1" fmla="*/ 277 h 476"/>
                <a:gd name="T2" fmla="*/ 152 w 176"/>
                <a:gd name="T3" fmla="*/ 277 h 476"/>
                <a:gd name="T4" fmla="*/ 152 w 176"/>
                <a:gd name="T5" fmla="*/ 439 h 476"/>
                <a:gd name="T6" fmla="*/ 23 w 176"/>
                <a:gd name="T7" fmla="*/ 439 h 476"/>
                <a:gd name="T8" fmla="*/ 0 w 176"/>
                <a:gd name="T9" fmla="*/ 476 h 476"/>
                <a:gd name="T10" fmla="*/ 176 w 176"/>
                <a:gd name="T11" fmla="*/ 476 h 476"/>
                <a:gd name="T12" fmla="*/ 176 w 176"/>
                <a:gd name="T13" fmla="*/ 0 h 476"/>
                <a:gd name="T14" fmla="*/ 0 w 176"/>
                <a:gd name="T15" fmla="*/ 0 h 476"/>
                <a:gd name="T16" fmla="*/ 23 w 176"/>
                <a:gd name="T17" fmla="*/ 37 h 476"/>
                <a:gd name="T18" fmla="*/ 152 w 176"/>
                <a:gd name="T19" fmla="*/ 37 h 476"/>
                <a:gd name="T20" fmla="*/ 152 w 176"/>
                <a:gd name="T21" fmla="*/ 219 h 476"/>
                <a:gd name="T22" fmla="*/ 23 w 176"/>
                <a:gd name="T23" fmla="*/ 219 h 476"/>
                <a:gd name="T24" fmla="*/ 23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23" y="277"/>
                  </a:moveTo>
                  <a:lnTo>
                    <a:pt x="152" y="277"/>
                  </a:lnTo>
                  <a:lnTo>
                    <a:pt x="152" y="439"/>
                  </a:lnTo>
                  <a:lnTo>
                    <a:pt x="23" y="439"/>
                  </a:lnTo>
                  <a:lnTo>
                    <a:pt x="0" y="476"/>
                  </a:lnTo>
                  <a:lnTo>
                    <a:pt x="176" y="476"/>
                  </a:lnTo>
                  <a:lnTo>
                    <a:pt x="176" y="0"/>
                  </a:lnTo>
                  <a:lnTo>
                    <a:pt x="0" y="0"/>
                  </a:lnTo>
                  <a:lnTo>
                    <a:pt x="23" y="37"/>
                  </a:lnTo>
                  <a:lnTo>
                    <a:pt x="152" y="37"/>
                  </a:lnTo>
                  <a:lnTo>
                    <a:pt x="152" y="219"/>
                  </a:lnTo>
                  <a:lnTo>
                    <a:pt x="23" y="219"/>
                  </a:lnTo>
                  <a:lnTo>
                    <a:pt x="23" y="277"/>
                  </a:lnTo>
                  <a:close/>
                </a:path>
              </a:pathLst>
            </a:custGeom>
            <a:solidFill>
              <a:srgbClr val="FFE5B7"/>
            </a:solidFill>
            <a:ln w="9525">
              <a:noFill/>
              <a:round/>
              <a:headEnd/>
              <a:tailEnd/>
            </a:ln>
          </p:spPr>
          <p:txBody>
            <a:bodyPr/>
            <a:lstStyle/>
            <a:p>
              <a:endParaRPr lang="en-US"/>
            </a:p>
          </p:txBody>
        </p:sp>
        <p:sp>
          <p:nvSpPr>
            <p:cNvPr id="33914" name="Freeform 1096"/>
            <p:cNvSpPr>
              <a:spLocks/>
            </p:cNvSpPr>
            <p:nvPr/>
          </p:nvSpPr>
          <p:spPr bwMode="auto">
            <a:xfrm>
              <a:off x="3707" y="2439"/>
              <a:ext cx="23" cy="476"/>
            </a:xfrm>
            <a:custGeom>
              <a:avLst/>
              <a:gdLst>
                <a:gd name="T0" fmla="*/ 23 w 23"/>
                <a:gd name="T1" fmla="*/ 37 h 476"/>
                <a:gd name="T2" fmla="*/ 23 w 23"/>
                <a:gd name="T3" fmla="*/ 439 h 476"/>
                <a:gd name="T4" fmla="*/ 0 w 23"/>
                <a:gd name="T5" fmla="*/ 476 h 476"/>
                <a:gd name="T6" fmla="*/ 0 w 23"/>
                <a:gd name="T7" fmla="*/ 0 h 476"/>
                <a:gd name="T8" fmla="*/ 23 w 23"/>
                <a:gd name="T9" fmla="*/ 37 h 476"/>
                <a:gd name="T10" fmla="*/ 0 60000 65536"/>
                <a:gd name="T11" fmla="*/ 0 60000 65536"/>
                <a:gd name="T12" fmla="*/ 0 60000 65536"/>
                <a:gd name="T13" fmla="*/ 0 60000 65536"/>
                <a:gd name="T14" fmla="*/ 0 60000 65536"/>
                <a:gd name="T15" fmla="*/ 0 w 23"/>
                <a:gd name="T16" fmla="*/ 0 h 476"/>
                <a:gd name="T17" fmla="*/ 23 w 23"/>
                <a:gd name="T18" fmla="*/ 476 h 476"/>
              </a:gdLst>
              <a:ahLst/>
              <a:cxnLst>
                <a:cxn ang="T10">
                  <a:pos x="T0" y="T1"/>
                </a:cxn>
                <a:cxn ang="T11">
                  <a:pos x="T2" y="T3"/>
                </a:cxn>
                <a:cxn ang="T12">
                  <a:pos x="T4" y="T5"/>
                </a:cxn>
                <a:cxn ang="T13">
                  <a:pos x="T6" y="T7"/>
                </a:cxn>
                <a:cxn ang="T14">
                  <a:pos x="T8" y="T9"/>
                </a:cxn>
              </a:cxnLst>
              <a:rect l="T15" t="T16" r="T17" b="T18"/>
              <a:pathLst>
                <a:path w="23" h="476">
                  <a:moveTo>
                    <a:pt x="23" y="37"/>
                  </a:moveTo>
                  <a:lnTo>
                    <a:pt x="23" y="439"/>
                  </a:lnTo>
                  <a:lnTo>
                    <a:pt x="0" y="476"/>
                  </a:lnTo>
                  <a:lnTo>
                    <a:pt x="0" y="0"/>
                  </a:lnTo>
                  <a:lnTo>
                    <a:pt x="23" y="37"/>
                  </a:lnTo>
                  <a:close/>
                </a:path>
              </a:pathLst>
            </a:custGeom>
            <a:solidFill>
              <a:srgbClr val="FFE5B7"/>
            </a:solidFill>
            <a:ln w="9525">
              <a:noFill/>
              <a:round/>
              <a:headEnd/>
              <a:tailEnd/>
            </a:ln>
          </p:spPr>
          <p:txBody>
            <a:bodyPr/>
            <a:lstStyle/>
            <a:p>
              <a:endParaRPr lang="en-US"/>
            </a:p>
          </p:txBody>
        </p:sp>
        <p:sp>
          <p:nvSpPr>
            <p:cNvPr id="33915" name="Freeform 1097"/>
            <p:cNvSpPr>
              <a:spLocks/>
            </p:cNvSpPr>
            <p:nvPr/>
          </p:nvSpPr>
          <p:spPr bwMode="auto">
            <a:xfrm>
              <a:off x="3449" y="2439"/>
              <a:ext cx="176" cy="476"/>
            </a:xfrm>
            <a:custGeom>
              <a:avLst/>
              <a:gdLst>
                <a:gd name="T0" fmla="*/ 24 w 176"/>
                <a:gd name="T1" fmla="*/ 277 h 476"/>
                <a:gd name="T2" fmla="*/ 153 w 176"/>
                <a:gd name="T3" fmla="*/ 277 h 476"/>
                <a:gd name="T4" fmla="*/ 153 w 176"/>
                <a:gd name="T5" fmla="*/ 439 h 476"/>
                <a:gd name="T6" fmla="*/ 24 w 176"/>
                <a:gd name="T7" fmla="*/ 439 h 476"/>
                <a:gd name="T8" fmla="*/ 0 w 176"/>
                <a:gd name="T9" fmla="*/ 476 h 476"/>
                <a:gd name="T10" fmla="*/ 176 w 176"/>
                <a:gd name="T11" fmla="*/ 476 h 476"/>
                <a:gd name="T12" fmla="*/ 176 w 176"/>
                <a:gd name="T13" fmla="*/ 0 h 476"/>
                <a:gd name="T14" fmla="*/ 0 w 176"/>
                <a:gd name="T15" fmla="*/ 0 h 476"/>
                <a:gd name="T16" fmla="*/ 24 w 176"/>
                <a:gd name="T17" fmla="*/ 37 h 476"/>
                <a:gd name="T18" fmla="*/ 153 w 176"/>
                <a:gd name="T19" fmla="*/ 37 h 476"/>
                <a:gd name="T20" fmla="*/ 153 w 176"/>
                <a:gd name="T21" fmla="*/ 219 h 476"/>
                <a:gd name="T22" fmla="*/ 24 w 176"/>
                <a:gd name="T23" fmla="*/ 219 h 476"/>
                <a:gd name="T24" fmla="*/ 24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24" y="277"/>
                  </a:moveTo>
                  <a:lnTo>
                    <a:pt x="153" y="277"/>
                  </a:lnTo>
                  <a:lnTo>
                    <a:pt x="153" y="439"/>
                  </a:lnTo>
                  <a:lnTo>
                    <a:pt x="24" y="439"/>
                  </a:lnTo>
                  <a:lnTo>
                    <a:pt x="0" y="476"/>
                  </a:lnTo>
                  <a:lnTo>
                    <a:pt x="176" y="476"/>
                  </a:lnTo>
                  <a:lnTo>
                    <a:pt x="176" y="0"/>
                  </a:lnTo>
                  <a:lnTo>
                    <a:pt x="0" y="0"/>
                  </a:lnTo>
                  <a:lnTo>
                    <a:pt x="24" y="37"/>
                  </a:lnTo>
                  <a:lnTo>
                    <a:pt x="153" y="37"/>
                  </a:lnTo>
                  <a:lnTo>
                    <a:pt x="153" y="219"/>
                  </a:lnTo>
                  <a:lnTo>
                    <a:pt x="24" y="219"/>
                  </a:lnTo>
                  <a:lnTo>
                    <a:pt x="24" y="277"/>
                  </a:lnTo>
                  <a:close/>
                </a:path>
              </a:pathLst>
            </a:custGeom>
            <a:solidFill>
              <a:srgbClr val="FFE5B7"/>
            </a:solidFill>
            <a:ln w="9525">
              <a:noFill/>
              <a:round/>
              <a:headEnd/>
              <a:tailEnd/>
            </a:ln>
          </p:spPr>
          <p:txBody>
            <a:bodyPr/>
            <a:lstStyle/>
            <a:p>
              <a:endParaRPr lang="en-US"/>
            </a:p>
          </p:txBody>
        </p:sp>
        <p:sp>
          <p:nvSpPr>
            <p:cNvPr id="33916" name="Freeform 1098"/>
            <p:cNvSpPr>
              <a:spLocks/>
            </p:cNvSpPr>
            <p:nvPr/>
          </p:nvSpPr>
          <p:spPr bwMode="auto">
            <a:xfrm>
              <a:off x="3449" y="2439"/>
              <a:ext cx="24" cy="476"/>
            </a:xfrm>
            <a:custGeom>
              <a:avLst/>
              <a:gdLst>
                <a:gd name="T0" fmla="*/ 24 w 24"/>
                <a:gd name="T1" fmla="*/ 37 h 476"/>
                <a:gd name="T2" fmla="*/ 24 w 24"/>
                <a:gd name="T3" fmla="*/ 439 h 476"/>
                <a:gd name="T4" fmla="*/ 0 w 24"/>
                <a:gd name="T5" fmla="*/ 476 h 476"/>
                <a:gd name="T6" fmla="*/ 0 w 24"/>
                <a:gd name="T7" fmla="*/ 0 h 476"/>
                <a:gd name="T8" fmla="*/ 24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24" y="37"/>
                  </a:moveTo>
                  <a:lnTo>
                    <a:pt x="24" y="439"/>
                  </a:lnTo>
                  <a:lnTo>
                    <a:pt x="0" y="476"/>
                  </a:lnTo>
                  <a:lnTo>
                    <a:pt x="0" y="0"/>
                  </a:lnTo>
                  <a:lnTo>
                    <a:pt x="24" y="37"/>
                  </a:lnTo>
                  <a:close/>
                </a:path>
              </a:pathLst>
            </a:custGeom>
            <a:solidFill>
              <a:srgbClr val="FFE5B7"/>
            </a:solidFill>
            <a:ln w="9525">
              <a:noFill/>
              <a:round/>
              <a:headEnd/>
              <a:tailEnd/>
            </a:ln>
          </p:spPr>
          <p:txBody>
            <a:bodyPr/>
            <a:lstStyle/>
            <a:p>
              <a:endParaRPr lang="en-US"/>
            </a:p>
          </p:txBody>
        </p:sp>
        <p:sp>
          <p:nvSpPr>
            <p:cNvPr id="33917" name="Freeform 1099"/>
            <p:cNvSpPr>
              <a:spLocks/>
            </p:cNvSpPr>
            <p:nvPr/>
          </p:nvSpPr>
          <p:spPr bwMode="auto">
            <a:xfrm>
              <a:off x="3707" y="3056"/>
              <a:ext cx="176" cy="473"/>
            </a:xfrm>
            <a:custGeom>
              <a:avLst/>
              <a:gdLst>
                <a:gd name="T0" fmla="*/ 23 w 176"/>
                <a:gd name="T1" fmla="*/ 275 h 473"/>
                <a:gd name="T2" fmla="*/ 152 w 176"/>
                <a:gd name="T3" fmla="*/ 275 h 473"/>
                <a:gd name="T4" fmla="*/ 152 w 176"/>
                <a:gd name="T5" fmla="*/ 437 h 473"/>
                <a:gd name="T6" fmla="*/ 23 w 176"/>
                <a:gd name="T7" fmla="*/ 437 h 473"/>
                <a:gd name="T8" fmla="*/ 0 w 176"/>
                <a:gd name="T9" fmla="*/ 473 h 473"/>
                <a:gd name="T10" fmla="*/ 176 w 176"/>
                <a:gd name="T11" fmla="*/ 473 h 473"/>
                <a:gd name="T12" fmla="*/ 176 w 176"/>
                <a:gd name="T13" fmla="*/ 0 h 473"/>
                <a:gd name="T14" fmla="*/ 0 w 176"/>
                <a:gd name="T15" fmla="*/ 0 h 473"/>
                <a:gd name="T16" fmla="*/ 23 w 176"/>
                <a:gd name="T17" fmla="*/ 35 h 473"/>
                <a:gd name="T18" fmla="*/ 152 w 176"/>
                <a:gd name="T19" fmla="*/ 35 h 473"/>
                <a:gd name="T20" fmla="*/ 152 w 176"/>
                <a:gd name="T21" fmla="*/ 217 h 473"/>
                <a:gd name="T22" fmla="*/ 23 w 176"/>
                <a:gd name="T23" fmla="*/ 217 h 473"/>
                <a:gd name="T24" fmla="*/ 23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23" y="275"/>
                  </a:moveTo>
                  <a:lnTo>
                    <a:pt x="152" y="275"/>
                  </a:lnTo>
                  <a:lnTo>
                    <a:pt x="152" y="437"/>
                  </a:lnTo>
                  <a:lnTo>
                    <a:pt x="23" y="437"/>
                  </a:lnTo>
                  <a:lnTo>
                    <a:pt x="0" y="473"/>
                  </a:lnTo>
                  <a:lnTo>
                    <a:pt x="176" y="473"/>
                  </a:lnTo>
                  <a:lnTo>
                    <a:pt x="176" y="0"/>
                  </a:lnTo>
                  <a:lnTo>
                    <a:pt x="0" y="0"/>
                  </a:lnTo>
                  <a:lnTo>
                    <a:pt x="23" y="35"/>
                  </a:lnTo>
                  <a:lnTo>
                    <a:pt x="152" y="35"/>
                  </a:lnTo>
                  <a:lnTo>
                    <a:pt x="152" y="217"/>
                  </a:lnTo>
                  <a:lnTo>
                    <a:pt x="23" y="217"/>
                  </a:lnTo>
                  <a:lnTo>
                    <a:pt x="23" y="275"/>
                  </a:lnTo>
                  <a:close/>
                </a:path>
              </a:pathLst>
            </a:custGeom>
            <a:solidFill>
              <a:srgbClr val="FFE5B7"/>
            </a:solidFill>
            <a:ln w="9525">
              <a:noFill/>
              <a:round/>
              <a:headEnd/>
              <a:tailEnd/>
            </a:ln>
          </p:spPr>
          <p:txBody>
            <a:bodyPr/>
            <a:lstStyle/>
            <a:p>
              <a:endParaRPr lang="en-US"/>
            </a:p>
          </p:txBody>
        </p:sp>
        <p:sp>
          <p:nvSpPr>
            <p:cNvPr id="33918" name="Freeform 1100"/>
            <p:cNvSpPr>
              <a:spLocks/>
            </p:cNvSpPr>
            <p:nvPr/>
          </p:nvSpPr>
          <p:spPr bwMode="auto">
            <a:xfrm>
              <a:off x="3707" y="3056"/>
              <a:ext cx="23" cy="473"/>
            </a:xfrm>
            <a:custGeom>
              <a:avLst/>
              <a:gdLst>
                <a:gd name="T0" fmla="*/ 23 w 23"/>
                <a:gd name="T1" fmla="*/ 35 h 473"/>
                <a:gd name="T2" fmla="*/ 23 w 23"/>
                <a:gd name="T3" fmla="*/ 437 h 473"/>
                <a:gd name="T4" fmla="*/ 0 w 23"/>
                <a:gd name="T5" fmla="*/ 473 h 473"/>
                <a:gd name="T6" fmla="*/ 0 w 23"/>
                <a:gd name="T7" fmla="*/ 0 h 473"/>
                <a:gd name="T8" fmla="*/ 23 w 23"/>
                <a:gd name="T9" fmla="*/ 35 h 473"/>
                <a:gd name="T10" fmla="*/ 0 60000 65536"/>
                <a:gd name="T11" fmla="*/ 0 60000 65536"/>
                <a:gd name="T12" fmla="*/ 0 60000 65536"/>
                <a:gd name="T13" fmla="*/ 0 60000 65536"/>
                <a:gd name="T14" fmla="*/ 0 60000 65536"/>
                <a:gd name="T15" fmla="*/ 0 w 23"/>
                <a:gd name="T16" fmla="*/ 0 h 473"/>
                <a:gd name="T17" fmla="*/ 23 w 23"/>
                <a:gd name="T18" fmla="*/ 473 h 473"/>
              </a:gdLst>
              <a:ahLst/>
              <a:cxnLst>
                <a:cxn ang="T10">
                  <a:pos x="T0" y="T1"/>
                </a:cxn>
                <a:cxn ang="T11">
                  <a:pos x="T2" y="T3"/>
                </a:cxn>
                <a:cxn ang="T12">
                  <a:pos x="T4" y="T5"/>
                </a:cxn>
                <a:cxn ang="T13">
                  <a:pos x="T6" y="T7"/>
                </a:cxn>
                <a:cxn ang="T14">
                  <a:pos x="T8" y="T9"/>
                </a:cxn>
              </a:cxnLst>
              <a:rect l="T15" t="T16" r="T17" b="T18"/>
              <a:pathLst>
                <a:path w="23" h="473">
                  <a:moveTo>
                    <a:pt x="23" y="35"/>
                  </a:moveTo>
                  <a:lnTo>
                    <a:pt x="23" y="437"/>
                  </a:lnTo>
                  <a:lnTo>
                    <a:pt x="0" y="473"/>
                  </a:lnTo>
                  <a:lnTo>
                    <a:pt x="0" y="0"/>
                  </a:lnTo>
                  <a:lnTo>
                    <a:pt x="23" y="35"/>
                  </a:lnTo>
                  <a:close/>
                </a:path>
              </a:pathLst>
            </a:custGeom>
            <a:solidFill>
              <a:srgbClr val="FFE5B7"/>
            </a:solidFill>
            <a:ln w="9525">
              <a:noFill/>
              <a:round/>
              <a:headEnd/>
              <a:tailEnd/>
            </a:ln>
          </p:spPr>
          <p:txBody>
            <a:bodyPr/>
            <a:lstStyle/>
            <a:p>
              <a:endParaRPr lang="en-US"/>
            </a:p>
          </p:txBody>
        </p:sp>
        <p:sp>
          <p:nvSpPr>
            <p:cNvPr id="33919" name="Freeform 1101"/>
            <p:cNvSpPr>
              <a:spLocks/>
            </p:cNvSpPr>
            <p:nvPr/>
          </p:nvSpPr>
          <p:spPr bwMode="auto">
            <a:xfrm>
              <a:off x="3449" y="3056"/>
              <a:ext cx="176" cy="473"/>
            </a:xfrm>
            <a:custGeom>
              <a:avLst/>
              <a:gdLst>
                <a:gd name="T0" fmla="*/ 24 w 176"/>
                <a:gd name="T1" fmla="*/ 275 h 473"/>
                <a:gd name="T2" fmla="*/ 153 w 176"/>
                <a:gd name="T3" fmla="*/ 275 h 473"/>
                <a:gd name="T4" fmla="*/ 153 w 176"/>
                <a:gd name="T5" fmla="*/ 437 h 473"/>
                <a:gd name="T6" fmla="*/ 24 w 176"/>
                <a:gd name="T7" fmla="*/ 437 h 473"/>
                <a:gd name="T8" fmla="*/ 0 w 176"/>
                <a:gd name="T9" fmla="*/ 473 h 473"/>
                <a:gd name="T10" fmla="*/ 176 w 176"/>
                <a:gd name="T11" fmla="*/ 473 h 473"/>
                <a:gd name="T12" fmla="*/ 176 w 176"/>
                <a:gd name="T13" fmla="*/ 0 h 473"/>
                <a:gd name="T14" fmla="*/ 0 w 176"/>
                <a:gd name="T15" fmla="*/ 0 h 473"/>
                <a:gd name="T16" fmla="*/ 24 w 176"/>
                <a:gd name="T17" fmla="*/ 35 h 473"/>
                <a:gd name="T18" fmla="*/ 153 w 176"/>
                <a:gd name="T19" fmla="*/ 35 h 473"/>
                <a:gd name="T20" fmla="*/ 153 w 176"/>
                <a:gd name="T21" fmla="*/ 217 h 473"/>
                <a:gd name="T22" fmla="*/ 24 w 176"/>
                <a:gd name="T23" fmla="*/ 217 h 473"/>
                <a:gd name="T24" fmla="*/ 24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24" y="275"/>
                  </a:moveTo>
                  <a:lnTo>
                    <a:pt x="153" y="275"/>
                  </a:lnTo>
                  <a:lnTo>
                    <a:pt x="153" y="437"/>
                  </a:lnTo>
                  <a:lnTo>
                    <a:pt x="24" y="437"/>
                  </a:lnTo>
                  <a:lnTo>
                    <a:pt x="0" y="473"/>
                  </a:lnTo>
                  <a:lnTo>
                    <a:pt x="176" y="473"/>
                  </a:lnTo>
                  <a:lnTo>
                    <a:pt x="176" y="0"/>
                  </a:lnTo>
                  <a:lnTo>
                    <a:pt x="0" y="0"/>
                  </a:lnTo>
                  <a:lnTo>
                    <a:pt x="24" y="35"/>
                  </a:lnTo>
                  <a:lnTo>
                    <a:pt x="153" y="35"/>
                  </a:lnTo>
                  <a:lnTo>
                    <a:pt x="153" y="217"/>
                  </a:lnTo>
                  <a:lnTo>
                    <a:pt x="24" y="217"/>
                  </a:lnTo>
                  <a:lnTo>
                    <a:pt x="24" y="275"/>
                  </a:lnTo>
                  <a:close/>
                </a:path>
              </a:pathLst>
            </a:custGeom>
            <a:solidFill>
              <a:srgbClr val="FFE5B7"/>
            </a:solidFill>
            <a:ln w="9525">
              <a:noFill/>
              <a:round/>
              <a:headEnd/>
              <a:tailEnd/>
            </a:ln>
          </p:spPr>
          <p:txBody>
            <a:bodyPr/>
            <a:lstStyle/>
            <a:p>
              <a:endParaRPr lang="en-US"/>
            </a:p>
          </p:txBody>
        </p:sp>
        <p:sp>
          <p:nvSpPr>
            <p:cNvPr id="33920" name="Freeform 1102"/>
            <p:cNvSpPr>
              <a:spLocks/>
            </p:cNvSpPr>
            <p:nvPr/>
          </p:nvSpPr>
          <p:spPr bwMode="auto">
            <a:xfrm>
              <a:off x="3449" y="3056"/>
              <a:ext cx="24" cy="473"/>
            </a:xfrm>
            <a:custGeom>
              <a:avLst/>
              <a:gdLst>
                <a:gd name="T0" fmla="*/ 24 w 24"/>
                <a:gd name="T1" fmla="*/ 35 h 473"/>
                <a:gd name="T2" fmla="*/ 24 w 24"/>
                <a:gd name="T3" fmla="*/ 437 h 473"/>
                <a:gd name="T4" fmla="*/ 0 w 24"/>
                <a:gd name="T5" fmla="*/ 473 h 473"/>
                <a:gd name="T6" fmla="*/ 0 w 24"/>
                <a:gd name="T7" fmla="*/ 0 h 473"/>
                <a:gd name="T8" fmla="*/ 24 w 24"/>
                <a:gd name="T9" fmla="*/ 35 h 473"/>
                <a:gd name="T10" fmla="*/ 0 60000 65536"/>
                <a:gd name="T11" fmla="*/ 0 60000 65536"/>
                <a:gd name="T12" fmla="*/ 0 60000 65536"/>
                <a:gd name="T13" fmla="*/ 0 60000 65536"/>
                <a:gd name="T14" fmla="*/ 0 60000 65536"/>
                <a:gd name="T15" fmla="*/ 0 w 24"/>
                <a:gd name="T16" fmla="*/ 0 h 473"/>
                <a:gd name="T17" fmla="*/ 24 w 24"/>
                <a:gd name="T18" fmla="*/ 473 h 473"/>
              </a:gdLst>
              <a:ahLst/>
              <a:cxnLst>
                <a:cxn ang="T10">
                  <a:pos x="T0" y="T1"/>
                </a:cxn>
                <a:cxn ang="T11">
                  <a:pos x="T2" y="T3"/>
                </a:cxn>
                <a:cxn ang="T12">
                  <a:pos x="T4" y="T5"/>
                </a:cxn>
                <a:cxn ang="T13">
                  <a:pos x="T6" y="T7"/>
                </a:cxn>
                <a:cxn ang="T14">
                  <a:pos x="T8" y="T9"/>
                </a:cxn>
              </a:cxnLst>
              <a:rect l="T15" t="T16" r="T17" b="T18"/>
              <a:pathLst>
                <a:path w="24" h="473">
                  <a:moveTo>
                    <a:pt x="24" y="35"/>
                  </a:moveTo>
                  <a:lnTo>
                    <a:pt x="24" y="437"/>
                  </a:lnTo>
                  <a:lnTo>
                    <a:pt x="0" y="473"/>
                  </a:lnTo>
                  <a:lnTo>
                    <a:pt x="0" y="0"/>
                  </a:lnTo>
                  <a:lnTo>
                    <a:pt x="24" y="35"/>
                  </a:lnTo>
                  <a:close/>
                </a:path>
              </a:pathLst>
            </a:custGeom>
            <a:solidFill>
              <a:srgbClr val="FFE5B7"/>
            </a:solidFill>
            <a:ln w="9525">
              <a:noFill/>
              <a:round/>
              <a:headEnd/>
              <a:tailEnd/>
            </a:ln>
          </p:spPr>
          <p:txBody>
            <a:bodyPr/>
            <a:lstStyle/>
            <a:p>
              <a:endParaRPr lang="en-US"/>
            </a:p>
          </p:txBody>
        </p:sp>
        <p:sp>
          <p:nvSpPr>
            <p:cNvPr id="33921" name="Rectangle 1103"/>
            <p:cNvSpPr>
              <a:spLocks noChangeArrowheads="1"/>
            </p:cNvSpPr>
            <p:nvPr/>
          </p:nvSpPr>
          <p:spPr bwMode="auto">
            <a:xfrm>
              <a:off x="4221" y="2698"/>
              <a:ext cx="175" cy="18"/>
            </a:xfrm>
            <a:prstGeom prst="rect">
              <a:avLst/>
            </a:prstGeom>
            <a:solidFill>
              <a:srgbClr val="FFE5B7"/>
            </a:solidFill>
            <a:ln w="9525">
              <a:noFill/>
              <a:miter lim="800000"/>
              <a:headEnd/>
              <a:tailEnd/>
            </a:ln>
          </p:spPr>
          <p:txBody>
            <a:bodyPr/>
            <a:lstStyle/>
            <a:p>
              <a:endParaRPr lang="en-US"/>
            </a:p>
          </p:txBody>
        </p:sp>
        <p:sp>
          <p:nvSpPr>
            <p:cNvPr id="33922" name="Rectangle 1104"/>
            <p:cNvSpPr>
              <a:spLocks noChangeArrowheads="1"/>
            </p:cNvSpPr>
            <p:nvPr/>
          </p:nvSpPr>
          <p:spPr bwMode="auto">
            <a:xfrm>
              <a:off x="4477" y="2698"/>
              <a:ext cx="176" cy="18"/>
            </a:xfrm>
            <a:prstGeom prst="rect">
              <a:avLst/>
            </a:prstGeom>
            <a:solidFill>
              <a:srgbClr val="FFE5B7"/>
            </a:solidFill>
            <a:ln w="9525">
              <a:noFill/>
              <a:miter lim="800000"/>
              <a:headEnd/>
              <a:tailEnd/>
            </a:ln>
          </p:spPr>
          <p:txBody>
            <a:bodyPr/>
            <a:lstStyle/>
            <a:p>
              <a:endParaRPr lang="en-US"/>
            </a:p>
          </p:txBody>
        </p:sp>
        <p:sp>
          <p:nvSpPr>
            <p:cNvPr id="33923" name="Rectangle 1105"/>
            <p:cNvSpPr>
              <a:spLocks noChangeArrowheads="1"/>
            </p:cNvSpPr>
            <p:nvPr/>
          </p:nvSpPr>
          <p:spPr bwMode="auto">
            <a:xfrm>
              <a:off x="4735" y="2698"/>
              <a:ext cx="176" cy="18"/>
            </a:xfrm>
            <a:prstGeom prst="rect">
              <a:avLst/>
            </a:prstGeom>
            <a:solidFill>
              <a:srgbClr val="FFE5B7"/>
            </a:solidFill>
            <a:ln w="9525">
              <a:noFill/>
              <a:miter lim="800000"/>
              <a:headEnd/>
              <a:tailEnd/>
            </a:ln>
          </p:spPr>
          <p:txBody>
            <a:bodyPr/>
            <a:lstStyle/>
            <a:p>
              <a:endParaRPr lang="en-US"/>
            </a:p>
          </p:txBody>
        </p:sp>
        <p:sp>
          <p:nvSpPr>
            <p:cNvPr id="33924" name="Rectangle 1106"/>
            <p:cNvSpPr>
              <a:spLocks noChangeArrowheads="1"/>
            </p:cNvSpPr>
            <p:nvPr/>
          </p:nvSpPr>
          <p:spPr bwMode="auto">
            <a:xfrm>
              <a:off x="4477" y="3313"/>
              <a:ext cx="176" cy="18"/>
            </a:xfrm>
            <a:prstGeom prst="rect">
              <a:avLst/>
            </a:prstGeom>
            <a:solidFill>
              <a:srgbClr val="FFE5B7"/>
            </a:solidFill>
            <a:ln w="9525">
              <a:noFill/>
              <a:miter lim="800000"/>
              <a:headEnd/>
              <a:tailEnd/>
            </a:ln>
          </p:spPr>
          <p:txBody>
            <a:bodyPr/>
            <a:lstStyle/>
            <a:p>
              <a:endParaRPr lang="en-US"/>
            </a:p>
          </p:txBody>
        </p:sp>
        <p:sp>
          <p:nvSpPr>
            <p:cNvPr id="33925" name="Rectangle 1107"/>
            <p:cNvSpPr>
              <a:spLocks noChangeArrowheads="1"/>
            </p:cNvSpPr>
            <p:nvPr/>
          </p:nvSpPr>
          <p:spPr bwMode="auto">
            <a:xfrm>
              <a:off x="4735" y="3313"/>
              <a:ext cx="176" cy="18"/>
            </a:xfrm>
            <a:prstGeom prst="rect">
              <a:avLst/>
            </a:prstGeom>
            <a:solidFill>
              <a:srgbClr val="FFE5B7"/>
            </a:solidFill>
            <a:ln w="9525">
              <a:noFill/>
              <a:miter lim="800000"/>
              <a:headEnd/>
              <a:tailEnd/>
            </a:ln>
          </p:spPr>
          <p:txBody>
            <a:bodyPr/>
            <a:lstStyle/>
            <a:p>
              <a:endParaRPr lang="en-US"/>
            </a:p>
          </p:txBody>
        </p:sp>
        <p:sp>
          <p:nvSpPr>
            <p:cNvPr id="33926" name="Rectangle 1108"/>
            <p:cNvSpPr>
              <a:spLocks noChangeArrowheads="1"/>
            </p:cNvSpPr>
            <p:nvPr/>
          </p:nvSpPr>
          <p:spPr bwMode="auto">
            <a:xfrm>
              <a:off x="3964" y="2698"/>
              <a:ext cx="176" cy="18"/>
            </a:xfrm>
            <a:prstGeom prst="rect">
              <a:avLst/>
            </a:prstGeom>
            <a:solidFill>
              <a:srgbClr val="FFE5B7"/>
            </a:solidFill>
            <a:ln w="9525">
              <a:noFill/>
              <a:miter lim="800000"/>
              <a:headEnd/>
              <a:tailEnd/>
            </a:ln>
          </p:spPr>
          <p:txBody>
            <a:bodyPr/>
            <a:lstStyle/>
            <a:p>
              <a:endParaRPr lang="en-US"/>
            </a:p>
          </p:txBody>
        </p:sp>
        <p:sp>
          <p:nvSpPr>
            <p:cNvPr id="33927" name="Rectangle 1109"/>
            <p:cNvSpPr>
              <a:spLocks noChangeArrowheads="1"/>
            </p:cNvSpPr>
            <p:nvPr/>
          </p:nvSpPr>
          <p:spPr bwMode="auto">
            <a:xfrm>
              <a:off x="3707" y="2698"/>
              <a:ext cx="176" cy="18"/>
            </a:xfrm>
            <a:prstGeom prst="rect">
              <a:avLst/>
            </a:prstGeom>
            <a:solidFill>
              <a:srgbClr val="FFE5B7"/>
            </a:solidFill>
            <a:ln w="9525">
              <a:noFill/>
              <a:miter lim="800000"/>
              <a:headEnd/>
              <a:tailEnd/>
            </a:ln>
          </p:spPr>
          <p:txBody>
            <a:bodyPr/>
            <a:lstStyle/>
            <a:p>
              <a:endParaRPr lang="en-US"/>
            </a:p>
          </p:txBody>
        </p:sp>
        <p:sp>
          <p:nvSpPr>
            <p:cNvPr id="33928" name="Rectangle 1110"/>
            <p:cNvSpPr>
              <a:spLocks noChangeArrowheads="1"/>
            </p:cNvSpPr>
            <p:nvPr/>
          </p:nvSpPr>
          <p:spPr bwMode="auto">
            <a:xfrm>
              <a:off x="3449" y="2698"/>
              <a:ext cx="176" cy="18"/>
            </a:xfrm>
            <a:prstGeom prst="rect">
              <a:avLst/>
            </a:prstGeom>
            <a:solidFill>
              <a:srgbClr val="FFE5B7"/>
            </a:solidFill>
            <a:ln w="9525">
              <a:noFill/>
              <a:miter lim="800000"/>
              <a:headEnd/>
              <a:tailEnd/>
            </a:ln>
          </p:spPr>
          <p:txBody>
            <a:bodyPr/>
            <a:lstStyle/>
            <a:p>
              <a:endParaRPr lang="en-US"/>
            </a:p>
          </p:txBody>
        </p:sp>
        <p:sp>
          <p:nvSpPr>
            <p:cNvPr id="33929" name="Rectangle 1111"/>
            <p:cNvSpPr>
              <a:spLocks noChangeArrowheads="1"/>
            </p:cNvSpPr>
            <p:nvPr/>
          </p:nvSpPr>
          <p:spPr bwMode="auto">
            <a:xfrm>
              <a:off x="3707" y="3313"/>
              <a:ext cx="176" cy="18"/>
            </a:xfrm>
            <a:prstGeom prst="rect">
              <a:avLst/>
            </a:prstGeom>
            <a:solidFill>
              <a:srgbClr val="FFE5B7"/>
            </a:solidFill>
            <a:ln w="9525">
              <a:noFill/>
              <a:miter lim="800000"/>
              <a:headEnd/>
              <a:tailEnd/>
            </a:ln>
          </p:spPr>
          <p:txBody>
            <a:bodyPr/>
            <a:lstStyle/>
            <a:p>
              <a:endParaRPr lang="en-US"/>
            </a:p>
          </p:txBody>
        </p:sp>
        <p:sp>
          <p:nvSpPr>
            <p:cNvPr id="33930" name="Rectangle 1112"/>
            <p:cNvSpPr>
              <a:spLocks noChangeArrowheads="1"/>
            </p:cNvSpPr>
            <p:nvPr/>
          </p:nvSpPr>
          <p:spPr bwMode="auto">
            <a:xfrm>
              <a:off x="3449" y="3313"/>
              <a:ext cx="176" cy="18"/>
            </a:xfrm>
            <a:prstGeom prst="rect">
              <a:avLst/>
            </a:prstGeom>
            <a:solidFill>
              <a:srgbClr val="FFE5B7"/>
            </a:solidFill>
            <a:ln w="9525">
              <a:noFill/>
              <a:miter lim="800000"/>
              <a:headEnd/>
              <a:tailEnd/>
            </a:ln>
          </p:spPr>
          <p:txBody>
            <a:bodyPr/>
            <a:lstStyle/>
            <a:p>
              <a:endParaRPr lang="en-US"/>
            </a:p>
          </p:txBody>
        </p:sp>
        <p:sp>
          <p:nvSpPr>
            <p:cNvPr id="33931" name="Freeform 1113"/>
            <p:cNvSpPr>
              <a:spLocks/>
            </p:cNvSpPr>
            <p:nvPr/>
          </p:nvSpPr>
          <p:spPr bwMode="auto">
            <a:xfrm>
              <a:off x="4437" y="3623"/>
              <a:ext cx="524" cy="216"/>
            </a:xfrm>
            <a:custGeom>
              <a:avLst/>
              <a:gdLst>
                <a:gd name="T0" fmla="*/ 0 w 524"/>
                <a:gd name="T1" fmla="*/ 216 h 216"/>
                <a:gd name="T2" fmla="*/ 496 w 524"/>
                <a:gd name="T3" fmla="*/ 212 h 216"/>
                <a:gd name="T4" fmla="*/ 514 w 524"/>
                <a:gd name="T5" fmla="*/ 192 h 216"/>
                <a:gd name="T6" fmla="*/ 524 w 524"/>
                <a:gd name="T7" fmla="*/ 161 h 216"/>
                <a:gd name="T8" fmla="*/ 518 w 524"/>
                <a:gd name="T9" fmla="*/ 135 h 216"/>
                <a:gd name="T10" fmla="*/ 516 w 524"/>
                <a:gd name="T11" fmla="*/ 113 h 216"/>
                <a:gd name="T12" fmla="*/ 521 w 524"/>
                <a:gd name="T13" fmla="*/ 68 h 216"/>
                <a:gd name="T14" fmla="*/ 514 w 524"/>
                <a:gd name="T15" fmla="*/ 32 h 216"/>
                <a:gd name="T16" fmla="*/ 496 w 524"/>
                <a:gd name="T17" fmla="*/ 6 h 216"/>
                <a:gd name="T18" fmla="*/ 478 w 524"/>
                <a:gd name="T19" fmla="*/ 4 h 216"/>
                <a:gd name="T20" fmla="*/ 459 w 524"/>
                <a:gd name="T21" fmla="*/ 0 h 216"/>
                <a:gd name="T22" fmla="*/ 440 w 524"/>
                <a:gd name="T23" fmla="*/ 12 h 216"/>
                <a:gd name="T24" fmla="*/ 428 w 524"/>
                <a:gd name="T25" fmla="*/ 34 h 216"/>
                <a:gd name="T26" fmla="*/ 421 w 524"/>
                <a:gd name="T27" fmla="*/ 40 h 216"/>
                <a:gd name="T28" fmla="*/ 406 w 524"/>
                <a:gd name="T29" fmla="*/ 24 h 216"/>
                <a:gd name="T30" fmla="*/ 387 w 524"/>
                <a:gd name="T31" fmla="*/ 20 h 216"/>
                <a:gd name="T32" fmla="*/ 371 w 524"/>
                <a:gd name="T33" fmla="*/ 34 h 216"/>
                <a:gd name="T34" fmla="*/ 361 w 524"/>
                <a:gd name="T35" fmla="*/ 36 h 216"/>
                <a:gd name="T36" fmla="*/ 348 w 524"/>
                <a:gd name="T37" fmla="*/ 14 h 216"/>
                <a:gd name="T38" fmla="*/ 329 w 524"/>
                <a:gd name="T39" fmla="*/ 4 h 216"/>
                <a:gd name="T40" fmla="*/ 312 w 524"/>
                <a:gd name="T41" fmla="*/ 12 h 216"/>
                <a:gd name="T42" fmla="*/ 296 w 524"/>
                <a:gd name="T43" fmla="*/ 20 h 216"/>
                <a:gd name="T44" fmla="*/ 278 w 524"/>
                <a:gd name="T45" fmla="*/ 26 h 216"/>
                <a:gd name="T46" fmla="*/ 267 w 524"/>
                <a:gd name="T47" fmla="*/ 28 h 216"/>
                <a:gd name="T48" fmla="*/ 250 w 524"/>
                <a:gd name="T49" fmla="*/ 14 h 216"/>
                <a:gd name="T50" fmla="*/ 228 w 524"/>
                <a:gd name="T51" fmla="*/ 16 h 216"/>
                <a:gd name="T52" fmla="*/ 210 w 524"/>
                <a:gd name="T53" fmla="*/ 30 h 216"/>
                <a:gd name="T54" fmla="*/ 201 w 524"/>
                <a:gd name="T55" fmla="*/ 32 h 216"/>
                <a:gd name="T56" fmla="*/ 187 w 524"/>
                <a:gd name="T57" fmla="*/ 16 h 216"/>
                <a:gd name="T58" fmla="*/ 171 w 524"/>
                <a:gd name="T59" fmla="*/ 12 h 216"/>
                <a:gd name="T60" fmla="*/ 154 w 524"/>
                <a:gd name="T61" fmla="*/ 24 h 216"/>
                <a:gd name="T62" fmla="*/ 145 w 524"/>
                <a:gd name="T63" fmla="*/ 22 h 216"/>
                <a:gd name="T64" fmla="*/ 134 w 524"/>
                <a:gd name="T65" fmla="*/ 10 h 216"/>
                <a:gd name="T66" fmla="*/ 120 w 524"/>
                <a:gd name="T67" fmla="*/ 8 h 216"/>
                <a:gd name="T68" fmla="*/ 107 w 524"/>
                <a:gd name="T69" fmla="*/ 24 h 216"/>
                <a:gd name="T70" fmla="*/ 96 w 524"/>
                <a:gd name="T71" fmla="*/ 30 h 216"/>
                <a:gd name="T72" fmla="*/ 83 w 524"/>
                <a:gd name="T73" fmla="*/ 22 h 216"/>
                <a:gd name="T74" fmla="*/ 72 w 524"/>
                <a:gd name="T75" fmla="*/ 22 h 216"/>
                <a:gd name="T76" fmla="*/ 62 w 524"/>
                <a:gd name="T77" fmla="*/ 32 h 216"/>
                <a:gd name="T78" fmla="*/ 52 w 524"/>
                <a:gd name="T79" fmla="*/ 34 h 216"/>
                <a:gd name="T80" fmla="*/ 35 w 524"/>
                <a:gd name="T81" fmla="*/ 20 h 216"/>
                <a:gd name="T82" fmla="*/ 16 w 524"/>
                <a:gd name="T83" fmla="*/ 10 h 216"/>
                <a:gd name="T84" fmla="*/ 2 w 524"/>
                <a:gd name="T85" fmla="*/ 14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216"/>
                <a:gd name="T131" fmla="*/ 524 w 524"/>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216">
                  <a:moveTo>
                    <a:pt x="0" y="24"/>
                  </a:moveTo>
                  <a:lnTo>
                    <a:pt x="0" y="216"/>
                  </a:lnTo>
                  <a:lnTo>
                    <a:pt x="490" y="216"/>
                  </a:lnTo>
                  <a:lnTo>
                    <a:pt x="496" y="212"/>
                  </a:lnTo>
                  <a:lnTo>
                    <a:pt x="505" y="204"/>
                  </a:lnTo>
                  <a:lnTo>
                    <a:pt x="514" y="192"/>
                  </a:lnTo>
                  <a:lnTo>
                    <a:pt x="520" y="177"/>
                  </a:lnTo>
                  <a:lnTo>
                    <a:pt x="524" y="161"/>
                  </a:lnTo>
                  <a:lnTo>
                    <a:pt x="524" y="147"/>
                  </a:lnTo>
                  <a:lnTo>
                    <a:pt x="518" y="135"/>
                  </a:lnTo>
                  <a:lnTo>
                    <a:pt x="504" y="127"/>
                  </a:lnTo>
                  <a:lnTo>
                    <a:pt x="516" y="113"/>
                  </a:lnTo>
                  <a:lnTo>
                    <a:pt x="523" y="89"/>
                  </a:lnTo>
                  <a:lnTo>
                    <a:pt x="521" y="68"/>
                  </a:lnTo>
                  <a:lnTo>
                    <a:pt x="512" y="54"/>
                  </a:lnTo>
                  <a:lnTo>
                    <a:pt x="514" y="32"/>
                  </a:lnTo>
                  <a:lnTo>
                    <a:pt x="506" y="14"/>
                  </a:lnTo>
                  <a:lnTo>
                    <a:pt x="496" y="6"/>
                  </a:lnTo>
                  <a:lnTo>
                    <a:pt x="485" y="14"/>
                  </a:lnTo>
                  <a:lnTo>
                    <a:pt x="478" y="4"/>
                  </a:lnTo>
                  <a:lnTo>
                    <a:pt x="469" y="0"/>
                  </a:lnTo>
                  <a:lnTo>
                    <a:pt x="459" y="0"/>
                  </a:lnTo>
                  <a:lnTo>
                    <a:pt x="449" y="4"/>
                  </a:lnTo>
                  <a:lnTo>
                    <a:pt x="440" y="12"/>
                  </a:lnTo>
                  <a:lnTo>
                    <a:pt x="433" y="22"/>
                  </a:lnTo>
                  <a:lnTo>
                    <a:pt x="428" y="34"/>
                  </a:lnTo>
                  <a:lnTo>
                    <a:pt x="426" y="48"/>
                  </a:lnTo>
                  <a:lnTo>
                    <a:pt x="421" y="40"/>
                  </a:lnTo>
                  <a:lnTo>
                    <a:pt x="415" y="32"/>
                  </a:lnTo>
                  <a:lnTo>
                    <a:pt x="406" y="24"/>
                  </a:lnTo>
                  <a:lnTo>
                    <a:pt x="397" y="20"/>
                  </a:lnTo>
                  <a:lnTo>
                    <a:pt x="387" y="20"/>
                  </a:lnTo>
                  <a:lnTo>
                    <a:pt x="378" y="24"/>
                  </a:lnTo>
                  <a:lnTo>
                    <a:pt x="371" y="34"/>
                  </a:lnTo>
                  <a:lnTo>
                    <a:pt x="363" y="48"/>
                  </a:lnTo>
                  <a:lnTo>
                    <a:pt x="361" y="36"/>
                  </a:lnTo>
                  <a:lnTo>
                    <a:pt x="355" y="24"/>
                  </a:lnTo>
                  <a:lnTo>
                    <a:pt x="348" y="14"/>
                  </a:lnTo>
                  <a:lnTo>
                    <a:pt x="339" y="6"/>
                  </a:lnTo>
                  <a:lnTo>
                    <a:pt x="329" y="4"/>
                  </a:lnTo>
                  <a:lnTo>
                    <a:pt x="320" y="4"/>
                  </a:lnTo>
                  <a:lnTo>
                    <a:pt x="312" y="12"/>
                  </a:lnTo>
                  <a:lnTo>
                    <a:pt x="306" y="24"/>
                  </a:lnTo>
                  <a:lnTo>
                    <a:pt x="296" y="20"/>
                  </a:lnTo>
                  <a:lnTo>
                    <a:pt x="286" y="20"/>
                  </a:lnTo>
                  <a:lnTo>
                    <a:pt x="278" y="26"/>
                  </a:lnTo>
                  <a:lnTo>
                    <a:pt x="272" y="40"/>
                  </a:lnTo>
                  <a:lnTo>
                    <a:pt x="267" y="28"/>
                  </a:lnTo>
                  <a:lnTo>
                    <a:pt x="259" y="20"/>
                  </a:lnTo>
                  <a:lnTo>
                    <a:pt x="250" y="14"/>
                  </a:lnTo>
                  <a:lnTo>
                    <a:pt x="239" y="14"/>
                  </a:lnTo>
                  <a:lnTo>
                    <a:pt x="228" y="16"/>
                  </a:lnTo>
                  <a:lnTo>
                    <a:pt x="217" y="22"/>
                  </a:lnTo>
                  <a:lnTo>
                    <a:pt x="210" y="30"/>
                  </a:lnTo>
                  <a:lnTo>
                    <a:pt x="203" y="44"/>
                  </a:lnTo>
                  <a:lnTo>
                    <a:pt x="201" y="32"/>
                  </a:lnTo>
                  <a:lnTo>
                    <a:pt x="195" y="22"/>
                  </a:lnTo>
                  <a:lnTo>
                    <a:pt x="187" y="16"/>
                  </a:lnTo>
                  <a:lnTo>
                    <a:pt x="179" y="12"/>
                  </a:lnTo>
                  <a:lnTo>
                    <a:pt x="171" y="12"/>
                  </a:lnTo>
                  <a:lnTo>
                    <a:pt x="162" y="16"/>
                  </a:lnTo>
                  <a:lnTo>
                    <a:pt x="154" y="24"/>
                  </a:lnTo>
                  <a:lnTo>
                    <a:pt x="148" y="34"/>
                  </a:lnTo>
                  <a:lnTo>
                    <a:pt x="145" y="22"/>
                  </a:lnTo>
                  <a:lnTo>
                    <a:pt x="140" y="14"/>
                  </a:lnTo>
                  <a:lnTo>
                    <a:pt x="134" y="10"/>
                  </a:lnTo>
                  <a:lnTo>
                    <a:pt x="127" y="8"/>
                  </a:lnTo>
                  <a:lnTo>
                    <a:pt x="120" y="8"/>
                  </a:lnTo>
                  <a:lnTo>
                    <a:pt x="112" y="14"/>
                  </a:lnTo>
                  <a:lnTo>
                    <a:pt x="107" y="24"/>
                  </a:lnTo>
                  <a:lnTo>
                    <a:pt x="103" y="36"/>
                  </a:lnTo>
                  <a:lnTo>
                    <a:pt x="96" y="30"/>
                  </a:lnTo>
                  <a:lnTo>
                    <a:pt x="90" y="24"/>
                  </a:lnTo>
                  <a:lnTo>
                    <a:pt x="83" y="22"/>
                  </a:lnTo>
                  <a:lnTo>
                    <a:pt x="77" y="22"/>
                  </a:lnTo>
                  <a:lnTo>
                    <a:pt x="72" y="22"/>
                  </a:lnTo>
                  <a:lnTo>
                    <a:pt x="67" y="26"/>
                  </a:lnTo>
                  <a:lnTo>
                    <a:pt x="62" y="32"/>
                  </a:lnTo>
                  <a:lnTo>
                    <a:pt x="58" y="40"/>
                  </a:lnTo>
                  <a:lnTo>
                    <a:pt x="52" y="34"/>
                  </a:lnTo>
                  <a:lnTo>
                    <a:pt x="44" y="28"/>
                  </a:lnTo>
                  <a:lnTo>
                    <a:pt x="35" y="20"/>
                  </a:lnTo>
                  <a:lnTo>
                    <a:pt x="25" y="14"/>
                  </a:lnTo>
                  <a:lnTo>
                    <a:pt x="16" y="10"/>
                  </a:lnTo>
                  <a:lnTo>
                    <a:pt x="8" y="10"/>
                  </a:lnTo>
                  <a:lnTo>
                    <a:pt x="2" y="14"/>
                  </a:lnTo>
                  <a:lnTo>
                    <a:pt x="0" y="24"/>
                  </a:lnTo>
                  <a:close/>
                </a:path>
              </a:pathLst>
            </a:custGeom>
            <a:solidFill>
              <a:srgbClr val="00FF00"/>
            </a:solidFill>
            <a:ln w="9525">
              <a:noFill/>
              <a:round/>
              <a:headEnd/>
              <a:tailEnd/>
            </a:ln>
          </p:spPr>
          <p:txBody>
            <a:bodyPr/>
            <a:lstStyle/>
            <a:p>
              <a:endParaRPr lang="en-US"/>
            </a:p>
          </p:txBody>
        </p:sp>
        <p:sp>
          <p:nvSpPr>
            <p:cNvPr id="33932" name="Freeform 1114"/>
            <p:cNvSpPr>
              <a:spLocks/>
            </p:cNvSpPr>
            <p:nvPr/>
          </p:nvSpPr>
          <p:spPr bwMode="auto">
            <a:xfrm>
              <a:off x="3398" y="3623"/>
              <a:ext cx="526" cy="216"/>
            </a:xfrm>
            <a:custGeom>
              <a:avLst/>
              <a:gdLst>
                <a:gd name="T0" fmla="*/ 526 w 526"/>
                <a:gd name="T1" fmla="*/ 216 h 216"/>
                <a:gd name="T2" fmla="*/ 29 w 526"/>
                <a:gd name="T3" fmla="*/ 216 h 216"/>
                <a:gd name="T4" fmla="*/ 12 w 526"/>
                <a:gd name="T5" fmla="*/ 194 h 216"/>
                <a:gd name="T6" fmla="*/ 0 w 526"/>
                <a:gd name="T7" fmla="*/ 163 h 216"/>
                <a:gd name="T8" fmla="*/ 8 w 526"/>
                <a:gd name="T9" fmla="*/ 135 h 216"/>
                <a:gd name="T10" fmla="*/ 9 w 526"/>
                <a:gd name="T11" fmla="*/ 113 h 216"/>
                <a:gd name="T12" fmla="*/ 4 w 526"/>
                <a:gd name="T13" fmla="*/ 68 h 216"/>
                <a:gd name="T14" fmla="*/ 12 w 526"/>
                <a:gd name="T15" fmla="*/ 32 h 216"/>
                <a:gd name="T16" fmla="*/ 29 w 526"/>
                <a:gd name="T17" fmla="*/ 6 h 216"/>
                <a:gd name="T18" fmla="*/ 47 w 526"/>
                <a:gd name="T19" fmla="*/ 4 h 216"/>
                <a:gd name="T20" fmla="*/ 66 w 526"/>
                <a:gd name="T21" fmla="*/ 0 h 216"/>
                <a:gd name="T22" fmla="*/ 85 w 526"/>
                <a:gd name="T23" fmla="*/ 12 h 216"/>
                <a:gd name="T24" fmla="*/ 98 w 526"/>
                <a:gd name="T25" fmla="*/ 34 h 216"/>
                <a:gd name="T26" fmla="*/ 104 w 526"/>
                <a:gd name="T27" fmla="*/ 40 h 216"/>
                <a:gd name="T28" fmla="*/ 119 w 526"/>
                <a:gd name="T29" fmla="*/ 24 h 216"/>
                <a:gd name="T30" fmla="*/ 138 w 526"/>
                <a:gd name="T31" fmla="*/ 20 h 216"/>
                <a:gd name="T32" fmla="*/ 155 w 526"/>
                <a:gd name="T33" fmla="*/ 34 h 216"/>
                <a:gd name="T34" fmla="*/ 165 w 526"/>
                <a:gd name="T35" fmla="*/ 36 h 216"/>
                <a:gd name="T36" fmla="*/ 177 w 526"/>
                <a:gd name="T37" fmla="*/ 14 h 216"/>
                <a:gd name="T38" fmla="*/ 196 w 526"/>
                <a:gd name="T39" fmla="*/ 4 h 216"/>
                <a:gd name="T40" fmla="*/ 213 w 526"/>
                <a:gd name="T41" fmla="*/ 12 h 216"/>
                <a:gd name="T42" fmla="*/ 229 w 526"/>
                <a:gd name="T43" fmla="*/ 20 h 216"/>
                <a:gd name="T44" fmla="*/ 247 w 526"/>
                <a:gd name="T45" fmla="*/ 26 h 216"/>
                <a:gd name="T46" fmla="*/ 258 w 526"/>
                <a:gd name="T47" fmla="*/ 28 h 216"/>
                <a:gd name="T48" fmla="*/ 275 w 526"/>
                <a:gd name="T49" fmla="*/ 14 h 216"/>
                <a:gd name="T50" fmla="*/ 298 w 526"/>
                <a:gd name="T51" fmla="*/ 16 h 216"/>
                <a:gd name="T52" fmla="*/ 315 w 526"/>
                <a:gd name="T53" fmla="*/ 30 h 216"/>
                <a:gd name="T54" fmla="*/ 324 w 526"/>
                <a:gd name="T55" fmla="*/ 32 h 216"/>
                <a:gd name="T56" fmla="*/ 338 w 526"/>
                <a:gd name="T57" fmla="*/ 16 h 216"/>
                <a:gd name="T58" fmla="*/ 355 w 526"/>
                <a:gd name="T59" fmla="*/ 12 h 216"/>
                <a:gd name="T60" fmla="*/ 371 w 526"/>
                <a:gd name="T61" fmla="*/ 24 h 216"/>
                <a:gd name="T62" fmla="*/ 380 w 526"/>
                <a:gd name="T63" fmla="*/ 22 h 216"/>
                <a:gd name="T64" fmla="*/ 391 w 526"/>
                <a:gd name="T65" fmla="*/ 10 h 216"/>
                <a:gd name="T66" fmla="*/ 405 w 526"/>
                <a:gd name="T67" fmla="*/ 8 h 216"/>
                <a:gd name="T68" fmla="*/ 418 w 526"/>
                <a:gd name="T69" fmla="*/ 24 h 216"/>
                <a:gd name="T70" fmla="*/ 429 w 526"/>
                <a:gd name="T71" fmla="*/ 30 h 216"/>
                <a:gd name="T72" fmla="*/ 442 w 526"/>
                <a:gd name="T73" fmla="*/ 22 h 216"/>
                <a:gd name="T74" fmla="*/ 453 w 526"/>
                <a:gd name="T75" fmla="*/ 22 h 216"/>
                <a:gd name="T76" fmla="*/ 464 w 526"/>
                <a:gd name="T77" fmla="*/ 32 h 216"/>
                <a:gd name="T78" fmla="*/ 474 w 526"/>
                <a:gd name="T79" fmla="*/ 34 h 216"/>
                <a:gd name="T80" fmla="*/ 490 w 526"/>
                <a:gd name="T81" fmla="*/ 20 h 216"/>
                <a:gd name="T82" fmla="*/ 509 w 526"/>
                <a:gd name="T83" fmla="*/ 10 h 216"/>
                <a:gd name="T84" fmla="*/ 523 w 526"/>
                <a:gd name="T85" fmla="*/ 14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6"/>
                <a:gd name="T130" fmla="*/ 0 h 216"/>
                <a:gd name="T131" fmla="*/ 526 w 526"/>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6" h="216">
                  <a:moveTo>
                    <a:pt x="526" y="24"/>
                  </a:moveTo>
                  <a:lnTo>
                    <a:pt x="526" y="216"/>
                  </a:lnTo>
                  <a:lnTo>
                    <a:pt x="37" y="216"/>
                  </a:lnTo>
                  <a:lnTo>
                    <a:pt x="29" y="216"/>
                  </a:lnTo>
                  <a:lnTo>
                    <a:pt x="20" y="208"/>
                  </a:lnTo>
                  <a:lnTo>
                    <a:pt x="12" y="194"/>
                  </a:lnTo>
                  <a:lnTo>
                    <a:pt x="5" y="180"/>
                  </a:lnTo>
                  <a:lnTo>
                    <a:pt x="0" y="163"/>
                  </a:lnTo>
                  <a:lnTo>
                    <a:pt x="1" y="149"/>
                  </a:lnTo>
                  <a:lnTo>
                    <a:pt x="8" y="135"/>
                  </a:lnTo>
                  <a:lnTo>
                    <a:pt x="22" y="127"/>
                  </a:lnTo>
                  <a:lnTo>
                    <a:pt x="9" y="113"/>
                  </a:lnTo>
                  <a:lnTo>
                    <a:pt x="3" y="89"/>
                  </a:lnTo>
                  <a:lnTo>
                    <a:pt x="4" y="68"/>
                  </a:lnTo>
                  <a:lnTo>
                    <a:pt x="13" y="54"/>
                  </a:lnTo>
                  <a:lnTo>
                    <a:pt x="12" y="32"/>
                  </a:lnTo>
                  <a:lnTo>
                    <a:pt x="19" y="14"/>
                  </a:lnTo>
                  <a:lnTo>
                    <a:pt x="29" y="6"/>
                  </a:lnTo>
                  <a:lnTo>
                    <a:pt x="41" y="14"/>
                  </a:lnTo>
                  <a:lnTo>
                    <a:pt x="47" y="4"/>
                  </a:lnTo>
                  <a:lnTo>
                    <a:pt x="56" y="0"/>
                  </a:lnTo>
                  <a:lnTo>
                    <a:pt x="66" y="0"/>
                  </a:lnTo>
                  <a:lnTo>
                    <a:pt x="76" y="4"/>
                  </a:lnTo>
                  <a:lnTo>
                    <a:pt x="85" y="12"/>
                  </a:lnTo>
                  <a:lnTo>
                    <a:pt x="93" y="22"/>
                  </a:lnTo>
                  <a:lnTo>
                    <a:pt x="98" y="34"/>
                  </a:lnTo>
                  <a:lnTo>
                    <a:pt x="99" y="48"/>
                  </a:lnTo>
                  <a:lnTo>
                    <a:pt x="104" y="40"/>
                  </a:lnTo>
                  <a:lnTo>
                    <a:pt x="110" y="32"/>
                  </a:lnTo>
                  <a:lnTo>
                    <a:pt x="119" y="24"/>
                  </a:lnTo>
                  <a:lnTo>
                    <a:pt x="128" y="20"/>
                  </a:lnTo>
                  <a:lnTo>
                    <a:pt x="138" y="20"/>
                  </a:lnTo>
                  <a:lnTo>
                    <a:pt x="147" y="24"/>
                  </a:lnTo>
                  <a:lnTo>
                    <a:pt x="155" y="34"/>
                  </a:lnTo>
                  <a:lnTo>
                    <a:pt x="162" y="48"/>
                  </a:lnTo>
                  <a:lnTo>
                    <a:pt x="165" y="36"/>
                  </a:lnTo>
                  <a:lnTo>
                    <a:pt x="170" y="24"/>
                  </a:lnTo>
                  <a:lnTo>
                    <a:pt x="177" y="14"/>
                  </a:lnTo>
                  <a:lnTo>
                    <a:pt x="186" y="6"/>
                  </a:lnTo>
                  <a:lnTo>
                    <a:pt x="196" y="4"/>
                  </a:lnTo>
                  <a:lnTo>
                    <a:pt x="205" y="4"/>
                  </a:lnTo>
                  <a:lnTo>
                    <a:pt x="213" y="12"/>
                  </a:lnTo>
                  <a:lnTo>
                    <a:pt x="218" y="24"/>
                  </a:lnTo>
                  <a:lnTo>
                    <a:pt x="229" y="20"/>
                  </a:lnTo>
                  <a:lnTo>
                    <a:pt x="239" y="20"/>
                  </a:lnTo>
                  <a:lnTo>
                    <a:pt x="247" y="26"/>
                  </a:lnTo>
                  <a:lnTo>
                    <a:pt x="253" y="40"/>
                  </a:lnTo>
                  <a:lnTo>
                    <a:pt x="258" y="28"/>
                  </a:lnTo>
                  <a:lnTo>
                    <a:pt x="266" y="20"/>
                  </a:lnTo>
                  <a:lnTo>
                    <a:pt x="275" y="14"/>
                  </a:lnTo>
                  <a:lnTo>
                    <a:pt x="286" y="14"/>
                  </a:lnTo>
                  <a:lnTo>
                    <a:pt x="298" y="16"/>
                  </a:lnTo>
                  <a:lnTo>
                    <a:pt x="308" y="22"/>
                  </a:lnTo>
                  <a:lnTo>
                    <a:pt x="315" y="30"/>
                  </a:lnTo>
                  <a:lnTo>
                    <a:pt x="322" y="44"/>
                  </a:lnTo>
                  <a:lnTo>
                    <a:pt x="324" y="32"/>
                  </a:lnTo>
                  <a:lnTo>
                    <a:pt x="331" y="22"/>
                  </a:lnTo>
                  <a:lnTo>
                    <a:pt x="338" y="16"/>
                  </a:lnTo>
                  <a:lnTo>
                    <a:pt x="346" y="12"/>
                  </a:lnTo>
                  <a:lnTo>
                    <a:pt x="355" y="12"/>
                  </a:lnTo>
                  <a:lnTo>
                    <a:pt x="364" y="16"/>
                  </a:lnTo>
                  <a:lnTo>
                    <a:pt x="371" y="24"/>
                  </a:lnTo>
                  <a:lnTo>
                    <a:pt x="378" y="34"/>
                  </a:lnTo>
                  <a:lnTo>
                    <a:pt x="380" y="22"/>
                  </a:lnTo>
                  <a:lnTo>
                    <a:pt x="385" y="14"/>
                  </a:lnTo>
                  <a:lnTo>
                    <a:pt x="391" y="10"/>
                  </a:lnTo>
                  <a:lnTo>
                    <a:pt x="398" y="8"/>
                  </a:lnTo>
                  <a:lnTo>
                    <a:pt x="405" y="8"/>
                  </a:lnTo>
                  <a:lnTo>
                    <a:pt x="413" y="14"/>
                  </a:lnTo>
                  <a:lnTo>
                    <a:pt x="418" y="24"/>
                  </a:lnTo>
                  <a:lnTo>
                    <a:pt x="422" y="36"/>
                  </a:lnTo>
                  <a:lnTo>
                    <a:pt x="429" y="30"/>
                  </a:lnTo>
                  <a:lnTo>
                    <a:pt x="436" y="24"/>
                  </a:lnTo>
                  <a:lnTo>
                    <a:pt x="442" y="22"/>
                  </a:lnTo>
                  <a:lnTo>
                    <a:pt x="448" y="22"/>
                  </a:lnTo>
                  <a:lnTo>
                    <a:pt x="453" y="22"/>
                  </a:lnTo>
                  <a:lnTo>
                    <a:pt x="459" y="26"/>
                  </a:lnTo>
                  <a:lnTo>
                    <a:pt x="464" y="32"/>
                  </a:lnTo>
                  <a:lnTo>
                    <a:pt x="467" y="40"/>
                  </a:lnTo>
                  <a:lnTo>
                    <a:pt x="474" y="34"/>
                  </a:lnTo>
                  <a:lnTo>
                    <a:pt x="481" y="28"/>
                  </a:lnTo>
                  <a:lnTo>
                    <a:pt x="490" y="20"/>
                  </a:lnTo>
                  <a:lnTo>
                    <a:pt x="500" y="14"/>
                  </a:lnTo>
                  <a:lnTo>
                    <a:pt x="509" y="10"/>
                  </a:lnTo>
                  <a:lnTo>
                    <a:pt x="517" y="10"/>
                  </a:lnTo>
                  <a:lnTo>
                    <a:pt x="523" y="14"/>
                  </a:lnTo>
                  <a:lnTo>
                    <a:pt x="526" y="24"/>
                  </a:lnTo>
                  <a:close/>
                </a:path>
              </a:pathLst>
            </a:custGeom>
            <a:solidFill>
              <a:srgbClr val="00FF00"/>
            </a:solidFill>
            <a:ln w="9525">
              <a:noFill/>
              <a:round/>
              <a:headEnd/>
              <a:tailEnd/>
            </a:ln>
          </p:spPr>
          <p:txBody>
            <a:bodyPr/>
            <a:lstStyle/>
            <a:p>
              <a:endParaRPr lang="en-US"/>
            </a:p>
          </p:txBody>
        </p:sp>
        <p:sp>
          <p:nvSpPr>
            <p:cNvPr id="33933" name="Text Box 1115"/>
            <p:cNvSpPr txBox="1">
              <a:spLocks noChangeArrowheads="1"/>
            </p:cNvSpPr>
            <p:nvPr/>
          </p:nvSpPr>
          <p:spPr bwMode="auto">
            <a:xfrm>
              <a:off x="3790" y="2228"/>
              <a:ext cx="801" cy="240"/>
            </a:xfrm>
            <a:prstGeom prst="rect">
              <a:avLst/>
            </a:prstGeom>
            <a:noFill/>
            <a:ln w="12700">
              <a:noFill/>
              <a:miter lim="800000"/>
              <a:headEnd/>
              <a:tailEnd/>
            </a:ln>
          </p:spPr>
          <p:txBody>
            <a:bodyPr wrap="none">
              <a:spAutoFit/>
            </a:bodyPr>
            <a:lstStyle/>
            <a:p>
              <a:pPr eaLnBrk="0" hangingPunct="0"/>
              <a:r>
                <a:rPr lang="en-US" sz="2000" b="1">
                  <a:solidFill>
                    <a:srgbClr val="FF9933"/>
                  </a:solidFill>
                  <a:latin typeface="Arial" pitchFamily="34" charset="0"/>
                </a:rPr>
                <a:t>SCHOOL</a:t>
              </a:r>
            </a:p>
          </p:txBody>
        </p:sp>
      </p:grpSp>
      <p:grpSp>
        <p:nvGrpSpPr>
          <p:cNvPr id="4" name="Group 1116"/>
          <p:cNvGrpSpPr>
            <a:grpSpLocks/>
          </p:cNvGrpSpPr>
          <p:nvPr/>
        </p:nvGrpSpPr>
        <p:grpSpPr bwMode="auto">
          <a:xfrm>
            <a:off x="1525588" y="4225925"/>
            <a:ext cx="1909762" cy="1555750"/>
            <a:chOff x="1023" y="2644"/>
            <a:chExt cx="1203" cy="980"/>
          </a:xfrm>
        </p:grpSpPr>
        <p:sp>
          <p:nvSpPr>
            <p:cNvPr id="33800" name="Oval 1117"/>
            <p:cNvSpPr>
              <a:spLocks noChangeArrowheads="1"/>
            </p:cNvSpPr>
            <p:nvPr/>
          </p:nvSpPr>
          <p:spPr bwMode="auto">
            <a:xfrm>
              <a:off x="1453" y="2735"/>
              <a:ext cx="333" cy="330"/>
            </a:xfrm>
            <a:prstGeom prst="ellipse">
              <a:avLst/>
            </a:prstGeom>
            <a:solidFill>
              <a:srgbClr val="A50021"/>
            </a:solidFill>
            <a:ln w="12700">
              <a:noFill/>
              <a:round/>
              <a:headEnd/>
              <a:tailEnd/>
            </a:ln>
          </p:spPr>
          <p:txBody>
            <a:bodyPr wrap="none" anchor="ctr"/>
            <a:lstStyle/>
            <a:p>
              <a:endParaRPr lang="en-US"/>
            </a:p>
          </p:txBody>
        </p:sp>
        <p:grpSp>
          <p:nvGrpSpPr>
            <p:cNvPr id="5" name="Group 1118"/>
            <p:cNvGrpSpPr>
              <a:grpSpLocks/>
            </p:cNvGrpSpPr>
            <p:nvPr/>
          </p:nvGrpSpPr>
          <p:grpSpPr bwMode="auto">
            <a:xfrm>
              <a:off x="1053" y="3346"/>
              <a:ext cx="413" cy="237"/>
              <a:chOff x="1291" y="3582"/>
              <a:chExt cx="413" cy="237"/>
            </a:xfrm>
          </p:grpSpPr>
          <p:sp>
            <p:nvSpPr>
              <p:cNvPr id="33858" name="Rectangle 1119"/>
              <p:cNvSpPr>
                <a:spLocks noChangeArrowheads="1"/>
              </p:cNvSpPr>
              <p:nvPr/>
            </p:nvSpPr>
            <p:spPr bwMode="auto">
              <a:xfrm>
                <a:off x="1291" y="3582"/>
                <a:ext cx="413" cy="237"/>
              </a:xfrm>
              <a:prstGeom prst="rect">
                <a:avLst/>
              </a:prstGeom>
              <a:solidFill>
                <a:srgbClr val="B23333"/>
              </a:solidFill>
              <a:ln w="9525">
                <a:noFill/>
                <a:miter lim="800000"/>
                <a:headEnd/>
                <a:tailEnd/>
              </a:ln>
            </p:spPr>
            <p:txBody>
              <a:bodyPr/>
              <a:lstStyle/>
              <a:p>
                <a:endParaRPr lang="en-US"/>
              </a:p>
            </p:txBody>
          </p:sp>
          <p:sp>
            <p:nvSpPr>
              <p:cNvPr id="33859" name="Rectangle 1120"/>
              <p:cNvSpPr>
                <a:spLocks noChangeArrowheads="1"/>
              </p:cNvSpPr>
              <p:nvPr/>
            </p:nvSpPr>
            <p:spPr bwMode="auto">
              <a:xfrm>
                <a:off x="1291" y="3671"/>
                <a:ext cx="60" cy="39"/>
              </a:xfrm>
              <a:prstGeom prst="rect">
                <a:avLst/>
              </a:prstGeom>
              <a:solidFill>
                <a:srgbClr val="7C0000"/>
              </a:solidFill>
              <a:ln w="9525">
                <a:noFill/>
                <a:miter lim="800000"/>
                <a:headEnd/>
                <a:tailEnd/>
              </a:ln>
            </p:spPr>
            <p:txBody>
              <a:bodyPr/>
              <a:lstStyle/>
              <a:p>
                <a:endParaRPr lang="en-US"/>
              </a:p>
            </p:txBody>
          </p:sp>
          <p:sp>
            <p:nvSpPr>
              <p:cNvPr id="33860" name="Rectangle 1121"/>
              <p:cNvSpPr>
                <a:spLocks noChangeArrowheads="1"/>
              </p:cNvSpPr>
              <p:nvPr/>
            </p:nvSpPr>
            <p:spPr bwMode="auto">
              <a:xfrm>
                <a:off x="1291" y="3619"/>
                <a:ext cx="28" cy="41"/>
              </a:xfrm>
              <a:prstGeom prst="rect">
                <a:avLst/>
              </a:prstGeom>
              <a:solidFill>
                <a:srgbClr val="7C0000"/>
              </a:solidFill>
              <a:ln w="9525">
                <a:noFill/>
                <a:miter lim="800000"/>
                <a:headEnd/>
                <a:tailEnd/>
              </a:ln>
            </p:spPr>
            <p:txBody>
              <a:bodyPr/>
              <a:lstStyle/>
              <a:p>
                <a:endParaRPr lang="en-US"/>
              </a:p>
            </p:txBody>
          </p:sp>
          <p:sp>
            <p:nvSpPr>
              <p:cNvPr id="33861" name="Rectangle 1122"/>
              <p:cNvSpPr>
                <a:spLocks noChangeArrowheads="1"/>
              </p:cNvSpPr>
              <p:nvPr/>
            </p:nvSpPr>
            <p:spPr bwMode="auto">
              <a:xfrm>
                <a:off x="1291" y="3723"/>
                <a:ext cx="28" cy="39"/>
              </a:xfrm>
              <a:prstGeom prst="rect">
                <a:avLst/>
              </a:prstGeom>
              <a:solidFill>
                <a:srgbClr val="7C0000"/>
              </a:solidFill>
              <a:ln w="9525">
                <a:noFill/>
                <a:miter lim="800000"/>
                <a:headEnd/>
                <a:tailEnd/>
              </a:ln>
            </p:spPr>
            <p:txBody>
              <a:bodyPr/>
              <a:lstStyle/>
              <a:p>
                <a:endParaRPr lang="en-US"/>
              </a:p>
            </p:txBody>
          </p:sp>
          <p:sp>
            <p:nvSpPr>
              <p:cNvPr id="33862" name="Rectangle 1123"/>
              <p:cNvSpPr>
                <a:spLocks noChangeArrowheads="1"/>
              </p:cNvSpPr>
              <p:nvPr/>
            </p:nvSpPr>
            <p:spPr bwMode="auto">
              <a:xfrm>
                <a:off x="1548" y="3671"/>
                <a:ext cx="60" cy="39"/>
              </a:xfrm>
              <a:prstGeom prst="rect">
                <a:avLst/>
              </a:prstGeom>
              <a:solidFill>
                <a:srgbClr val="7C0000"/>
              </a:solidFill>
              <a:ln w="9525">
                <a:noFill/>
                <a:miter lim="800000"/>
                <a:headEnd/>
                <a:tailEnd/>
              </a:ln>
            </p:spPr>
            <p:txBody>
              <a:bodyPr/>
              <a:lstStyle/>
              <a:p>
                <a:endParaRPr lang="en-US"/>
              </a:p>
            </p:txBody>
          </p:sp>
          <p:sp>
            <p:nvSpPr>
              <p:cNvPr id="33863" name="Rectangle 1124"/>
              <p:cNvSpPr>
                <a:spLocks noChangeArrowheads="1"/>
              </p:cNvSpPr>
              <p:nvPr/>
            </p:nvSpPr>
            <p:spPr bwMode="auto">
              <a:xfrm>
                <a:off x="1516" y="3723"/>
                <a:ext cx="60" cy="39"/>
              </a:xfrm>
              <a:prstGeom prst="rect">
                <a:avLst/>
              </a:prstGeom>
              <a:solidFill>
                <a:srgbClr val="7C0000"/>
              </a:solidFill>
              <a:ln w="9525">
                <a:noFill/>
                <a:miter lim="800000"/>
                <a:headEnd/>
                <a:tailEnd/>
              </a:ln>
            </p:spPr>
            <p:txBody>
              <a:bodyPr/>
              <a:lstStyle/>
              <a:p>
                <a:endParaRPr lang="en-US"/>
              </a:p>
            </p:txBody>
          </p:sp>
        </p:grpSp>
        <p:grpSp>
          <p:nvGrpSpPr>
            <p:cNvPr id="6" name="Group 1125"/>
            <p:cNvGrpSpPr>
              <a:grpSpLocks/>
            </p:cNvGrpSpPr>
            <p:nvPr/>
          </p:nvGrpSpPr>
          <p:grpSpPr bwMode="auto">
            <a:xfrm>
              <a:off x="1035" y="3015"/>
              <a:ext cx="1184" cy="570"/>
              <a:chOff x="1273" y="3249"/>
              <a:chExt cx="878" cy="570"/>
            </a:xfrm>
          </p:grpSpPr>
          <p:sp>
            <p:nvSpPr>
              <p:cNvPr id="33855" name="Rectangle 1126"/>
              <p:cNvSpPr>
                <a:spLocks noChangeArrowheads="1"/>
              </p:cNvSpPr>
              <p:nvPr/>
            </p:nvSpPr>
            <p:spPr bwMode="auto">
              <a:xfrm>
                <a:off x="1273" y="3249"/>
                <a:ext cx="18" cy="570"/>
              </a:xfrm>
              <a:prstGeom prst="rect">
                <a:avLst/>
              </a:prstGeom>
              <a:solidFill>
                <a:srgbClr val="FFDDA5"/>
              </a:solidFill>
              <a:ln w="9525">
                <a:noFill/>
                <a:miter lim="800000"/>
                <a:headEnd/>
                <a:tailEnd/>
              </a:ln>
            </p:spPr>
            <p:txBody>
              <a:bodyPr/>
              <a:lstStyle/>
              <a:p>
                <a:endParaRPr lang="en-US"/>
              </a:p>
            </p:txBody>
          </p:sp>
          <p:sp>
            <p:nvSpPr>
              <p:cNvPr id="33856" name="Rectangle 1127"/>
              <p:cNvSpPr>
                <a:spLocks noChangeArrowheads="1"/>
              </p:cNvSpPr>
              <p:nvPr/>
            </p:nvSpPr>
            <p:spPr bwMode="auto">
              <a:xfrm>
                <a:off x="1703" y="3249"/>
                <a:ext cx="18" cy="570"/>
              </a:xfrm>
              <a:prstGeom prst="rect">
                <a:avLst/>
              </a:prstGeom>
              <a:solidFill>
                <a:srgbClr val="FFDDA5"/>
              </a:solidFill>
              <a:ln w="9525">
                <a:noFill/>
                <a:miter lim="800000"/>
                <a:headEnd/>
                <a:tailEnd/>
              </a:ln>
            </p:spPr>
            <p:txBody>
              <a:bodyPr/>
              <a:lstStyle/>
              <a:p>
                <a:endParaRPr lang="en-US"/>
              </a:p>
            </p:txBody>
          </p:sp>
          <p:sp>
            <p:nvSpPr>
              <p:cNvPr id="33857" name="Rectangle 1128"/>
              <p:cNvSpPr>
                <a:spLocks noChangeArrowheads="1"/>
              </p:cNvSpPr>
              <p:nvPr/>
            </p:nvSpPr>
            <p:spPr bwMode="auto">
              <a:xfrm>
                <a:off x="2134" y="3249"/>
                <a:ext cx="17" cy="570"/>
              </a:xfrm>
              <a:prstGeom prst="rect">
                <a:avLst/>
              </a:prstGeom>
              <a:solidFill>
                <a:srgbClr val="FFDDA5"/>
              </a:solidFill>
              <a:ln w="9525">
                <a:noFill/>
                <a:miter lim="800000"/>
                <a:headEnd/>
                <a:tailEnd/>
              </a:ln>
            </p:spPr>
            <p:txBody>
              <a:bodyPr/>
              <a:lstStyle/>
              <a:p>
                <a:endParaRPr lang="en-US"/>
              </a:p>
            </p:txBody>
          </p:sp>
        </p:grpSp>
        <p:grpSp>
          <p:nvGrpSpPr>
            <p:cNvPr id="7" name="Group 1129"/>
            <p:cNvGrpSpPr>
              <a:grpSpLocks/>
            </p:cNvGrpSpPr>
            <p:nvPr/>
          </p:nvGrpSpPr>
          <p:grpSpPr bwMode="auto">
            <a:xfrm>
              <a:off x="1053" y="3308"/>
              <a:ext cx="1154" cy="49"/>
              <a:chOff x="1291" y="3544"/>
              <a:chExt cx="843" cy="38"/>
            </a:xfrm>
          </p:grpSpPr>
          <p:sp>
            <p:nvSpPr>
              <p:cNvPr id="33853" name="Rectangle 1130"/>
              <p:cNvSpPr>
                <a:spLocks noChangeArrowheads="1"/>
              </p:cNvSpPr>
              <p:nvPr/>
            </p:nvSpPr>
            <p:spPr bwMode="auto">
              <a:xfrm>
                <a:off x="1291" y="3544"/>
                <a:ext cx="413" cy="38"/>
              </a:xfrm>
              <a:prstGeom prst="rect">
                <a:avLst/>
              </a:prstGeom>
              <a:solidFill>
                <a:srgbClr val="FFDDA5"/>
              </a:solidFill>
              <a:ln w="9525">
                <a:noFill/>
                <a:miter lim="800000"/>
                <a:headEnd/>
                <a:tailEnd/>
              </a:ln>
            </p:spPr>
            <p:txBody>
              <a:bodyPr/>
              <a:lstStyle/>
              <a:p>
                <a:endParaRPr lang="en-US"/>
              </a:p>
            </p:txBody>
          </p:sp>
          <p:sp>
            <p:nvSpPr>
              <p:cNvPr id="33854" name="Rectangle 1131"/>
              <p:cNvSpPr>
                <a:spLocks noChangeArrowheads="1"/>
              </p:cNvSpPr>
              <p:nvPr/>
            </p:nvSpPr>
            <p:spPr bwMode="auto">
              <a:xfrm>
                <a:off x="1721" y="3544"/>
                <a:ext cx="413" cy="38"/>
              </a:xfrm>
              <a:prstGeom prst="rect">
                <a:avLst/>
              </a:prstGeom>
              <a:solidFill>
                <a:srgbClr val="FFDDA5"/>
              </a:solidFill>
              <a:ln w="9525">
                <a:noFill/>
                <a:miter lim="800000"/>
                <a:headEnd/>
                <a:tailEnd/>
              </a:ln>
            </p:spPr>
            <p:txBody>
              <a:bodyPr/>
              <a:lstStyle/>
              <a:p>
                <a:endParaRPr lang="en-US"/>
              </a:p>
            </p:txBody>
          </p:sp>
        </p:grpSp>
        <p:sp>
          <p:nvSpPr>
            <p:cNvPr id="33804" name="Freeform 1132"/>
            <p:cNvSpPr>
              <a:spLocks/>
            </p:cNvSpPr>
            <p:nvPr/>
          </p:nvSpPr>
          <p:spPr bwMode="auto">
            <a:xfrm>
              <a:off x="1053" y="3013"/>
              <a:ext cx="413" cy="295"/>
            </a:xfrm>
            <a:custGeom>
              <a:avLst/>
              <a:gdLst>
                <a:gd name="T0" fmla="*/ 36 w 827"/>
                <a:gd name="T1" fmla="*/ 295 h 330"/>
                <a:gd name="T2" fmla="*/ 396 w 827"/>
                <a:gd name="T3" fmla="*/ 295 h 330"/>
                <a:gd name="T4" fmla="*/ 396 w 827"/>
                <a:gd name="T5" fmla="*/ 34 h 330"/>
                <a:gd name="T6" fmla="*/ 36 w 827"/>
                <a:gd name="T7" fmla="*/ 34 h 330"/>
                <a:gd name="T8" fmla="*/ 36 w 827"/>
                <a:gd name="T9" fmla="*/ 295 h 330"/>
                <a:gd name="T10" fmla="*/ 0 w 827"/>
                <a:gd name="T11" fmla="*/ 330 h 330"/>
                <a:gd name="T12" fmla="*/ 0 w 827"/>
                <a:gd name="T13" fmla="*/ 0 h 330"/>
                <a:gd name="T14" fmla="*/ 827 w 827"/>
                <a:gd name="T15" fmla="*/ 0 h 330"/>
                <a:gd name="T16" fmla="*/ 827 w 827"/>
                <a:gd name="T17" fmla="*/ 330 h 330"/>
                <a:gd name="T18" fmla="*/ 792 w 827"/>
                <a:gd name="T19" fmla="*/ 295 h 330"/>
                <a:gd name="T20" fmla="*/ 792 w 827"/>
                <a:gd name="T21" fmla="*/ 34 h 330"/>
                <a:gd name="T22" fmla="*/ 432 w 827"/>
                <a:gd name="T23" fmla="*/ 34 h 330"/>
                <a:gd name="T24" fmla="*/ 432 w 827"/>
                <a:gd name="T25" fmla="*/ 295 h 330"/>
                <a:gd name="T26" fmla="*/ 792 w 827"/>
                <a:gd name="T27" fmla="*/ 295 h 330"/>
                <a:gd name="T28" fmla="*/ 827 w 827"/>
                <a:gd name="T29" fmla="*/ 330 h 330"/>
                <a:gd name="T30" fmla="*/ 0 w 827"/>
                <a:gd name="T31" fmla="*/ 330 h 330"/>
                <a:gd name="T32" fmla="*/ 36 w 827"/>
                <a:gd name="T33" fmla="*/ 295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7"/>
                <a:gd name="T52" fmla="*/ 0 h 330"/>
                <a:gd name="T53" fmla="*/ 827 w 827"/>
                <a:gd name="T54" fmla="*/ 330 h 3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7" h="330">
                  <a:moveTo>
                    <a:pt x="36" y="295"/>
                  </a:moveTo>
                  <a:lnTo>
                    <a:pt x="396" y="295"/>
                  </a:lnTo>
                  <a:lnTo>
                    <a:pt x="396" y="34"/>
                  </a:lnTo>
                  <a:lnTo>
                    <a:pt x="36" y="34"/>
                  </a:lnTo>
                  <a:lnTo>
                    <a:pt x="36" y="295"/>
                  </a:lnTo>
                  <a:lnTo>
                    <a:pt x="0" y="330"/>
                  </a:lnTo>
                  <a:lnTo>
                    <a:pt x="0" y="0"/>
                  </a:lnTo>
                  <a:lnTo>
                    <a:pt x="827" y="0"/>
                  </a:lnTo>
                  <a:lnTo>
                    <a:pt x="827" y="330"/>
                  </a:lnTo>
                  <a:lnTo>
                    <a:pt x="792" y="295"/>
                  </a:lnTo>
                  <a:lnTo>
                    <a:pt x="792" y="34"/>
                  </a:lnTo>
                  <a:lnTo>
                    <a:pt x="432" y="34"/>
                  </a:lnTo>
                  <a:lnTo>
                    <a:pt x="432" y="295"/>
                  </a:lnTo>
                  <a:lnTo>
                    <a:pt x="792" y="295"/>
                  </a:lnTo>
                  <a:lnTo>
                    <a:pt x="827" y="330"/>
                  </a:lnTo>
                  <a:lnTo>
                    <a:pt x="0" y="330"/>
                  </a:lnTo>
                  <a:lnTo>
                    <a:pt x="36" y="295"/>
                  </a:lnTo>
                  <a:close/>
                </a:path>
              </a:pathLst>
            </a:custGeom>
            <a:solidFill>
              <a:srgbClr val="E8EAEA"/>
            </a:solidFill>
            <a:ln w="9525">
              <a:noFill/>
              <a:round/>
              <a:headEnd/>
              <a:tailEnd/>
            </a:ln>
          </p:spPr>
          <p:txBody>
            <a:bodyPr/>
            <a:lstStyle/>
            <a:p>
              <a:endParaRPr lang="en-US"/>
            </a:p>
          </p:txBody>
        </p:sp>
        <p:grpSp>
          <p:nvGrpSpPr>
            <p:cNvPr id="8" name="Group 1133"/>
            <p:cNvGrpSpPr>
              <a:grpSpLocks/>
            </p:cNvGrpSpPr>
            <p:nvPr/>
          </p:nvGrpSpPr>
          <p:grpSpPr bwMode="auto">
            <a:xfrm>
              <a:off x="1070" y="3045"/>
              <a:ext cx="181" cy="232"/>
              <a:chOff x="899" y="2669"/>
              <a:chExt cx="181" cy="232"/>
            </a:xfrm>
          </p:grpSpPr>
          <p:sp>
            <p:nvSpPr>
              <p:cNvPr id="33851" name="Rectangle 1134"/>
              <p:cNvSpPr>
                <a:spLocks noChangeArrowheads="1"/>
              </p:cNvSpPr>
              <p:nvPr/>
            </p:nvSpPr>
            <p:spPr bwMode="auto">
              <a:xfrm>
                <a:off x="899" y="2669"/>
                <a:ext cx="181" cy="232"/>
              </a:xfrm>
              <a:prstGeom prst="rect">
                <a:avLst/>
              </a:prstGeom>
              <a:solidFill>
                <a:srgbClr val="26CCD8"/>
              </a:solidFill>
              <a:ln w="9525">
                <a:noFill/>
                <a:miter lim="800000"/>
                <a:headEnd/>
                <a:tailEnd/>
              </a:ln>
            </p:spPr>
            <p:txBody>
              <a:bodyPr/>
              <a:lstStyle/>
              <a:p>
                <a:endParaRPr lang="en-US"/>
              </a:p>
            </p:txBody>
          </p:sp>
          <p:sp>
            <p:nvSpPr>
              <p:cNvPr id="33852" name="Freeform 1135"/>
              <p:cNvSpPr>
                <a:spLocks/>
              </p:cNvSpPr>
              <p:nvPr/>
            </p:nvSpPr>
            <p:spPr bwMode="auto">
              <a:xfrm>
                <a:off x="954" y="2669"/>
                <a:ext cx="126" cy="232"/>
              </a:xfrm>
              <a:custGeom>
                <a:avLst/>
                <a:gdLst>
                  <a:gd name="T0" fmla="*/ 137 w 251"/>
                  <a:gd name="T1" fmla="*/ 0 h 261"/>
                  <a:gd name="T2" fmla="*/ 251 w 251"/>
                  <a:gd name="T3" fmla="*/ 0 h 261"/>
                  <a:gd name="T4" fmla="*/ 251 w 251"/>
                  <a:gd name="T5" fmla="*/ 99 h 261"/>
                  <a:gd name="T6" fmla="*/ 242 w 251"/>
                  <a:gd name="T7" fmla="*/ 101 h 261"/>
                  <a:gd name="T8" fmla="*/ 233 w 251"/>
                  <a:gd name="T9" fmla="*/ 105 h 261"/>
                  <a:gd name="T10" fmla="*/ 222 w 251"/>
                  <a:gd name="T11" fmla="*/ 108 h 261"/>
                  <a:gd name="T12" fmla="*/ 213 w 251"/>
                  <a:gd name="T13" fmla="*/ 112 h 261"/>
                  <a:gd name="T14" fmla="*/ 205 w 251"/>
                  <a:gd name="T15" fmla="*/ 116 h 261"/>
                  <a:gd name="T16" fmla="*/ 198 w 251"/>
                  <a:gd name="T17" fmla="*/ 121 h 261"/>
                  <a:gd name="T18" fmla="*/ 193 w 251"/>
                  <a:gd name="T19" fmla="*/ 127 h 261"/>
                  <a:gd name="T20" fmla="*/ 188 w 251"/>
                  <a:gd name="T21" fmla="*/ 134 h 261"/>
                  <a:gd name="T22" fmla="*/ 188 w 251"/>
                  <a:gd name="T23" fmla="*/ 141 h 261"/>
                  <a:gd name="T24" fmla="*/ 193 w 251"/>
                  <a:gd name="T25" fmla="*/ 145 h 261"/>
                  <a:gd name="T26" fmla="*/ 201 w 251"/>
                  <a:gd name="T27" fmla="*/ 151 h 261"/>
                  <a:gd name="T28" fmla="*/ 211 w 251"/>
                  <a:gd name="T29" fmla="*/ 156 h 261"/>
                  <a:gd name="T30" fmla="*/ 220 w 251"/>
                  <a:gd name="T31" fmla="*/ 160 h 261"/>
                  <a:gd name="T32" fmla="*/ 227 w 251"/>
                  <a:gd name="T33" fmla="*/ 167 h 261"/>
                  <a:gd name="T34" fmla="*/ 229 w 251"/>
                  <a:gd name="T35" fmla="*/ 175 h 261"/>
                  <a:gd name="T36" fmla="*/ 227 w 251"/>
                  <a:gd name="T37" fmla="*/ 185 h 261"/>
                  <a:gd name="T38" fmla="*/ 220 w 251"/>
                  <a:gd name="T39" fmla="*/ 197 h 261"/>
                  <a:gd name="T40" fmla="*/ 211 w 251"/>
                  <a:gd name="T41" fmla="*/ 207 h 261"/>
                  <a:gd name="T42" fmla="*/ 201 w 251"/>
                  <a:gd name="T43" fmla="*/ 216 h 261"/>
                  <a:gd name="T44" fmla="*/ 191 w 251"/>
                  <a:gd name="T45" fmla="*/ 226 h 261"/>
                  <a:gd name="T46" fmla="*/ 182 w 251"/>
                  <a:gd name="T47" fmla="*/ 234 h 261"/>
                  <a:gd name="T48" fmla="*/ 174 w 251"/>
                  <a:gd name="T49" fmla="*/ 243 h 261"/>
                  <a:gd name="T50" fmla="*/ 167 w 251"/>
                  <a:gd name="T51" fmla="*/ 252 h 261"/>
                  <a:gd name="T52" fmla="*/ 164 w 251"/>
                  <a:gd name="T53" fmla="*/ 261 h 261"/>
                  <a:gd name="T54" fmla="*/ 0 w 251"/>
                  <a:gd name="T55" fmla="*/ 261 h 261"/>
                  <a:gd name="T56" fmla="*/ 3 w 251"/>
                  <a:gd name="T57" fmla="*/ 252 h 261"/>
                  <a:gd name="T58" fmla="*/ 8 w 251"/>
                  <a:gd name="T59" fmla="*/ 241 h 261"/>
                  <a:gd name="T60" fmla="*/ 15 w 251"/>
                  <a:gd name="T61" fmla="*/ 228 h 261"/>
                  <a:gd name="T62" fmla="*/ 23 w 251"/>
                  <a:gd name="T63" fmla="*/ 215 h 261"/>
                  <a:gd name="T64" fmla="*/ 33 w 251"/>
                  <a:gd name="T65" fmla="*/ 202 h 261"/>
                  <a:gd name="T66" fmla="*/ 43 w 251"/>
                  <a:gd name="T67" fmla="*/ 190 h 261"/>
                  <a:gd name="T68" fmla="*/ 52 w 251"/>
                  <a:gd name="T69" fmla="*/ 179 h 261"/>
                  <a:gd name="T70" fmla="*/ 62 w 251"/>
                  <a:gd name="T71" fmla="*/ 170 h 261"/>
                  <a:gd name="T72" fmla="*/ 75 w 251"/>
                  <a:gd name="T73" fmla="*/ 161 h 261"/>
                  <a:gd name="T74" fmla="*/ 92 w 251"/>
                  <a:gd name="T75" fmla="*/ 149 h 261"/>
                  <a:gd name="T76" fmla="*/ 112 w 251"/>
                  <a:gd name="T77" fmla="*/ 134 h 261"/>
                  <a:gd name="T78" fmla="*/ 130 w 251"/>
                  <a:gd name="T79" fmla="*/ 119 h 261"/>
                  <a:gd name="T80" fmla="*/ 146 w 251"/>
                  <a:gd name="T81" fmla="*/ 105 h 261"/>
                  <a:gd name="T82" fmla="*/ 157 w 251"/>
                  <a:gd name="T83" fmla="*/ 93 h 261"/>
                  <a:gd name="T84" fmla="*/ 159 w 251"/>
                  <a:gd name="T85" fmla="*/ 85 h 261"/>
                  <a:gd name="T86" fmla="*/ 150 w 251"/>
                  <a:gd name="T87" fmla="*/ 82 h 261"/>
                  <a:gd name="T88" fmla="*/ 134 w 251"/>
                  <a:gd name="T89" fmla="*/ 83 h 261"/>
                  <a:gd name="T90" fmla="*/ 114 w 251"/>
                  <a:gd name="T91" fmla="*/ 85 h 261"/>
                  <a:gd name="T92" fmla="*/ 96 w 251"/>
                  <a:gd name="T93" fmla="*/ 90 h 261"/>
                  <a:gd name="T94" fmla="*/ 76 w 251"/>
                  <a:gd name="T95" fmla="*/ 95 h 261"/>
                  <a:gd name="T96" fmla="*/ 59 w 251"/>
                  <a:gd name="T97" fmla="*/ 98 h 261"/>
                  <a:gd name="T98" fmla="*/ 45 w 251"/>
                  <a:gd name="T99" fmla="*/ 99 h 261"/>
                  <a:gd name="T100" fmla="*/ 36 w 251"/>
                  <a:gd name="T101" fmla="*/ 97 h 261"/>
                  <a:gd name="T102" fmla="*/ 33 w 251"/>
                  <a:gd name="T103" fmla="*/ 91 h 261"/>
                  <a:gd name="T104" fmla="*/ 36 w 251"/>
                  <a:gd name="T105" fmla="*/ 82 h 261"/>
                  <a:gd name="T106" fmla="*/ 45 w 251"/>
                  <a:gd name="T107" fmla="*/ 70 h 261"/>
                  <a:gd name="T108" fmla="*/ 59 w 251"/>
                  <a:gd name="T109" fmla="*/ 58 h 261"/>
                  <a:gd name="T110" fmla="*/ 76 w 251"/>
                  <a:gd name="T111" fmla="*/ 44 h 261"/>
                  <a:gd name="T112" fmla="*/ 95 w 251"/>
                  <a:gd name="T113" fmla="*/ 31 h 261"/>
                  <a:gd name="T114" fmla="*/ 112 w 251"/>
                  <a:gd name="T115" fmla="*/ 19 h 261"/>
                  <a:gd name="T116" fmla="*/ 127 w 251"/>
                  <a:gd name="T117" fmla="*/ 8 h 261"/>
                  <a:gd name="T118" fmla="*/ 137 w 251"/>
                  <a:gd name="T119" fmla="*/ 0 h 2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61"/>
                  <a:gd name="T182" fmla="*/ 251 w 251"/>
                  <a:gd name="T183" fmla="*/ 261 h 2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61">
                    <a:moveTo>
                      <a:pt x="137" y="0"/>
                    </a:moveTo>
                    <a:lnTo>
                      <a:pt x="251" y="0"/>
                    </a:lnTo>
                    <a:lnTo>
                      <a:pt x="251" y="99"/>
                    </a:lnTo>
                    <a:lnTo>
                      <a:pt x="242" y="101"/>
                    </a:lnTo>
                    <a:lnTo>
                      <a:pt x="233" y="105"/>
                    </a:lnTo>
                    <a:lnTo>
                      <a:pt x="222" y="108"/>
                    </a:lnTo>
                    <a:lnTo>
                      <a:pt x="213" y="112"/>
                    </a:lnTo>
                    <a:lnTo>
                      <a:pt x="205" y="116"/>
                    </a:lnTo>
                    <a:lnTo>
                      <a:pt x="198" y="121"/>
                    </a:lnTo>
                    <a:lnTo>
                      <a:pt x="193" y="127"/>
                    </a:lnTo>
                    <a:lnTo>
                      <a:pt x="188" y="134"/>
                    </a:lnTo>
                    <a:lnTo>
                      <a:pt x="188" y="141"/>
                    </a:lnTo>
                    <a:lnTo>
                      <a:pt x="193" y="145"/>
                    </a:lnTo>
                    <a:lnTo>
                      <a:pt x="201" y="151"/>
                    </a:lnTo>
                    <a:lnTo>
                      <a:pt x="211" y="156"/>
                    </a:lnTo>
                    <a:lnTo>
                      <a:pt x="220" y="160"/>
                    </a:lnTo>
                    <a:lnTo>
                      <a:pt x="227" y="167"/>
                    </a:lnTo>
                    <a:lnTo>
                      <a:pt x="229" y="175"/>
                    </a:lnTo>
                    <a:lnTo>
                      <a:pt x="227" y="185"/>
                    </a:lnTo>
                    <a:lnTo>
                      <a:pt x="220" y="197"/>
                    </a:lnTo>
                    <a:lnTo>
                      <a:pt x="211" y="207"/>
                    </a:lnTo>
                    <a:lnTo>
                      <a:pt x="201" y="216"/>
                    </a:lnTo>
                    <a:lnTo>
                      <a:pt x="191" y="226"/>
                    </a:lnTo>
                    <a:lnTo>
                      <a:pt x="182" y="234"/>
                    </a:lnTo>
                    <a:lnTo>
                      <a:pt x="174" y="243"/>
                    </a:lnTo>
                    <a:lnTo>
                      <a:pt x="167" y="252"/>
                    </a:lnTo>
                    <a:lnTo>
                      <a:pt x="164" y="261"/>
                    </a:lnTo>
                    <a:lnTo>
                      <a:pt x="0" y="261"/>
                    </a:lnTo>
                    <a:lnTo>
                      <a:pt x="3" y="252"/>
                    </a:lnTo>
                    <a:lnTo>
                      <a:pt x="8" y="241"/>
                    </a:lnTo>
                    <a:lnTo>
                      <a:pt x="15" y="228"/>
                    </a:lnTo>
                    <a:lnTo>
                      <a:pt x="23" y="215"/>
                    </a:lnTo>
                    <a:lnTo>
                      <a:pt x="33" y="202"/>
                    </a:lnTo>
                    <a:lnTo>
                      <a:pt x="43" y="190"/>
                    </a:lnTo>
                    <a:lnTo>
                      <a:pt x="52" y="179"/>
                    </a:lnTo>
                    <a:lnTo>
                      <a:pt x="62" y="170"/>
                    </a:lnTo>
                    <a:lnTo>
                      <a:pt x="75" y="161"/>
                    </a:lnTo>
                    <a:lnTo>
                      <a:pt x="92" y="149"/>
                    </a:lnTo>
                    <a:lnTo>
                      <a:pt x="112" y="134"/>
                    </a:lnTo>
                    <a:lnTo>
                      <a:pt x="130" y="119"/>
                    </a:lnTo>
                    <a:lnTo>
                      <a:pt x="146" y="105"/>
                    </a:lnTo>
                    <a:lnTo>
                      <a:pt x="157" y="93"/>
                    </a:lnTo>
                    <a:lnTo>
                      <a:pt x="159" y="85"/>
                    </a:lnTo>
                    <a:lnTo>
                      <a:pt x="150" y="82"/>
                    </a:lnTo>
                    <a:lnTo>
                      <a:pt x="134" y="83"/>
                    </a:lnTo>
                    <a:lnTo>
                      <a:pt x="114" y="85"/>
                    </a:lnTo>
                    <a:lnTo>
                      <a:pt x="96" y="90"/>
                    </a:lnTo>
                    <a:lnTo>
                      <a:pt x="76" y="95"/>
                    </a:lnTo>
                    <a:lnTo>
                      <a:pt x="59" y="98"/>
                    </a:lnTo>
                    <a:lnTo>
                      <a:pt x="45" y="99"/>
                    </a:lnTo>
                    <a:lnTo>
                      <a:pt x="36" y="97"/>
                    </a:lnTo>
                    <a:lnTo>
                      <a:pt x="33" y="91"/>
                    </a:lnTo>
                    <a:lnTo>
                      <a:pt x="36" y="82"/>
                    </a:lnTo>
                    <a:lnTo>
                      <a:pt x="45" y="70"/>
                    </a:lnTo>
                    <a:lnTo>
                      <a:pt x="59" y="58"/>
                    </a:lnTo>
                    <a:lnTo>
                      <a:pt x="76" y="44"/>
                    </a:lnTo>
                    <a:lnTo>
                      <a:pt x="95" y="31"/>
                    </a:lnTo>
                    <a:lnTo>
                      <a:pt x="112" y="19"/>
                    </a:lnTo>
                    <a:lnTo>
                      <a:pt x="127" y="8"/>
                    </a:lnTo>
                    <a:lnTo>
                      <a:pt x="137" y="0"/>
                    </a:lnTo>
                    <a:close/>
                  </a:path>
                </a:pathLst>
              </a:custGeom>
              <a:solidFill>
                <a:srgbClr val="99E5E5"/>
              </a:solidFill>
              <a:ln w="9525">
                <a:noFill/>
                <a:round/>
                <a:headEnd/>
                <a:tailEnd/>
              </a:ln>
            </p:spPr>
            <p:txBody>
              <a:bodyPr/>
              <a:lstStyle/>
              <a:p>
                <a:endParaRPr lang="en-US"/>
              </a:p>
            </p:txBody>
          </p:sp>
        </p:grpSp>
        <p:grpSp>
          <p:nvGrpSpPr>
            <p:cNvPr id="9" name="Group 1136"/>
            <p:cNvGrpSpPr>
              <a:grpSpLocks/>
            </p:cNvGrpSpPr>
            <p:nvPr/>
          </p:nvGrpSpPr>
          <p:grpSpPr bwMode="auto">
            <a:xfrm>
              <a:off x="1268" y="3045"/>
              <a:ext cx="181" cy="232"/>
              <a:chOff x="1097" y="2669"/>
              <a:chExt cx="181" cy="232"/>
            </a:xfrm>
          </p:grpSpPr>
          <p:sp>
            <p:nvSpPr>
              <p:cNvPr id="33849" name="Rectangle 1137"/>
              <p:cNvSpPr>
                <a:spLocks noChangeArrowheads="1"/>
              </p:cNvSpPr>
              <p:nvPr/>
            </p:nvSpPr>
            <p:spPr bwMode="auto">
              <a:xfrm>
                <a:off x="1097" y="2669"/>
                <a:ext cx="181" cy="232"/>
              </a:xfrm>
              <a:prstGeom prst="rect">
                <a:avLst/>
              </a:prstGeom>
              <a:solidFill>
                <a:srgbClr val="26CCD8"/>
              </a:solidFill>
              <a:ln w="9525">
                <a:noFill/>
                <a:miter lim="800000"/>
                <a:headEnd/>
                <a:tailEnd/>
              </a:ln>
            </p:spPr>
            <p:txBody>
              <a:bodyPr/>
              <a:lstStyle/>
              <a:p>
                <a:endParaRPr lang="en-US"/>
              </a:p>
            </p:txBody>
          </p:sp>
          <p:sp>
            <p:nvSpPr>
              <p:cNvPr id="33850" name="Freeform 1138"/>
              <p:cNvSpPr>
                <a:spLocks/>
              </p:cNvSpPr>
              <p:nvPr/>
            </p:nvSpPr>
            <p:spPr bwMode="auto">
              <a:xfrm>
                <a:off x="1142" y="2669"/>
                <a:ext cx="136" cy="232"/>
              </a:xfrm>
              <a:custGeom>
                <a:avLst/>
                <a:gdLst>
                  <a:gd name="T0" fmla="*/ 109 w 271"/>
                  <a:gd name="T1" fmla="*/ 0 h 261"/>
                  <a:gd name="T2" fmla="*/ 103 w 271"/>
                  <a:gd name="T3" fmla="*/ 5 h 261"/>
                  <a:gd name="T4" fmla="*/ 94 w 271"/>
                  <a:gd name="T5" fmla="*/ 12 h 261"/>
                  <a:gd name="T6" fmla="*/ 85 w 271"/>
                  <a:gd name="T7" fmla="*/ 20 h 261"/>
                  <a:gd name="T8" fmla="*/ 74 w 271"/>
                  <a:gd name="T9" fmla="*/ 29 h 261"/>
                  <a:gd name="T10" fmla="*/ 64 w 271"/>
                  <a:gd name="T11" fmla="*/ 38 h 261"/>
                  <a:gd name="T12" fmla="*/ 54 w 271"/>
                  <a:gd name="T13" fmla="*/ 48 h 261"/>
                  <a:gd name="T14" fmla="*/ 44 w 271"/>
                  <a:gd name="T15" fmla="*/ 58 h 261"/>
                  <a:gd name="T16" fmla="*/ 37 w 271"/>
                  <a:gd name="T17" fmla="*/ 66 h 261"/>
                  <a:gd name="T18" fmla="*/ 33 w 271"/>
                  <a:gd name="T19" fmla="*/ 74 h 261"/>
                  <a:gd name="T20" fmla="*/ 32 w 271"/>
                  <a:gd name="T21" fmla="*/ 82 h 261"/>
                  <a:gd name="T22" fmla="*/ 34 w 271"/>
                  <a:gd name="T23" fmla="*/ 91 h 261"/>
                  <a:gd name="T24" fmla="*/ 39 w 271"/>
                  <a:gd name="T25" fmla="*/ 98 h 261"/>
                  <a:gd name="T26" fmla="*/ 44 w 271"/>
                  <a:gd name="T27" fmla="*/ 104 h 261"/>
                  <a:gd name="T28" fmla="*/ 54 w 271"/>
                  <a:gd name="T29" fmla="*/ 108 h 261"/>
                  <a:gd name="T30" fmla="*/ 64 w 271"/>
                  <a:gd name="T31" fmla="*/ 111 h 261"/>
                  <a:gd name="T32" fmla="*/ 74 w 271"/>
                  <a:gd name="T33" fmla="*/ 109 h 261"/>
                  <a:gd name="T34" fmla="*/ 85 w 271"/>
                  <a:gd name="T35" fmla="*/ 108 h 261"/>
                  <a:gd name="T36" fmla="*/ 94 w 271"/>
                  <a:gd name="T37" fmla="*/ 112 h 261"/>
                  <a:gd name="T38" fmla="*/ 102 w 271"/>
                  <a:gd name="T39" fmla="*/ 118 h 261"/>
                  <a:gd name="T40" fmla="*/ 107 w 271"/>
                  <a:gd name="T41" fmla="*/ 127 h 261"/>
                  <a:gd name="T42" fmla="*/ 108 w 271"/>
                  <a:gd name="T43" fmla="*/ 137 h 261"/>
                  <a:gd name="T44" fmla="*/ 105 w 271"/>
                  <a:gd name="T45" fmla="*/ 149 h 261"/>
                  <a:gd name="T46" fmla="*/ 98 w 271"/>
                  <a:gd name="T47" fmla="*/ 160 h 261"/>
                  <a:gd name="T48" fmla="*/ 86 w 271"/>
                  <a:gd name="T49" fmla="*/ 172 h 261"/>
                  <a:gd name="T50" fmla="*/ 71 w 271"/>
                  <a:gd name="T51" fmla="*/ 182 h 261"/>
                  <a:gd name="T52" fmla="*/ 56 w 271"/>
                  <a:gd name="T53" fmla="*/ 193 h 261"/>
                  <a:gd name="T54" fmla="*/ 42 w 271"/>
                  <a:gd name="T55" fmla="*/ 205 h 261"/>
                  <a:gd name="T56" fmla="*/ 29 w 271"/>
                  <a:gd name="T57" fmla="*/ 216 h 261"/>
                  <a:gd name="T58" fmla="*/ 18 w 271"/>
                  <a:gd name="T59" fmla="*/ 227 h 261"/>
                  <a:gd name="T60" fmla="*/ 9 w 271"/>
                  <a:gd name="T61" fmla="*/ 238 h 261"/>
                  <a:gd name="T62" fmla="*/ 3 w 271"/>
                  <a:gd name="T63" fmla="*/ 250 h 261"/>
                  <a:gd name="T64" fmla="*/ 0 w 271"/>
                  <a:gd name="T65" fmla="*/ 261 h 261"/>
                  <a:gd name="T66" fmla="*/ 179 w 271"/>
                  <a:gd name="T67" fmla="*/ 261 h 261"/>
                  <a:gd name="T68" fmla="*/ 183 w 271"/>
                  <a:gd name="T69" fmla="*/ 253 h 261"/>
                  <a:gd name="T70" fmla="*/ 187 w 271"/>
                  <a:gd name="T71" fmla="*/ 244 h 261"/>
                  <a:gd name="T72" fmla="*/ 193 w 271"/>
                  <a:gd name="T73" fmla="*/ 234 h 261"/>
                  <a:gd name="T74" fmla="*/ 199 w 271"/>
                  <a:gd name="T75" fmla="*/ 222 h 261"/>
                  <a:gd name="T76" fmla="*/ 204 w 271"/>
                  <a:gd name="T77" fmla="*/ 212 h 261"/>
                  <a:gd name="T78" fmla="*/ 211 w 271"/>
                  <a:gd name="T79" fmla="*/ 200 h 261"/>
                  <a:gd name="T80" fmla="*/ 217 w 271"/>
                  <a:gd name="T81" fmla="*/ 191 h 261"/>
                  <a:gd name="T82" fmla="*/ 223 w 271"/>
                  <a:gd name="T83" fmla="*/ 183 h 261"/>
                  <a:gd name="T84" fmla="*/ 229 w 271"/>
                  <a:gd name="T85" fmla="*/ 176 h 261"/>
                  <a:gd name="T86" fmla="*/ 234 w 271"/>
                  <a:gd name="T87" fmla="*/ 168 h 261"/>
                  <a:gd name="T88" fmla="*/ 239 w 271"/>
                  <a:gd name="T89" fmla="*/ 160 h 261"/>
                  <a:gd name="T90" fmla="*/ 242 w 271"/>
                  <a:gd name="T91" fmla="*/ 152 h 261"/>
                  <a:gd name="T92" fmla="*/ 242 w 271"/>
                  <a:gd name="T93" fmla="*/ 145 h 261"/>
                  <a:gd name="T94" fmla="*/ 240 w 271"/>
                  <a:gd name="T95" fmla="*/ 139 h 261"/>
                  <a:gd name="T96" fmla="*/ 234 w 271"/>
                  <a:gd name="T97" fmla="*/ 135 h 261"/>
                  <a:gd name="T98" fmla="*/ 224 w 271"/>
                  <a:gd name="T99" fmla="*/ 132 h 261"/>
                  <a:gd name="T100" fmla="*/ 211 w 271"/>
                  <a:gd name="T101" fmla="*/ 130 h 261"/>
                  <a:gd name="T102" fmla="*/ 200 w 271"/>
                  <a:gd name="T103" fmla="*/ 126 h 261"/>
                  <a:gd name="T104" fmla="*/ 191 w 271"/>
                  <a:gd name="T105" fmla="*/ 119 h 261"/>
                  <a:gd name="T106" fmla="*/ 187 w 271"/>
                  <a:gd name="T107" fmla="*/ 107 h 261"/>
                  <a:gd name="T108" fmla="*/ 191 w 271"/>
                  <a:gd name="T109" fmla="*/ 90 h 261"/>
                  <a:gd name="T110" fmla="*/ 204 w 271"/>
                  <a:gd name="T111" fmla="*/ 67 h 261"/>
                  <a:gd name="T112" fmla="*/ 231 w 271"/>
                  <a:gd name="T113" fmla="*/ 38 h 261"/>
                  <a:gd name="T114" fmla="*/ 271 w 271"/>
                  <a:gd name="T115" fmla="*/ 0 h 261"/>
                  <a:gd name="T116" fmla="*/ 109 w 271"/>
                  <a:gd name="T117" fmla="*/ 0 h 2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1"/>
                  <a:gd name="T178" fmla="*/ 0 h 261"/>
                  <a:gd name="T179" fmla="*/ 271 w 271"/>
                  <a:gd name="T180" fmla="*/ 261 h 2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1" h="261">
                    <a:moveTo>
                      <a:pt x="109" y="0"/>
                    </a:moveTo>
                    <a:lnTo>
                      <a:pt x="103" y="5"/>
                    </a:lnTo>
                    <a:lnTo>
                      <a:pt x="94" y="12"/>
                    </a:lnTo>
                    <a:lnTo>
                      <a:pt x="85" y="20"/>
                    </a:lnTo>
                    <a:lnTo>
                      <a:pt x="74" y="29"/>
                    </a:lnTo>
                    <a:lnTo>
                      <a:pt x="64" y="38"/>
                    </a:lnTo>
                    <a:lnTo>
                      <a:pt x="54" y="48"/>
                    </a:lnTo>
                    <a:lnTo>
                      <a:pt x="44" y="58"/>
                    </a:lnTo>
                    <a:lnTo>
                      <a:pt x="37" y="66"/>
                    </a:lnTo>
                    <a:lnTo>
                      <a:pt x="33" y="74"/>
                    </a:lnTo>
                    <a:lnTo>
                      <a:pt x="32" y="82"/>
                    </a:lnTo>
                    <a:lnTo>
                      <a:pt x="34" y="91"/>
                    </a:lnTo>
                    <a:lnTo>
                      <a:pt x="39" y="98"/>
                    </a:lnTo>
                    <a:lnTo>
                      <a:pt x="44" y="104"/>
                    </a:lnTo>
                    <a:lnTo>
                      <a:pt x="54" y="108"/>
                    </a:lnTo>
                    <a:lnTo>
                      <a:pt x="64" y="111"/>
                    </a:lnTo>
                    <a:lnTo>
                      <a:pt x="74" y="109"/>
                    </a:lnTo>
                    <a:lnTo>
                      <a:pt x="85" y="108"/>
                    </a:lnTo>
                    <a:lnTo>
                      <a:pt x="94" y="112"/>
                    </a:lnTo>
                    <a:lnTo>
                      <a:pt x="102" y="118"/>
                    </a:lnTo>
                    <a:lnTo>
                      <a:pt x="107" y="127"/>
                    </a:lnTo>
                    <a:lnTo>
                      <a:pt x="108" y="137"/>
                    </a:lnTo>
                    <a:lnTo>
                      <a:pt x="105" y="149"/>
                    </a:lnTo>
                    <a:lnTo>
                      <a:pt x="98" y="160"/>
                    </a:lnTo>
                    <a:lnTo>
                      <a:pt x="86" y="172"/>
                    </a:lnTo>
                    <a:lnTo>
                      <a:pt x="71" y="182"/>
                    </a:lnTo>
                    <a:lnTo>
                      <a:pt x="56" y="193"/>
                    </a:lnTo>
                    <a:lnTo>
                      <a:pt x="42" y="205"/>
                    </a:lnTo>
                    <a:lnTo>
                      <a:pt x="29" y="216"/>
                    </a:lnTo>
                    <a:lnTo>
                      <a:pt x="18" y="227"/>
                    </a:lnTo>
                    <a:lnTo>
                      <a:pt x="9" y="238"/>
                    </a:lnTo>
                    <a:lnTo>
                      <a:pt x="3" y="250"/>
                    </a:lnTo>
                    <a:lnTo>
                      <a:pt x="0" y="261"/>
                    </a:lnTo>
                    <a:lnTo>
                      <a:pt x="179" y="261"/>
                    </a:lnTo>
                    <a:lnTo>
                      <a:pt x="183" y="253"/>
                    </a:lnTo>
                    <a:lnTo>
                      <a:pt x="187" y="244"/>
                    </a:lnTo>
                    <a:lnTo>
                      <a:pt x="193" y="234"/>
                    </a:lnTo>
                    <a:lnTo>
                      <a:pt x="199" y="222"/>
                    </a:lnTo>
                    <a:lnTo>
                      <a:pt x="204" y="212"/>
                    </a:lnTo>
                    <a:lnTo>
                      <a:pt x="211" y="200"/>
                    </a:lnTo>
                    <a:lnTo>
                      <a:pt x="217" y="191"/>
                    </a:lnTo>
                    <a:lnTo>
                      <a:pt x="223" y="183"/>
                    </a:lnTo>
                    <a:lnTo>
                      <a:pt x="229" y="176"/>
                    </a:lnTo>
                    <a:lnTo>
                      <a:pt x="234" y="168"/>
                    </a:lnTo>
                    <a:lnTo>
                      <a:pt x="239" y="160"/>
                    </a:lnTo>
                    <a:lnTo>
                      <a:pt x="242" y="152"/>
                    </a:lnTo>
                    <a:lnTo>
                      <a:pt x="242" y="145"/>
                    </a:lnTo>
                    <a:lnTo>
                      <a:pt x="240" y="139"/>
                    </a:lnTo>
                    <a:lnTo>
                      <a:pt x="234" y="135"/>
                    </a:lnTo>
                    <a:lnTo>
                      <a:pt x="224" y="132"/>
                    </a:lnTo>
                    <a:lnTo>
                      <a:pt x="211" y="130"/>
                    </a:lnTo>
                    <a:lnTo>
                      <a:pt x="200" y="126"/>
                    </a:lnTo>
                    <a:lnTo>
                      <a:pt x="191" y="119"/>
                    </a:lnTo>
                    <a:lnTo>
                      <a:pt x="187" y="107"/>
                    </a:lnTo>
                    <a:lnTo>
                      <a:pt x="191" y="90"/>
                    </a:lnTo>
                    <a:lnTo>
                      <a:pt x="204" y="67"/>
                    </a:lnTo>
                    <a:lnTo>
                      <a:pt x="231" y="38"/>
                    </a:lnTo>
                    <a:lnTo>
                      <a:pt x="271" y="0"/>
                    </a:lnTo>
                    <a:lnTo>
                      <a:pt x="109" y="0"/>
                    </a:lnTo>
                    <a:close/>
                  </a:path>
                </a:pathLst>
              </a:custGeom>
              <a:solidFill>
                <a:srgbClr val="99E5E5"/>
              </a:solidFill>
              <a:ln w="9525">
                <a:noFill/>
                <a:round/>
                <a:headEnd/>
                <a:tailEnd/>
              </a:ln>
            </p:spPr>
            <p:txBody>
              <a:bodyPr/>
              <a:lstStyle/>
              <a:p>
                <a:endParaRPr lang="en-US"/>
              </a:p>
            </p:txBody>
          </p:sp>
        </p:grpSp>
        <p:grpSp>
          <p:nvGrpSpPr>
            <p:cNvPr id="10" name="Group 1139"/>
            <p:cNvGrpSpPr>
              <a:grpSpLocks/>
            </p:cNvGrpSpPr>
            <p:nvPr/>
          </p:nvGrpSpPr>
          <p:grpSpPr bwMode="auto">
            <a:xfrm>
              <a:off x="1794" y="3351"/>
              <a:ext cx="413" cy="237"/>
              <a:chOff x="1721" y="3582"/>
              <a:chExt cx="413" cy="237"/>
            </a:xfrm>
          </p:grpSpPr>
          <p:sp>
            <p:nvSpPr>
              <p:cNvPr id="33843" name="Rectangle 1140"/>
              <p:cNvSpPr>
                <a:spLocks noChangeArrowheads="1"/>
              </p:cNvSpPr>
              <p:nvPr/>
            </p:nvSpPr>
            <p:spPr bwMode="auto">
              <a:xfrm>
                <a:off x="1721" y="3582"/>
                <a:ext cx="413" cy="237"/>
              </a:xfrm>
              <a:prstGeom prst="rect">
                <a:avLst/>
              </a:prstGeom>
              <a:solidFill>
                <a:srgbClr val="B23333"/>
              </a:solidFill>
              <a:ln w="9525">
                <a:noFill/>
                <a:miter lim="800000"/>
                <a:headEnd/>
                <a:tailEnd/>
              </a:ln>
            </p:spPr>
            <p:txBody>
              <a:bodyPr/>
              <a:lstStyle/>
              <a:p>
                <a:endParaRPr lang="en-US"/>
              </a:p>
            </p:txBody>
          </p:sp>
          <p:sp>
            <p:nvSpPr>
              <p:cNvPr id="33844" name="Rectangle 1141"/>
              <p:cNvSpPr>
                <a:spLocks noChangeArrowheads="1"/>
              </p:cNvSpPr>
              <p:nvPr/>
            </p:nvSpPr>
            <p:spPr bwMode="auto">
              <a:xfrm>
                <a:off x="1721" y="3671"/>
                <a:ext cx="59" cy="39"/>
              </a:xfrm>
              <a:prstGeom prst="rect">
                <a:avLst/>
              </a:prstGeom>
              <a:solidFill>
                <a:srgbClr val="7C0000"/>
              </a:solidFill>
              <a:ln w="9525">
                <a:noFill/>
                <a:miter lim="800000"/>
                <a:headEnd/>
                <a:tailEnd/>
              </a:ln>
            </p:spPr>
            <p:txBody>
              <a:bodyPr/>
              <a:lstStyle/>
              <a:p>
                <a:endParaRPr lang="en-US"/>
              </a:p>
            </p:txBody>
          </p:sp>
          <p:sp>
            <p:nvSpPr>
              <p:cNvPr id="33845" name="Rectangle 1142"/>
              <p:cNvSpPr>
                <a:spLocks noChangeArrowheads="1"/>
              </p:cNvSpPr>
              <p:nvPr/>
            </p:nvSpPr>
            <p:spPr bwMode="auto">
              <a:xfrm>
                <a:off x="1721" y="3723"/>
                <a:ext cx="27" cy="39"/>
              </a:xfrm>
              <a:prstGeom prst="rect">
                <a:avLst/>
              </a:prstGeom>
              <a:solidFill>
                <a:srgbClr val="7C0000"/>
              </a:solidFill>
              <a:ln w="9525">
                <a:noFill/>
                <a:miter lim="800000"/>
                <a:headEnd/>
                <a:tailEnd/>
              </a:ln>
            </p:spPr>
            <p:txBody>
              <a:bodyPr/>
              <a:lstStyle/>
              <a:p>
                <a:endParaRPr lang="en-US"/>
              </a:p>
            </p:txBody>
          </p:sp>
          <p:sp>
            <p:nvSpPr>
              <p:cNvPr id="33846" name="Rectangle 1143"/>
              <p:cNvSpPr>
                <a:spLocks noChangeArrowheads="1"/>
              </p:cNvSpPr>
              <p:nvPr/>
            </p:nvSpPr>
            <p:spPr bwMode="auto">
              <a:xfrm>
                <a:off x="2037" y="3671"/>
                <a:ext cx="60" cy="39"/>
              </a:xfrm>
              <a:prstGeom prst="rect">
                <a:avLst/>
              </a:prstGeom>
              <a:solidFill>
                <a:srgbClr val="7C0000"/>
              </a:solidFill>
              <a:ln w="9525">
                <a:noFill/>
                <a:miter lim="800000"/>
                <a:headEnd/>
                <a:tailEnd/>
              </a:ln>
            </p:spPr>
            <p:txBody>
              <a:bodyPr/>
              <a:lstStyle/>
              <a:p>
                <a:endParaRPr lang="en-US"/>
              </a:p>
            </p:txBody>
          </p:sp>
          <p:sp>
            <p:nvSpPr>
              <p:cNvPr id="33847" name="Rectangle 1144"/>
              <p:cNvSpPr>
                <a:spLocks noChangeArrowheads="1"/>
              </p:cNvSpPr>
              <p:nvPr/>
            </p:nvSpPr>
            <p:spPr bwMode="auto">
              <a:xfrm>
                <a:off x="2009" y="3619"/>
                <a:ext cx="67" cy="41"/>
              </a:xfrm>
              <a:prstGeom prst="rect">
                <a:avLst/>
              </a:prstGeom>
              <a:solidFill>
                <a:srgbClr val="7C0000"/>
              </a:solidFill>
              <a:ln w="9525">
                <a:noFill/>
                <a:miter lim="800000"/>
                <a:headEnd/>
                <a:tailEnd/>
              </a:ln>
            </p:spPr>
            <p:txBody>
              <a:bodyPr/>
              <a:lstStyle/>
              <a:p>
                <a:endParaRPr lang="en-US"/>
              </a:p>
            </p:txBody>
          </p:sp>
          <p:sp>
            <p:nvSpPr>
              <p:cNvPr id="33848" name="Rectangle 1145"/>
              <p:cNvSpPr>
                <a:spLocks noChangeArrowheads="1"/>
              </p:cNvSpPr>
              <p:nvPr/>
            </p:nvSpPr>
            <p:spPr bwMode="auto">
              <a:xfrm>
                <a:off x="2009" y="3723"/>
                <a:ext cx="67" cy="39"/>
              </a:xfrm>
              <a:prstGeom prst="rect">
                <a:avLst/>
              </a:prstGeom>
              <a:solidFill>
                <a:srgbClr val="7C0000"/>
              </a:solidFill>
              <a:ln w="9525">
                <a:noFill/>
                <a:miter lim="800000"/>
                <a:headEnd/>
                <a:tailEnd/>
              </a:ln>
            </p:spPr>
            <p:txBody>
              <a:bodyPr/>
              <a:lstStyle/>
              <a:p>
                <a:endParaRPr lang="en-US"/>
              </a:p>
            </p:txBody>
          </p:sp>
        </p:grpSp>
        <p:sp>
          <p:nvSpPr>
            <p:cNvPr id="33808" name="Freeform 1146"/>
            <p:cNvSpPr>
              <a:spLocks/>
            </p:cNvSpPr>
            <p:nvPr/>
          </p:nvSpPr>
          <p:spPr bwMode="auto">
            <a:xfrm>
              <a:off x="1792" y="3024"/>
              <a:ext cx="413" cy="295"/>
            </a:xfrm>
            <a:custGeom>
              <a:avLst/>
              <a:gdLst>
                <a:gd name="T0" fmla="*/ 34 w 825"/>
                <a:gd name="T1" fmla="*/ 295 h 330"/>
                <a:gd name="T2" fmla="*/ 395 w 825"/>
                <a:gd name="T3" fmla="*/ 295 h 330"/>
                <a:gd name="T4" fmla="*/ 395 w 825"/>
                <a:gd name="T5" fmla="*/ 34 h 330"/>
                <a:gd name="T6" fmla="*/ 34 w 825"/>
                <a:gd name="T7" fmla="*/ 34 h 330"/>
                <a:gd name="T8" fmla="*/ 34 w 825"/>
                <a:gd name="T9" fmla="*/ 295 h 330"/>
                <a:gd name="T10" fmla="*/ 0 w 825"/>
                <a:gd name="T11" fmla="*/ 330 h 330"/>
                <a:gd name="T12" fmla="*/ 0 w 825"/>
                <a:gd name="T13" fmla="*/ 0 h 330"/>
                <a:gd name="T14" fmla="*/ 825 w 825"/>
                <a:gd name="T15" fmla="*/ 0 h 330"/>
                <a:gd name="T16" fmla="*/ 825 w 825"/>
                <a:gd name="T17" fmla="*/ 330 h 330"/>
                <a:gd name="T18" fmla="*/ 790 w 825"/>
                <a:gd name="T19" fmla="*/ 295 h 330"/>
                <a:gd name="T20" fmla="*/ 790 w 825"/>
                <a:gd name="T21" fmla="*/ 34 h 330"/>
                <a:gd name="T22" fmla="*/ 430 w 825"/>
                <a:gd name="T23" fmla="*/ 34 h 330"/>
                <a:gd name="T24" fmla="*/ 430 w 825"/>
                <a:gd name="T25" fmla="*/ 295 h 330"/>
                <a:gd name="T26" fmla="*/ 790 w 825"/>
                <a:gd name="T27" fmla="*/ 295 h 330"/>
                <a:gd name="T28" fmla="*/ 825 w 825"/>
                <a:gd name="T29" fmla="*/ 330 h 330"/>
                <a:gd name="T30" fmla="*/ 0 w 825"/>
                <a:gd name="T31" fmla="*/ 330 h 330"/>
                <a:gd name="T32" fmla="*/ 34 w 825"/>
                <a:gd name="T33" fmla="*/ 295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5"/>
                <a:gd name="T52" fmla="*/ 0 h 330"/>
                <a:gd name="T53" fmla="*/ 825 w 825"/>
                <a:gd name="T54" fmla="*/ 330 h 3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5" h="330">
                  <a:moveTo>
                    <a:pt x="34" y="295"/>
                  </a:moveTo>
                  <a:lnTo>
                    <a:pt x="395" y="295"/>
                  </a:lnTo>
                  <a:lnTo>
                    <a:pt x="395" y="34"/>
                  </a:lnTo>
                  <a:lnTo>
                    <a:pt x="34" y="34"/>
                  </a:lnTo>
                  <a:lnTo>
                    <a:pt x="34" y="295"/>
                  </a:lnTo>
                  <a:lnTo>
                    <a:pt x="0" y="330"/>
                  </a:lnTo>
                  <a:lnTo>
                    <a:pt x="0" y="0"/>
                  </a:lnTo>
                  <a:lnTo>
                    <a:pt x="825" y="0"/>
                  </a:lnTo>
                  <a:lnTo>
                    <a:pt x="825" y="330"/>
                  </a:lnTo>
                  <a:lnTo>
                    <a:pt x="790" y="295"/>
                  </a:lnTo>
                  <a:lnTo>
                    <a:pt x="790" y="34"/>
                  </a:lnTo>
                  <a:lnTo>
                    <a:pt x="430" y="34"/>
                  </a:lnTo>
                  <a:lnTo>
                    <a:pt x="430" y="295"/>
                  </a:lnTo>
                  <a:lnTo>
                    <a:pt x="790" y="295"/>
                  </a:lnTo>
                  <a:lnTo>
                    <a:pt x="825" y="330"/>
                  </a:lnTo>
                  <a:lnTo>
                    <a:pt x="0" y="330"/>
                  </a:lnTo>
                  <a:lnTo>
                    <a:pt x="34" y="295"/>
                  </a:lnTo>
                  <a:close/>
                </a:path>
              </a:pathLst>
            </a:custGeom>
            <a:solidFill>
              <a:srgbClr val="E8EAEA"/>
            </a:solidFill>
            <a:ln w="9525">
              <a:noFill/>
              <a:round/>
              <a:headEnd/>
              <a:tailEnd/>
            </a:ln>
          </p:spPr>
          <p:txBody>
            <a:bodyPr/>
            <a:lstStyle/>
            <a:p>
              <a:endParaRPr lang="en-US"/>
            </a:p>
          </p:txBody>
        </p:sp>
        <p:grpSp>
          <p:nvGrpSpPr>
            <p:cNvPr id="11" name="Group 1147"/>
            <p:cNvGrpSpPr>
              <a:grpSpLocks/>
            </p:cNvGrpSpPr>
            <p:nvPr/>
          </p:nvGrpSpPr>
          <p:grpSpPr bwMode="auto">
            <a:xfrm>
              <a:off x="1805" y="3056"/>
              <a:ext cx="184" cy="232"/>
              <a:chOff x="1329" y="2669"/>
              <a:chExt cx="180" cy="232"/>
            </a:xfrm>
          </p:grpSpPr>
          <p:sp>
            <p:nvSpPr>
              <p:cNvPr id="33841" name="Rectangle 1148"/>
              <p:cNvSpPr>
                <a:spLocks noChangeArrowheads="1"/>
              </p:cNvSpPr>
              <p:nvPr/>
            </p:nvSpPr>
            <p:spPr bwMode="auto">
              <a:xfrm>
                <a:off x="1329" y="2669"/>
                <a:ext cx="180" cy="232"/>
              </a:xfrm>
              <a:prstGeom prst="rect">
                <a:avLst/>
              </a:prstGeom>
              <a:solidFill>
                <a:srgbClr val="26CCD8"/>
              </a:solidFill>
              <a:ln w="9525">
                <a:noFill/>
                <a:miter lim="800000"/>
                <a:headEnd/>
                <a:tailEnd/>
              </a:ln>
            </p:spPr>
            <p:txBody>
              <a:bodyPr/>
              <a:lstStyle/>
              <a:p>
                <a:endParaRPr lang="en-US"/>
              </a:p>
            </p:txBody>
          </p:sp>
          <p:sp>
            <p:nvSpPr>
              <p:cNvPr id="33842" name="Freeform 1149"/>
              <p:cNvSpPr>
                <a:spLocks/>
              </p:cNvSpPr>
              <p:nvPr/>
            </p:nvSpPr>
            <p:spPr bwMode="auto">
              <a:xfrm>
                <a:off x="1383" y="2669"/>
                <a:ext cx="126" cy="232"/>
              </a:xfrm>
              <a:custGeom>
                <a:avLst/>
                <a:gdLst>
                  <a:gd name="T0" fmla="*/ 137 w 252"/>
                  <a:gd name="T1" fmla="*/ 0 h 261"/>
                  <a:gd name="T2" fmla="*/ 252 w 252"/>
                  <a:gd name="T3" fmla="*/ 0 h 261"/>
                  <a:gd name="T4" fmla="*/ 252 w 252"/>
                  <a:gd name="T5" fmla="*/ 99 h 261"/>
                  <a:gd name="T6" fmla="*/ 243 w 252"/>
                  <a:gd name="T7" fmla="*/ 103 h 261"/>
                  <a:gd name="T8" fmla="*/ 232 w 252"/>
                  <a:gd name="T9" fmla="*/ 105 h 261"/>
                  <a:gd name="T10" fmla="*/ 222 w 252"/>
                  <a:gd name="T11" fmla="*/ 108 h 261"/>
                  <a:gd name="T12" fmla="*/ 213 w 252"/>
                  <a:gd name="T13" fmla="*/ 112 h 261"/>
                  <a:gd name="T14" fmla="*/ 205 w 252"/>
                  <a:gd name="T15" fmla="*/ 116 h 261"/>
                  <a:gd name="T16" fmla="*/ 198 w 252"/>
                  <a:gd name="T17" fmla="*/ 121 h 261"/>
                  <a:gd name="T18" fmla="*/ 192 w 252"/>
                  <a:gd name="T19" fmla="*/ 127 h 261"/>
                  <a:gd name="T20" fmla="*/ 188 w 252"/>
                  <a:gd name="T21" fmla="*/ 134 h 261"/>
                  <a:gd name="T22" fmla="*/ 188 w 252"/>
                  <a:gd name="T23" fmla="*/ 141 h 261"/>
                  <a:gd name="T24" fmla="*/ 193 w 252"/>
                  <a:gd name="T25" fmla="*/ 145 h 261"/>
                  <a:gd name="T26" fmla="*/ 201 w 252"/>
                  <a:gd name="T27" fmla="*/ 151 h 261"/>
                  <a:gd name="T28" fmla="*/ 211 w 252"/>
                  <a:gd name="T29" fmla="*/ 156 h 261"/>
                  <a:gd name="T30" fmla="*/ 220 w 252"/>
                  <a:gd name="T31" fmla="*/ 160 h 261"/>
                  <a:gd name="T32" fmla="*/ 227 w 252"/>
                  <a:gd name="T33" fmla="*/ 167 h 261"/>
                  <a:gd name="T34" fmla="*/ 230 w 252"/>
                  <a:gd name="T35" fmla="*/ 175 h 261"/>
                  <a:gd name="T36" fmla="*/ 227 w 252"/>
                  <a:gd name="T37" fmla="*/ 185 h 261"/>
                  <a:gd name="T38" fmla="*/ 220 w 252"/>
                  <a:gd name="T39" fmla="*/ 197 h 261"/>
                  <a:gd name="T40" fmla="*/ 211 w 252"/>
                  <a:gd name="T41" fmla="*/ 207 h 261"/>
                  <a:gd name="T42" fmla="*/ 201 w 252"/>
                  <a:gd name="T43" fmla="*/ 218 h 261"/>
                  <a:gd name="T44" fmla="*/ 192 w 252"/>
                  <a:gd name="T45" fmla="*/ 226 h 261"/>
                  <a:gd name="T46" fmla="*/ 182 w 252"/>
                  <a:gd name="T47" fmla="*/ 235 h 261"/>
                  <a:gd name="T48" fmla="*/ 174 w 252"/>
                  <a:gd name="T49" fmla="*/ 243 h 261"/>
                  <a:gd name="T50" fmla="*/ 168 w 252"/>
                  <a:gd name="T51" fmla="*/ 252 h 261"/>
                  <a:gd name="T52" fmla="*/ 163 w 252"/>
                  <a:gd name="T53" fmla="*/ 261 h 261"/>
                  <a:gd name="T54" fmla="*/ 0 w 252"/>
                  <a:gd name="T55" fmla="*/ 261 h 261"/>
                  <a:gd name="T56" fmla="*/ 2 w 252"/>
                  <a:gd name="T57" fmla="*/ 252 h 261"/>
                  <a:gd name="T58" fmla="*/ 8 w 252"/>
                  <a:gd name="T59" fmla="*/ 241 h 261"/>
                  <a:gd name="T60" fmla="*/ 15 w 252"/>
                  <a:gd name="T61" fmla="*/ 228 h 261"/>
                  <a:gd name="T62" fmla="*/ 23 w 252"/>
                  <a:gd name="T63" fmla="*/ 215 h 261"/>
                  <a:gd name="T64" fmla="*/ 32 w 252"/>
                  <a:gd name="T65" fmla="*/ 202 h 261"/>
                  <a:gd name="T66" fmla="*/ 43 w 252"/>
                  <a:gd name="T67" fmla="*/ 190 h 261"/>
                  <a:gd name="T68" fmla="*/ 53 w 252"/>
                  <a:gd name="T69" fmla="*/ 179 h 261"/>
                  <a:gd name="T70" fmla="*/ 62 w 252"/>
                  <a:gd name="T71" fmla="*/ 170 h 261"/>
                  <a:gd name="T72" fmla="*/ 75 w 252"/>
                  <a:gd name="T73" fmla="*/ 161 h 261"/>
                  <a:gd name="T74" fmla="*/ 92 w 252"/>
                  <a:gd name="T75" fmla="*/ 149 h 261"/>
                  <a:gd name="T76" fmla="*/ 112 w 252"/>
                  <a:gd name="T77" fmla="*/ 134 h 261"/>
                  <a:gd name="T78" fmla="*/ 131 w 252"/>
                  <a:gd name="T79" fmla="*/ 119 h 261"/>
                  <a:gd name="T80" fmla="*/ 147 w 252"/>
                  <a:gd name="T81" fmla="*/ 105 h 261"/>
                  <a:gd name="T82" fmla="*/ 158 w 252"/>
                  <a:gd name="T83" fmla="*/ 93 h 261"/>
                  <a:gd name="T84" fmla="*/ 160 w 252"/>
                  <a:gd name="T85" fmla="*/ 85 h 261"/>
                  <a:gd name="T86" fmla="*/ 151 w 252"/>
                  <a:gd name="T87" fmla="*/ 82 h 261"/>
                  <a:gd name="T88" fmla="*/ 135 w 252"/>
                  <a:gd name="T89" fmla="*/ 83 h 261"/>
                  <a:gd name="T90" fmla="*/ 115 w 252"/>
                  <a:gd name="T91" fmla="*/ 85 h 261"/>
                  <a:gd name="T92" fmla="*/ 95 w 252"/>
                  <a:gd name="T93" fmla="*/ 90 h 261"/>
                  <a:gd name="T94" fmla="*/ 77 w 252"/>
                  <a:gd name="T95" fmla="*/ 95 h 261"/>
                  <a:gd name="T96" fmla="*/ 60 w 252"/>
                  <a:gd name="T97" fmla="*/ 98 h 261"/>
                  <a:gd name="T98" fmla="*/ 46 w 252"/>
                  <a:gd name="T99" fmla="*/ 99 h 261"/>
                  <a:gd name="T100" fmla="*/ 36 w 252"/>
                  <a:gd name="T101" fmla="*/ 97 h 261"/>
                  <a:gd name="T102" fmla="*/ 32 w 252"/>
                  <a:gd name="T103" fmla="*/ 91 h 261"/>
                  <a:gd name="T104" fmla="*/ 36 w 252"/>
                  <a:gd name="T105" fmla="*/ 82 h 261"/>
                  <a:gd name="T106" fmla="*/ 45 w 252"/>
                  <a:gd name="T107" fmla="*/ 70 h 261"/>
                  <a:gd name="T108" fmla="*/ 59 w 252"/>
                  <a:gd name="T109" fmla="*/ 58 h 261"/>
                  <a:gd name="T110" fmla="*/ 76 w 252"/>
                  <a:gd name="T111" fmla="*/ 44 h 261"/>
                  <a:gd name="T112" fmla="*/ 94 w 252"/>
                  <a:gd name="T113" fmla="*/ 31 h 261"/>
                  <a:gd name="T114" fmla="*/ 112 w 252"/>
                  <a:gd name="T115" fmla="*/ 19 h 261"/>
                  <a:gd name="T116" fmla="*/ 127 w 252"/>
                  <a:gd name="T117" fmla="*/ 8 h 261"/>
                  <a:gd name="T118" fmla="*/ 137 w 252"/>
                  <a:gd name="T119" fmla="*/ 0 h 2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2"/>
                  <a:gd name="T181" fmla="*/ 0 h 261"/>
                  <a:gd name="T182" fmla="*/ 252 w 252"/>
                  <a:gd name="T183" fmla="*/ 261 h 2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2" h="261">
                    <a:moveTo>
                      <a:pt x="137" y="0"/>
                    </a:moveTo>
                    <a:lnTo>
                      <a:pt x="252" y="0"/>
                    </a:lnTo>
                    <a:lnTo>
                      <a:pt x="252" y="99"/>
                    </a:lnTo>
                    <a:lnTo>
                      <a:pt x="243" y="103"/>
                    </a:lnTo>
                    <a:lnTo>
                      <a:pt x="232" y="105"/>
                    </a:lnTo>
                    <a:lnTo>
                      <a:pt x="222" y="108"/>
                    </a:lnTo>
                    <a:lnTo>
                      <a:pt x="213" y="112"/>
                    </a:lnTo>
                    <a:lnTo>
                      <a:pt x="205" y="116"/>
                    </a:lnTo>
                    <a:lnTo>
                      <a:pt x="198" y="121"/>
                    </a:lnTo>
                    <a:lnTo>
                      <a:pt x="192" y="127"/>
                    </a:lnTo>
                    <a:lnTo>
                      <a:pt x="188" y="134"/>
                    </a:lnTo>
                    <a:lnTo>
                      <a:pt x="188" y="141"/>
                    </a:lnTo>
                    <a:lnTo>
                      <a:pt x="193" y="145"/>
                    </a:lnTo>
                    <a:lnTo>
                      <a:pt x="201" y="151"/>
                    </a:lnTo>
                    <a:lnTo>
                      <a:pt x="211" y="156"/>
                    </a:lnTo>
                    <a:lnTo>
                      <a:pt x="220" y="160"/>
                    </a:lnTo>
                    <a:lnTo>
                      <a:pt x="227" y="167"/>
                    </a:lnTo>
                    <a:lnTo>
                      <a:pt x="230" y="175"/>
                    </a:lnTo>
                    <a:lnTo>
                      <a:pt x="227" y="185"/>
                    </a:lnTo>
                    <a:lnTo>
                      <a:pt x="220" y="197"/>
                    </a:lnTo>
                    <a:lnTo>
                      <a:pt x="211" y="207"/>
                    </a:lnTo>
                    <a:lnTo>
                      <a:pt x="201" y="218"/>
                    </a:lnTo>
                    <a:lnTo>
                      <a:pt x="192" y="226"/>
                    </a:lnTo>
                    <a:lnTo>
                      <a:pt x="182" y="235"/>
                    </a:lnTo>
                    <a:lnTo>
                      <a:pt x="174" y="243"/>
                    </a:lnTo>
                    <a:lnTo>
                      <a:pt x="168" y="252"/>
                    </a:lnTo>
                    <a:lnTo>
                      <a:pt x="163" y="261"/>
                    </a:lnTo>
                    <a:lnTo>
                      <a:pt x="0" y="261"/>
                    </a:lnTo>
                    <a:lnTo>
                      <a:pt x="2" y="252"/>
                    </a:lnTo>
                    <a:lnTo>
                      <a:pt x="8" y="241"/>
                    </a:lnTo>
                    <a:lnTo>
                      <a:pt x="15" y="228"/>
                    </a:lnTo>
                    <a:lnTo>
                      <a:pt x="23" y="215"/>
                    </a:lnTo>
                    <a:lnTo>
                      <a:pt x="32" y="202"/>
                    </a:lnTo>
                    <a:lnTo>
                      <a:pt x="43" y="190"/>
                    </a:lnTo>
                    <a:lnTo>
                      <a:pt x="53" y="179"/>
                    </a:lnTo>
                    <a:lnTo>
                      <a:pt x="62" y="170"/>
                    </a:lnTo>
                    <a:lnTo>
                      <a:pt x="75" y="161"/>
                    </a:lnTo>
                    <a:lnTo>
                      <a:pt x="92" y="149"/>
                    </a:lnTo>
                    <a:lnTo>
                      <a:pt x="112" y="134"/>
                    </a:lnTo>
                    <a:lnTo>
                      <a:pt x="131" y="119"/>
                    </a:lnTo>
                    <a:lnTo>
                      <a:pt x="147" y="105"/>
                    </a:lnTo>
                    <a:lnTo>
                      <a:pt x="158" y="93"/>
                    </a:lnTo>
                    <a:lnTo>
                      <a:pt x="160" y="85"/>
                    </a:lnTo>
                    <a:lnTo>
                      <a:pt x="151" y="82"/>
                    </a:lnTo>
                    <a:lnTo>
                      <a:pt x="135" y="83"/>
                    </a:lnTo>
                    <a:lnTo>
                      <a:pt x="115" y="85"/>
                    </a:lnTo>
                    <a:lnTo>
                      <a:pt x="95" y="90"/>
                    </a:lnTo>
                    <a:lnTo>
                      <a:pt x="77" y="95"/>
                    </a:lnTo>
                    <a:lnTo>
                      <a:pt x="60" y="98"/>
                    </a:lnTo>
                    <a:lnTo>
                      <a:pt x="46" y="99"/>
                    </a:lnTo>
                    <a:lnTo>
                      <a:pt x="36" y="97"/>
                    </a:lnTo>
                    <a:lnTo>
                      <a:pt x="32" y="91"/>
                    </a:lnTo>
                    <a:lnTo>
                      <a:pt x="36" y="82"/>
                    </a:lnTo>
                    <a:lnTo>
                      <a:pt x="45" y="70"/>
                    </a:lnTo>
                    <a:lnTo>
                      <a:pt x="59" y="58"/>
                    </a:lnTo>
                    <a:lnTo>
                      <a:pt x="76" y="44"/>
                    </a:lnTo>
                    <a:lnTo>
                      <a:pt x="94" y="31"/>
                    </a:lnTo>
                    <a:lnTo>
                      <a:pt x="112" y="19"/>
                    </a:lnTo>
                    <a:lnTo>
                      <a:pt x="127" y="8"/>
                    </a:lnTo>
                    <a:lnTo>
                      <a:pt x="137" y="0"/>
                    </a:lnTo>
                    <a:close/>
                  </a:path>
                </a:pathLst>
              </a:custGeom>
              <a:solidFill>
                <a:srgbClr val="99E5E5"/>
              </a:solidFill>
              <a:ln w="9525">
                <a:noFill/>
                <a:round/>
                <a:headEnd/>
                <a:tailEnd/>
              </a:ln>
            </p:spPr>
            <p:txBody>
              <a:bodyPr/>
              <a:lstStyle/>
              <a:p>
                <a:endParaRPr lang="en-US"/>
              </a:p>
            </p:txBody>
          </p:sp>
        </p:grpSp>
        <p:grpSp>
          <p:nvGrpSpPr>
            <p:cNvPr id="12" name="Group 1150"/>
            <p:cNvGrpSpPr>
              <a:grpSpLocks/>
            </p:cNvGrpSpPr>
            <p:nvPr/>
          </p:nvGrpSpPr>
          <p:grpSpPr bwMode="auto">
            <a:xfrm>
              <a:off x="2007" y="3056"/>
              <a:ext cx="180" cy="232"/>
              <a:chOff x="1527" y="2669"/>
              <a:chExt cx="180" cy="232"/>
            </a:xfrm>
          </p:grpSpPr>
          <p:sp>
            <p:nvSpPr>
              <p:cNvPr id="33839" name="Rectangle 1151"/>
              <p:cNvSpPr>
                <a:spLocks noChangeArrowheads="1"/>
              </p:cNvSpPr>
              <p:nvPr/>
            </p:nvSpPr>
            <p:spPr bwMode="auto">
              <a:xfrm>
                <a:off x="1527" y="2669"/>
                <a:ext cx="180" cy="232"/>
              </a:xfrm>
              <a:prstGeom prst="rect">
                <a:avLst/>
              </a:prstGeom>
              <a:solidFill>
                <a:srgbClr val="26CCD8"/>
              </a:solidFill>
              <a:ln w="9525">
                <a:noFill/>
                <a:miter lim="800000"/>
                <a:headEnd/>
                <a:tailEnd/>
              </a:ln>
            </p:spPr>
            <p:txBody>
              <a:bodyPr/>
              <a:lstStyle/>
              <a:p>
                <a:endParaRPr lang="en-US"/>
              </a:p>
            </p:txBody>
          </p:sp>
          <p:sp>
            <p:nvSpPr>
              <p:cNvPr id="33840" name="Freeform 1152"/>
              <p:cNvSpPr>
                <a:spLocks/>
              </p:cNvSpPr>
              <p:nvPr/>
            </p:nvSpPr>
            <p:spPr bwMode="auto">
              <a:xfrm>
                <a:off x="1572" y="2669"/>
                <a:ext cx="135" cy="232"/>
              </a:xfrm>
              <a:custGeom>
                <a:avLst/>
                <a:gdLst>
                  <a:gd name="T0" fmla="*/ 110 w 271"/>
                  <a:gd name="T1" fmla="*/ 0 h 261"/>
                  <a:gd name="T2" fmla="*/ 103 w 271"/>
                  <a:gd name="T3" fmla="*/ 5 h 261"/>
                  <a:gd name="T4" fmla="*/ 95 w 271"/>
                  <a:gd name="T5" fmla="*/ 12 h 261"/>
                  <a:gd name="T6" fmla="*/ 84 w 271"/>
                  <a:gd name="T7" fmla="*/ 20 h 261"/>
                  <a:gd name="T8" fmla="*/ 74 w 271"/>
                  <a:gd name="T9" fmla="*/ 29 h 261"/>
                  <a:gd name="T10" fmla="*/ 64 w 271"/>
                  <a:gd name="T11" fmla="*/ 39 h 261"/>
                  <a:gd name="T12" fmla="*/ 54 w 271"/>
                  <a:gd name="T13" fmla="*/ 48 h 261"/>
                  <a:gd name="T14" fmla="*/ 45 w 271"/>
                  <a:gd name="T15" fmla="*/ 59 h 261"/>
                  <a:gd name="T16" fmla="*/ 38 w 271"/>
                  <a:gd name="T17" fmla="*/ 67 h 261"/>
                  <a:gd name="T18" fmla="*/ 34 w 271"/>
                  <a:gd name="T19" fmla="*/ 75 h 261"/>
                  <a:gd name="T20" fmla="*/ 33 w 271"/>
                  <a:gd name="T21" fmla="*/ 83 h 261"/>
                  <a:gd name="T22" fmla="*/ 34 w 271"/>
                  <a:gd name="T23" fmla="*/ 91 h 261"/>
                  <a:gd name="T24" fmla="*/ 38 w 271"/>
                  <a:gd name="T25" fmla="*/ 99 h 261"/>
                  <a:gd name="T26" fmla="*/ 45 w 271"/>
                  <a:gd name="T27" fmla="*/ 105 h 261"/>
                  <a:gd name="T28" fmla="*/ 53 w 271"/>
                  <a:gd name="T29" fmla="*/ 109 h 261"/>
                  <a:gd name="T30" fmla="*/ 64 w 271"/>
                  <a:gd name="T31" fmla="*/ 111 h 261"/>
                  <a:gd name="T32" fmla="*/ 74 w 271"/>
                  <a:gd name="T33" fmla="*/ 109 h 261"/>
                  <a:gd name="T34" fmla="*/ 84 w 271"/>
                  <a:gd name="T35" fmla="*/ 108 h 261"/>
                  <a:gd name="T36" fmla="*/ 94 w 271"/>
                  <a:gd name="T37" fmla="*/ 112 h 261"/>
                  <a:gd name="T38" fmla="*/ 102 w 271"/>
                  <a:gd name="T39" fmla="*/ 118 h 261"/>
                  <a:gd name="T40" fmla="*/ 106 w 271"/>
                  <a:gd name="T41" fmla="*/ 127 h 261"/>
                  <a:gd name="T42" fmla="*/ 107 w 271"/>
                  <a:gd name="T43" fmla="*/ 137 h 261"/>
                  <a:gd name="T44" fmla="*/ 105 w 271"/>
                  <a:gd name="T45" fmla="*/ 149 h 261"/>
                  <a:gd name="T46" fmla="*/ 98 w 271"/>
                  <a:gd name="T47" fmla="*/ 160 h 261"/>
                  <a:gd name="T48" fmla="*/ 85 w 271"/>
                  <a:gd name="T49" fmla="*/ 172 h 261"/>
                  <a:gd name="T50" fmla="*/ 70 w 271"/>
                  <a:gd name="T51" fmla="*/ 182 h 261"/>
                  <a:gd name="T52" fmla="*/ 56 w 271"/>
                  <a:gd name="T53" fmla="*/ 193 h 261"/>
                  <a:gd name="T54" fmla="*/ 42 w 271"/>
                  <a:gd name="T55" fmla="*/ 205 h 261"/>
                  <a:gd name="T56" fmla="*/ 29 w 271"/>
                  <a:gd name="T57" fmla="*/ 216 h 261"/>
                  <a:gd name="T58" fmla="*/ 19 w 271"/>
                  <a:gd name="T59" fmla="*/ 227 h 261"/>
                  <a:gd name="T60" fmla="*/ 9 w 271"/>
                  <a:gd name="T61" fmla="*/ 238 h 261"/>
                  <a:gd name="T62" fmla="*/ 4 w 271"/>
                  <a:gd name="T63" fmla="*/ 250 h 261"/>
                  <a:gd name="T64" fmla="*/ 0 w 271"/>
                  <a:gd name="T65" fmla="*/ 261 h 261"/>
                  <a:gd name="T66" fmla="*/ 179 w 271"/>
                  <a:gd name="T67" fmla="*/ 261 h 261"/>
                  <a:gd name="T68" fmla="*/ 182 w 271"/>
                  <a:gd name="T69" fmla="*/ 253 h 261"/>
                  <a:gd name="T70" fmla="*/ 188 w 271"/>
                  <a:gd name="T71" fmla="*/ 244 h 261"/>
                  <a:gd name="T72" fmla="*/ 193 w 271"/>
                  <a:gd name="T73" fmla="*/ 234 h 261"/>
                  <a:gd name="T74" fmla="*/ 198 w 271"/>
                  <a:gd name="T75" fmla="*/ 222 h 261"/>
                  <a:gd name="T76" fmla="*/ 205 w 271"/>
                  <a:gd name="T77" fmla="*/ 212 h 261"/>
                  <a:gd name="T78" fmla="*/ 211 w 271"/>
                  <a:gd name="T79" fmla="*/ 200 h 261"/>
                  <a:gd name="T80" fmla="*/ 218 w 271"/>
                  <a:gd name="T81" fmla="*/ 191 h 261"/>
                  <a:gd name="T82" fmla="*/ 224 w 271"/>
                  <a:gd name="T83" fmla="*/ 183 h 261"/>
                  <a:gd name="T84" fmla="*/ 235 w 271"/>
                  <a:gd name="T85" fmla="*/ 168 h 261"/>
                  <a:gd name="T86" fmla="*/ 242 w 271"/>
                  <a:gd name="T87" fmla="*/ 152 h 261"/>
                  <a:gd name="T88" fmla="*/ 240 w 271"/>
                  <a:gd name="T89" fmla="*/ 139 h 261"/>
                  <a:gd name="T90" fmla="*/ 225 w 271"/>
                  <a:gd name="T91" fmla="*/ 132 h 261"/>
                  <a:gd name="T92" fmla="*/ 212 w 271"/>
                  <a:gd name="T93" fmla="*/ 130 h 261"/>
                  <a:gd name="T94" fmla="*/ 201 w 271"/>
                  <a:gd name="T95" fmla="*/ 126 h 261"/>
                  <a:gd name="T96" fmla="*/ 191 w 271"/>
                  <a:gd name="T97" fmla="*/ 119 h 261"/>
                  <a:gd name="T98" fmla="*/ 188 w 271"/>
                  <a:gd name="T99" fmla="*/ 107 h 261"/>
                  <a:gd name="T100" fmla="*/ 191 w 271"/>
                  <a:gd name="T101" fmla="*/ 90 h 261"/>
                  <a:gd name="T102" fmla="*/ 205 w 271"/>
                  <a:gd name="T103" fmla="*/ 67 h 261"/>
                  <a:gd name="T104" fmla="*/ 230 w 271"/>
                  <a:gd name="T105" fmla="*/ 38 h 261"/>
                  <a:gd name="T106" fmla="*/ 271 w 271"/>
                  <a:gd name="T107" fmla="*/ 0 h 261"/>
                  <a:gd name="T108" fmla="*/ 110 w 271"/>
                  <a:gd name="T109" fmla="*/ 0 h 2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1"/>
                  <a:gd name="T166" fmla="*/ 0 h 261"/>
                  <a:gd name="T167" fmla="*/ 271 w 271"/>
                  <a:gd name="T168" fmla="*/ 261 h 2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1" h="261">
                    <a:moveTo>
                      <a:pt x="110" y="0"/>
                    </a:moveTo>
                    <a:lnTo>
                      <a:pt x="103" y="5"/>
                    </a:lnTo>
                    <a:lnTo>
                      <a:pt x="95" y="12"/>
                    </a:lnTo>
                    <a:lnTo>
                      <a:pt x="84" y="20"/>
                    </a:lnTo>
                    <a:lnTo>
                      <a:pt x="74" y="29"/>
                    </a:lnTo>
                    <a:lnTo>
                      <a:pt x="64" y="39"/>
                    </a:lnTo>
                    <a:lnTo>
                      <a:pt x="54" y="48"/>
                    </a:lnTo>
                    <a:lnTo>
                      <a:pt x="45" y="59"/>
                    </a:lnTo>
                    <a:lnTo>
                      <a:pt x="38" y="67"/>
                    </a:lnTo>
                    <a:lnTo>
                      <a:pt x="34" y="75"/>
                    </a:lnTo>
                    <a:lnTo>
                      <a:pt x="33" y="83"/>
                    </a:lnTo>
                    <a:lnTo>
                      <a:pt x="34" y="91"/>
                    </a:lnTo>
                    <a:lnTo>
                      <a:pt x="38" y="99"/>
                    </a:lnTo>
                    <a:lnTo>
                      <a:pt x="45" y="105"/>
                    </a:lnTo>
                    <a:lnTo>
                      <a:pt x="53" y="109"/>
                    </a:lnTo>
                    <a:lnTo>
                      <a:pt x="64" y="111"/>
                    </a:lnTo>
                    <a:lnTo>
                      <a:pt x="74" y="109"/>
                    </a:lnTo>
                    <a:lnTo>
                      <a:pt x="84" y="108"/>
                    </a:lnTo>
                    <a:lnTo>
                      <a:pt x="94" y="112"/>
                    </a:lnTo>
                    <a:lnTo>
                      <a:pt x="102" y="118"/>
                    </a:lnTo>
                    <a:lnTo>
                      <a:pt x="106" y="127"/>
                    </a:lnTo>
                    <a:lnTo>
                      <a:pt x="107" y="137"/>
                    </a:lnTo>
                    <a:lnTo>
                      <a:pt x="105" y="149"/>
                    </a:lnTo>
                    <a:lnTo>
                      <a:pt x="98" y="160"/>
                    </a:lnTo>
                    <a:lnTo>
                      <a:pt x="85" y="172"/>
                    </a:lnTo>
                    <a:lnTo>
                      <a:pt x="70" y="182"/>
                    </a:lnTo>
                    <a:lnTo>
                      <a:pt x="56" y="193"/>
                    </a:lnTo>
                    <a:lnTo>
                      <a:pt x="42" y="205"/>
                    </a:lnTo>
                    <a:lnTo>
                      <a:pt x="29" y="216"/>
                    </a:lnTo>
                    <a:lnTo>
                      <a:pt x="19" y="227"/>
                    </a:lnTo>
                    <a:lnTo>
                      <a:pt x="9" y="238"/>
                    </a:lnTo>
                    <a:lnTo>
                      <a:pt x="4" y="250"/>
                    </a:lnTo>
                    <a:lnTo>
                      <a:pt x="0" y="261"/>
                    </a:lnTo>
                    <a:lnTo>
                      <a:pt x="179" y="261"/>
                    </a:lnTo>
                    <a:lnTo>
                      <a:pt x="182" y="253"/>
                    </a:lnTo>
                    <a:lnTo>
                      <a:pt x="188" y="244"/>
                    </a:lnTo>
                    <a:lnTo>
                      <a:pt x="193" y="234"/>
                    </a:lnTo>
                    <a:lnTo>
                      <a:pt x="198" y="222"/>
                    </a:lnTo>
                    <a:lnTo>
                      <a:pt x="205" y="212"/>
                    </a:lnTo>
                    <a:lnTo>
                      <a:pt x="211" y="200"/>
                    </a:lnTo>
                    <a:lnTo>
                      <a:pt x="218" y="191"/>
                    </a:lnTo>
                    <a:lnTo>
                      <a:pt x="224" y="183"/>
                    </a:lnTo>
                    <a:lnTo>
                      <a:pt x="235" y="168"/>
                    </a:lnTo>
                    <a:lnTo>
                      <a:pt x="242" y="152"/>
                    </a:lnTo>
                    <a:lnTo>
                      <a:pt x="240" y="139"/>
                    </a:lnTo>
                    <a:lnTo>
                      <a:pt x="225" y="132"/>
                    </a:lnTo>
                    <a:lnTo>
                      <a:pt x="212" y="130"/>
                    </a:lnTo>
                    <a:lnTo>
                      <a:pt x="201" y="126"/>
                    </a:lnTo>
                    <a:lnTo>
                      <a:pt x="191" y="119"/>
                    </a:lnTo>
                    <a:lnTo>
                      <a:pt x="188" y="107"/>
                    </a:lnTo>
                    <a:lnTo>
                      <a:pt x="191" y="90"/>
                    </a:lnTo>
                    <a:lnTo>
                      <a:pt x="205" y="67"/>
                    </a:lnTo>
                    <a:lnTo>
                      <a:pt x="230" y="38"/>
                    </a:lnTo>
                    <a:lnTo>
                      <a:pt x="271" y="0"/>
                    </a:lnTo>
                    <a:lnTo>
                      <a:pt x="110" y="0"/>
                    </a:lnTo>
                    <a:close/>
                  </a:path>
                </a:pathLst>
              </a:custGeom>
              <a:solidFill>
                <a:srgbClr val="99E5E5"/>
              </a:solidFill>
              <a:ln w="9525">
                <a:noFill/>
                <a:round/>
                <a:headEnd/>
                <a:tailEnd/>
              </a:ln>
            </p:spPr>
            <p:txBody>
              <a:bodyPr/>
              <a:lstStyle/>
              <a:p>
                <a:endParaRPr lang="en-US"/>
              </a:p>
            </p:txBody>
          </p:sp>
        </p:grpSp>
        <p:grpSp>
          <p:nvGrpSpPr>
            <p:cNvPr id="13" name="Group 1153"/>
            <p:cNvGrpSpPr>
              <a:grpSpLocks/>
            </p:cNvGrpSpPr>
            <p:nvPr/>
          </p:nvGrpSpPr>
          <p:grpSpPr bwMode="auto">
            <a:xfrm>
              <a:off x="1023" y="2990"/>
              <a:ext cx="1203" cy="47"/>
              <a:chOff x="852" y="2611"/>
              <a:chExt cx="904" cy="25"/>
            </a:xfrm>
          </p:grpSpPr>
          <p:sp>
            <p:nvSpPr>
              <p:cNvPr id="33837" name="Rectangle 1154"/>
              <p:cNvSpPr>
                <a:spLocks noChangeArrowheads="1"/>
              </p:cNvSpPr>
              <p:nvPr/>
            </p:nvSpPr>
            <p:spPr bwMode="auto">
              <a:xfrm>
                <a:off x="852" y="2611"/>
                <a:ext cx="473" cy="25"/>
              </a:xfrm>
              <a:prstGeom prst="rect">
                <a:avLst/>
              </a:prstGeom>
              <a:solidFill>
                <a:srgbClr val="FFE5B7"/>
              </a:solidFill>
              <a:ln w="9525">
                <a:noFill/>
                <a:miter lim="800000"/>
                <a:headEnd/>
                <a:tailEnd/>
              </a:ln>
            </p:spPr>
            <p:txBody>
              <a:bodyPr/>
              <a:lstStyle/>
              <a:p>
                <a:endParaRPr lang="en-US"/>
              </a:p>
            </p:txBody>
          </p:sp>
          <p:sp>
            <p:nvSpPr>
              <p:cNvPr id="33838" name="Rectangle 1155"/>
              <p:cNvSpPr>
                <a:spLocks noChangeArrowheads="1"/>
              </p:cNvSpPr>
              <p:nvPr/>
            </p:nvSpPr>
            <p:spPr bwMode="auto">
              <a:xfrm>
                <a:off x="1283" y="2611"/>
                <a:ext cx="473" cy="25"/>
              </a:xfrm>
              <a:prstGeom prst="rect">
                <a:avLst/>
              </a:prstGeom>
              <a:solidFill>
                <a:srgbClr val="FFE5B7"/>
              </a:solidFill>
              <a:ln w="9525">
                <a:noFill/>
                <a:miter lim="800000"/>
                <a:headEnd/>
                <a:tailEnd/>
              </a:ln>
            </p:spPr>
            <p:txBody>
              <a:bodyPr/>
              <a:lstStyle/>
              <a:p>
                <a:endParaRPr lang="en-US"/>
              </a:p>
            </p:txBody>
          </p:sp>
        </p:grpSp>
        <p:grpSp>
          <p:nvGrpSpPr>
            <p:cNvPr id="14" name="Group 1156"/>
            <p:cNvGrpSpPr>
              <a:grpSpLocks/>
            </p:cNvGrpSpPr>
            <p:nvPr/>
          </p:nvGrpSpPr>
          <p:grpSpPr bwMode="auto">
            <a:xfrm>
              <a:off x="1039" y="2903"/>
              <a:ext cx="1181" cy="87"/>
              <a:chOff x="866" y="2524"/>
              <a:chExt cx="874" cy="87"/>
            </a:xfrm>
          </p:grpSpPr>
          <p:sp>
            <p:nvSpPr>
              <p:cNvPr id="33835" name="Freeform 1157"/>
              <p:cNvSpPr>
                <a:spLocks/>
              </p:cNvSpPr>
              <p:nvPr/>
            </p:nvSpPr>
            <p:spPr bwMode="auto">
              <a:xfrm>
                <a:off x="866" y="2524"/>
                <a:ext cx="446" cy="87"/>
              </a:xfrm>
              <a:custGeom>
                <a:avLst/>
                <a:gdLst>
                  <a:gd name="T0" fmla="*/ 893 w 893"/>
                  <a:gd name="T1" fmla="*/ 98 h 98"/>
                  <a:gd name="T2" fmla="*/ 837 w 893"/>
                  <a:gd name="T3" fmla="*/ 0 h 98"/>
                  <a:gd name="T4" fmla="*/ 50 w 893"/>
                  <a:gd name="T5" fmla="*/ 0 h 98"/>
                  <a:gd name="T6" fmla="*/ 0 w 893"/>
                  <a:gd name="T7" fmla="*/ 98 h 98"/>
                  <a:gd name="T8" fmla="*/ 893 w 893"/>
                  <a:gd name="T9" fmla="*/ 98 h 98"/>
                  <a:gd name="T10" fmla="*/ 0 60000 65536"/>
                  <a:gd name="T11" fmla="*/ 0 60000 65536"/>
                  <a:gd name="T12" fmla="*/ 0 60000 65536"/>
                  <a:gd name="T13" fmla="*/ 0 60000 65536"/>
                  <a:gd name="T14" fmla="*/ 0 60000 65536"/>
                  <a:gd name="T15" fmla="*/ 0 w 893"/>
                  <a:gd name="T16" fmla="*/ 0 h 98"/>
                  <a:gd name="T17" fmla="*/ 893 w 893"/>
                  <a:gd name="T18" fmla="*/ 98 h 98"/>
                </a:gdLst>
                <a:ahLst/>
                <a:cxnLst>
                  <a:cxn ang="T10">
                    <a:pos x="T0" y="T1"/>
                  </a:cxn>
                  <a:cxn ang="T11">
                    <a:pos x="T2" y="T3"/>
                  </a:cxn>
                  <a:cxn ang="T12">
                    <a:pos x="T4" y="T5"/>
                  </a:cxn>
                  <a:cxn ang="T13">
                    <a:pos x="T6" y="T7"/>
                  </a:cxn>
                  <a:cxn ang="T14">
                    <a:pos x="T8" y="T9"/>
                  </a:cxn>
                </a:cxnLst>
                <a:rect l="T15" t="T16" r="T17" b="T18"/>
                <a:pathLst>
                  <a:path w="893" h="98">
                    <a:moveTo>
                      <a:pt x="893" y="98"/>
                    </a:moveTo>
                    <a:lnTo>
                      <a:pt x="837" y="0"/>
                    </a:lnTo>
                    <a:lnTo>
                      <a:pt x="50" y="0"/>
                    </a:lnTo>
                    <a:lnTo>
                      <a:pt x="0" y="98"/>
                    </a:lnTo>
                    <a:lnTo>
                      <a:pt x="893" y="98"/>
                    </a:lnTo>
                    <a:close/>
                  </a:path>
                </a:pathLst>
              </a:custGeom>
              <a:solidFill>
                <a:srgbClr val="7C0000"/>
              </a:solidFill>
              <a:ln w="9525">
                <a:noFill/>
                <a:round/>
                <a:headEnd/>
                <a:tailEnd/>
              </a:ln>
            </p:spPr>
            <p:txBody>
              <a:bodyPr/>
              <a:lstStyle/>
              <a:p>
                <a:endParaRPr lang="en-US"/>
              </a:p>
            </p:txBody>
          </p:sp>
          <p:sp>
            <p:nvSpPr>
              <p:cNvPr id="33836" name="Freeform 1158"/>
              <p:cNvSpPr>
                <a:spLocks/>
              </p:cNvSpPr>
              <p:nvPr/>
            </p:nvSpPr>
            <p:spPr bwMode="auto">
              <a:xfrm>
                <a:off x="1294" y="2524"/>
                <a:ext cx="446" cy="87"/>
              </a:xfrm>
              <a:custGeom>
                <a:avLst/>
                <a:gdLst>
                  <a:gd name="T0" fmla="*/ 892 w 892"/>
                  <a:gd name="T1" fmla="*/ 98 h 98"/>
                  <a:gd name="T2" fmla="*/ 836 w 892"/>
                  <a:gd name="T3" fmla="*/ 0 h 98"/>
                  <a:gd name="T4" fmla="*/ 50 w 892"/>
                  <a:gd name="T5" fmla="*/ 0 h 98"/>
                  <a:gd name="T6" fmla="*/ 0 w 892"/>
                  <a:gd name="T7" fmla="*/ 98 h 98"/>
                  <a:gd name="T8" fmla="*/ 892 w 892"/>
                  <a:gd name="T9" fmla="*/ 98 h 98"/>
                  <a:gd name="T10" fmla="*/ 0 60000 65536"/>
                  <a:gd name="T11" fmla="*/ 0 60000 65536"/>
                  <a:gd name="T12" fmla="*/ 0 60000 65536"/>
                  <a:gd name="T13" fmla="*/ 0 60000 65536"/>
                  <a:gd name="T14" fmla="*/ 0 60000 65536"/>
                  <a:gd name="T15" fmla="*/ 0 w 892"/>
                  <a:gd name="T16" fmla="*/ 0 h 98"/>
                  <a:gd name="T17" fmla="*/ 892 w 892"/>
                  <a:gd name="T18" fmla="*/ 98 h 98"/>
                </a:gdLst>
                <a:ahLst/>
                <a:cxnLst>
                  <a:cxn ang="T10">
                    <a:pos x="T0" y="T1"/>
                  </a:cxn>
                  <a:cxn ang="T11">
                    <a:pos x="T2" y="T3"/>
                  </a:cxn>
                  <a:cxn ang="T12">
                    <a:pos x="T4" y="T5"/>
                  </a:cxn>
                  <a:cxn ang="T13">
                    <a:pos x="T6" y="T7"/>
                  </a:cxn>
                  <a:cxn ang="T14">
                    <a:pos x="T8" y="T9"/>
                  </a:cxn>
                </a:cxnLst>
                <a:rect l="T15" t="T16" r="T17" b="T18"/>
                <a:pathLst>
                  <a:path w="892" h="98">
                    <a:moveTo>
                      <a:pt x="892" y="98"/>
                    </a:moveTo>
                    <a:lnTo>
                      <a:pt x="836" y="0"/>
                    </a:lnTo>
                    <a:lnTo>
                      <a:pt x="50" y="0"/>
                    </a:lnTo>
                    <a:lnTo>
                      <a:pt x="0" y="98"/>
                    </a:lnTo>
                    <a:lnTo>
                      <a:pt x="892" y="98"/>
                    </a:lnTo>
                    <a:close/>
                  </a:path>
                </a:pathLst>
              </a:custGeom>
              <a:solidFill>
                <a:srgbClr val="7C0000"/>
              </a:solidFill>
              <a:ln w="9525">
                <a:noFill/>
                <a:round/>
                <a:headEnd/>
                <a:tailEnd/>
              </a:ln>
            </p:spPr>
            <p:txBody>
              <a:bodyPr/>
              <a:lstStyle/>
              <a:p>
                <a:endParaRPr lang="en-US"/>
              </a:p>
            </p:txBody>
          </p:sp>
        </p:grpSp>
        <p:sp>
          <p:nvSpPr>
            <p:cNvPr id="33813" name="Freeform 1159"/>
            <p:cNvSpPr>
              <a:spLocks/>
            </p:cNvSpPr>
            <p:nvPr/>
          </p:nvSpPr>
          <p:spPr bwMode="auto">
            <a:xfrm>
              <a:off x="1068" y="2644"/>
              <a:ext cx="1112" cy="282"/>
            </a:xfrm>
            <a:custGeom>
              <a:avLst/>
              <a:gdLst>
                <a:gd name="T0" fmla="*/ 718 w 1506"/>
                <a:gd name="T1" fmla="*/ 83 h 214"/>
                <a:gd name="T2" fmla="*/ 654 w 1506"/>
                <a:gd name="T3" fmla="*/ 103 h 214"/>
                <a:gd name="T4" fmla="*/ 604 w 1506"/>
                <a:gd name="T5" fmla="*/ 140 h 214"/>
                <a:gd name="T6" fmla="*/ 578 w 1506"/>
                <a:gd name="T7" fmla="*/ 186 h 214"/>
                <a:gd name="T8" fmla="*/ 0 w 1506"/>
                <a:gd name="T9" fmla="*/ 214 h 214"/>
                <a:gd name="T10" fmla="*/ 5 w 1506"/>
                <a:gd name="T11" fmla="*/ 146 h 214"/>
                <a:gd name="T12" fmla="*/ 47 w 1506"/>
                <a:gd name="T13" fmla="*/ 146 h 214"/>
                <a:gd name="T14" fmla="*/ 118 w 1506"/>
                <a:gd name="T15" fmla="*/ 146 h 214"/>
                <a:gd name="T16" fmla="*/ 207 w 1506"/>
                <a:gd name="T17" fmla="*/ 146 h 214"/>
                <a:gd name="T18" fmla="*/ 304 w 1506"/>
                <a:gd name="T19" fmla="*/ 146 h 214"/>
                <a:gd name="T20" fmla="*/ 397 w 1506"/>
                <a:gd name="T21" fmla="*/ 146 h 214"/>
                <a:gd name="T22" fmla="*/ 474 w 1506"/>
                <a:gd name="T23" fmla="*/ 146 h 214"/>
                <a:gd name="T24" fmla="*/ 526 w 1506"/>
                <a:gd name="T25" fmla="*/ 146 h 214"/>
                <a:gd name="T26" fmla="*/ 544 w 1506"/>
                <a:gd name="T27" fmla="*/ 133 h 214"/>
                <a:gd name="T28" fmla="*/ 560 w 1506"/>
                <a:gd name="T29" fmla="*/ 105 h 214"/>
                <a:gd name="T30" fmla="*/ 582 w 1506"/>
                <a:gd name="T31" fmla="*/ 79 h 214"/>
                <a:gd name="T32" fmla="*/ 607 w 1506"/>
                <a:gd name="T33" fmla="*/ 55 h 214"/>
                <a:gd name="T34" fmla="*/ 635 w 1506"/>
                <a:gd name="T35" fmla="*/ 36 h 214"/>
                <a:gd name="T36" fmla="*/ 666 w 1506"/>
                <a:gd name="T37" fmla="*/ 18 h 214"/>
                <a:gd name="T38" fmla="*/ 701 w 1506"/>
                <a:gd name="T39" fmla="*/ 6 h 214"/>
                <a:gd name="T40" fmla="*/ 736 w 1506"/>
                <a:gd name="T41" fmla="*/ 0 h 214"/>
                <a:gd name="T42" fmla="*/ 771 w 1506"/>
                <a:gd name="T43" fmla="*/ 0 h 214"/>
                <a:gd name="T44" fmla="*/ 807 w 1506"/>
                <a:gd name="T45" fmla="*/ 6 h 214"/>
                <a:gd name="T46" fmla="*/ 840 w 1506"/>
                <a:gd name="T47" fmla="*/ 18 h 214"/>
                <a:gd name="T48" fmla="*/ 872 w 1506"/>
                <a:gd name="T49" fmla="*/ 36 h 214"/>
                <a:gd name="T50" fmla="*/ 901 w 1506"/>
                <a:gd name="T51" fmla="*/ 55 h 214"/>
                <a:gd name="T52" fmla="*/ 925 w 1506"/>
                <a:gd name="T53" fmla="*/ 79 h 214"/>
                <a:gd name="T54" fmla="*/ 946 w 1506"/>
                <a:gd name="T55" fmla="*/ 105 h 214"/>
                <a:gd name="T56" fmla="*/ 963 w 1506"/>
                <a:gd name="T57" fmla="*/ 133 h 214"/>
                <a:gd name="T58" fmla="*/ 980 w 1506"/>
                <a:gd name="T59" fmla="*/ 146 h 214"/>
                <a:gd name="T60" fmla="*/ 1032 w 1506"/>
                <a:gd name="T61" fmla="*/ 146 h 214"/>
                <a:gd name="T62" fmla="*/ 1110 w 1506"/>
                <a:gd name="T63" fmla="*/ 146 h 214"/>
                <a:gd name="T64" fmla="*/ 1202 w 1506"/>
                <a:gd name="T65" fmla="*/ 146 h 214"/>
                <a:gd name="T66" fmla="*/ 1300 w 1506"/>
                <a:gd name="T67" fmla="*/ 146 h 214"/>
                <a:gd name="T68" fmla="*/ 1388 w 1506"/>
                <a:gd name="T69" fmla="*/ 146 h 214"/>
                <a:gd name="T70" fmla="*/ 1459 w 1506"/>
                <a:gd name="T71" fmla="*/ 146 h 214"/>
                <a:gd name="T72" fmla="*/ 1501 w 1506"/>
                <a:gd name="T73" fmla="*/ 146 h 214"/>
                <a:gd name="T74" fmla="*/ 1506 w 1506"/>
                <a:gd name="T75" fmla="*/ 214 h 214"/>
                <a:gd name="T76" fmla="*/ 929 w 1506"/>
                <a:gd name="T77" fmla="*/ 186 h 214"/>
                <a:gd name="T78" fmla="*/ 902 w 1506"/>
                <a:gd name="T79" fmla="*/ 140 h 214"/>
                <a:gd name="T80" fmla="*/ 853 w 1506"/>
                <a:gd name="T81" fmla="*/ 103 h 214"/>
                <a:gd name="T82" fmla="*/ 789 w 1506"/>
                <a:gd name="T83" fmla="*/ 83 h 2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6"/>
                <a:gd name="T127" fmla="*/ 0 h 214"/>
                <a:gd name="T128" fmla="*/ 1506 w 1506"/>
                <a:gd name="T129" fmla="*/ 214 h 2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6" h="214">
                  <a:moveTo>
                    <a:pt x="754" y="81"/>
                  </a:moveTo>
                  <a:lnTo>
                    <a:pt x="718" y="83"/>
                  </a:lnTo>
                  <a:lnTo>
                    <a:pt x="684" y="91"/>
                  </a:lnTo>
                  <a:lnTo>
                    <a:pt x="654" y="103"/>
                  </a:lnTo>
                  <a:lnTo>
                    <a:pt x="627" y="121"/>
                  </a:lnTo>
                  <a:lnTo>
                    <a:pt x="604" y="140"/>
                  </a:lnTo>
                  <a:lnTo>
                    <a:pt x="588" y="162"/>
                  </a:lnTo>
                  <a:lnTo>
                    <a:pt x="578" y="186"/>
                  </a:lnTo>
                  <a:lnTo>
                    <a:pt x="574" y="214"/>
                  </a:lnTo>
                  <a:lnTo>
                    <a:pt x="0" y="214"/>
                  </a:lnTo>
                  <a:lnTo>
                    <a:pt x="0" y="146"/>
                  </a:lnTo>
                  <a:lnTo>
                    <a:pt x="5" y="146"/>
                  </a:lnTo>
                  <a:lnTo>
                    <a:pt x="22" y="146"/>
                  </a:lnTo>
                  <a:lnTo>
                    <a:pt x="47" y="146"/>
                  </a:lnTo>
                  <a:lnTo>
                    <a:pt x="79" y="146"/>
                  </a:lnTo>
                  <a:lnTo>
                    <a:pt x="118" y="146"/>
                  </a:lnTo>
                  <a:lnTo>
                    <a:pt x="161" y="146"/>
                  </a:lnTo>
                  <a:lnTo>
                    <a:pt x="207" y="146"/>
                  </a:lnTo>
                  <a:lnTo>
                    <a:pt x="256" y="146"/>
                  </a:lnTo>
                  <a:lnTo>
                    <a:pt x="304" y="146"/>
                  </a:lnTo>
                  <a:lnTo>
                    <a:pt x="352" y="146"/>
                  </a:lnTo>
                  <a:lnTo>
                    <a:pt x="397" y="146"/>
                  </a:lnTo>
                  <a:lnTo>
                    <a:pt x="438" y="146"/>
                  </a:lnTo>
                  <a:lnTo>
                    <a:pt x="474" y="146"/>
                  </a:lnTo>
                  <a:lnTo>
                    <a:pt x="504" y="146"/>
                  </a:lnTo>
                  <a:lnTo>
                    <a:pt x="526" y="146"/>
                  </a:lnTo>
                  <a:lnTo>
                    <a:pt x="537" y="146"/>
                  </a:lnTo>
                  <a:lnTo>
                    <a:pt x="544" y="133"/>
                  </a:lnTo>
                  <a:lnTo>
                    <a:pt x="551" y="119"/>
                  </a:lnTo>
                  <a:lnTo>
                    <a:pt x="560" y="105"/>
                  </a:lnTo>
                  <a:lnTo>
                    <a:pt x="570" y="91"/>
                  </a:lnTo>
                  <a:lnTo>
                    <a:pt x="582" y="79"/>
                  </a:lnTo>
                  <a:lnTo>
                    <a:pt x="593" y="65"/>
                  </a:lnTo>
                  <a:lnTo>
                    <a:pt x="607" y="55"/>
                  </a:lnTo>
                  <a:lnTo>
                    <a:pt x="621" y="44"/>
                  </a:lnTo>
                  <a:lnTo>
                    <a:pt x="635" y="36"/>
                  </a:lnTo>
                  <a:lnTo>
                    <a:pt x="651" y="26"/>
                  </a:lnTo>
                  <a:lnTo>
                    <a:pt x="666" y="18"/>
                  </a:lnTo>
                  <a:lnTo>
                    <a:pt x="683" y="12"/>
                  </a:lnTo>
                  <a:lnTo>
                    <a:pt x="701" y="6"/>
                  </a:lnTo>
                  <a:lnTo>
                    <a:pt x="718" y="4"/>
                  </a:lnTo>
                  <a:lnTo>
                    <a:pt x="736" y="0"/>
                  </a:lnTo>
                  <a:lnTo>
                    <a:pt x="754" y="0"/>
                  </a:lnTo>
                  <a:lnTo>
                    <a:pt x="771" y="0"/>
                  </a:lnTo>
                  <a:lnTo>
                    <a:pt x="789" y="4"/>
                  </a:lnTo>
                  <a:lnTo>
                    <a:pt x="807" y="6"/>
                  </a:lnTo>
                  <a:lnTo>
                    <a:pt x="823" y="12"/>
                  </a:lnTo>
                  <a:lnTo>
                    <a:pt x="840" y="18"/>
                  </a:lnTo>
                  <a:lnTo>
                    <a:pt x="856" y="26"/>
                  </a:lnTo>
                  <a:lnTo>
                    <a:pt x="872" y="36"/>
                  </a:lnTo>
                  <a:lnTo>
                    <a:pt x="887" y="44"/>
                  </a:lnTo>
                  <a:lnTo>
                    <a:pt x="901" y="55"/>
                  </a:lnTo>
                  <a:lnTo>
                    <a:pt x="913" y="65"/>
                  </a:lnTo>
                  <a:lnTo>
                    <a:pt x="925" y="79"/>
                  </a:lnTo>
                  <a:lnTo>
                    <a:pt x="936" y="91"/>
                  </a:lnTo>
                  <a:lnTo>
                    <a:pt x="946" y="105"/>
                  </a:lnTo>
                  <a:lnTo>
                    <a:pt x="955" y="119"/>
                  </a:lnTo>
                  <a:lnTo>
                    <a:pt x="963" y="133"/>
                  </a:lnTo>
                  <a:lnTo>
                    <a:pt x="969" y="146"/>
                  </a:lnTo>
                  <a:lnTo>
                    <a:pt x="980" y="146"/>
                  </a:lnTo>
                  <a:lnTo>
                    <a:pt x="1002" y="146"/>
                  </a:lnTo>
                  <a:lnTo>
                    <a:pt x="1032" y="146"/>
                  </a:lnTo>
                  <a:lnTo>
                    <a:pt x="1068" y="146"/>
                  </a:lnTo>
                  <a:lnTo>
                    <a:pt x="1110" y="146"/>
                  </a:lnTo>
                  <a:lnTo>
                    <a:pt x="1154" y="146"/>
                  </a:lnTo>
                  <a:lnTo>
                    <a:pt x="1202" y="146"/>
                  </a:lnTo>
                  <a:lnTo>
                    <a:pt x="1251" y="146"/>
                  </a:lnTo>
                  <a:lnTo>
                    <a:pt x="1300" y="146"/>
                  </a:lnTo>
                  <a:lnTo>
                    <a:pt x="1345" y="146"/>
                  </a:lnTo>
                  <a:lnTo>
                    <a:pt x="1388" y="146"/>
                  </a:lnTo>
                  <a:lnTo>
                    <a:pt x="1428" y="146"/>
                  </a:lnTo>
                  <a:lnTo>
                    <a:pt x="1459" y="146"/>
                  </a:lnTo>
                  <a:lnTo>
                    <a:pt x="1484" y="146"/>
                  </a:lnTo>
                  <a:lnTo>
                    <a:pt x="1501" y="146"/>
                  </a:lnTo>
                  <a:lnTo>
                    <a:pt x="1506" y="146"/>
                  </a:lnTo>
                  <a:lnTo>
                    <a:pt x="1506" y="214"/>
                  </a:lnTo>
                  <a:lnTo>
                    <a:pt x="932" y="214"/>
                  </a:lnTo>
                  <a:lnTo>
                    <a:pt x="929" y="186"/>
                  </a:lnTo>
                  <a:lnTo>
                    <a:pt x="918" y="162"/>
                  </a:lnTo>
                  <a:lnTo>
                    <a:pt x="902" y="140"/>
                  </a:lnTo>
                  <a:lnTo>
                    <a:pt x="879" y="121"/>
                  </a:lnTo>
                  <a:lnTo>
                    <a:pt x="853" y="103"/>
                  </a:lnTo>
                  <a:lnTo>
                    <a:pt x="823" y="91"/>
                  </a:lnTo>
                  <a:lnTo>
                    <a:pt x="789" y="83"/>
                  </a:lnTo>
                  <a:lnTo>
                    <a:pt x="754" y="81"/>
                  </a:lnTo>
                  <a:close/>
                </a:path>
              </a:pathLst>
            </a:custGeom>
            <a:solidFill>
              <a:srgbClr val="7C0000"/>
            </a:solidFill>
            <a:ln w="9525">
              <a:noFill/>
              <a:round/>
              <a:headEnd/>
              <a:tailEnd/>
            </a:ln>
          </p:spPr>
          <p:txBody>
            <a:bodyPr/>
            <a:lstStyle/>
            <a:p>
              <a:endParaRPr lang="en-US"/>
            </a:p>
          </p:txBody>
        </p:sp>
        <p:grpSp>
          <p:nvGrpSpPr>
            <p:cNvPr id="15" name="Group 1160"/>
            <p:cNvGrpSpPr>
              <a:grpSpLocks/>
            </p:cNvGrpSpPr>
            <p:nvPr/>
          </p:nvGrpSpPr>
          <p:grpSpPr bwMode="auto">
            <a:xfrm>
              <a:off x="1456" y="3020"/>
              <a:ext cx="346" cy="604"/>
              <a:chOff x="4007" y="3091"/>
              <a:chExt cx="346" cy="748"/>
            </a:xfrm>
          </p:grpSpPr>
          <p:sp>
            <p:nvSpPr>
              <p:cNvPr id="33818" name="Rectangle 1161"/>
              <p:cNvSpPr>
                <a:spLocks noChangeArrowheads="1"/>
              </p:cNvSpPr>
              <p:nvPr/>
            </p:nvSpPr>
            <p:spPr bwMode="auto">
              <a:xfrm>
                <a:off x="4007" y="3091"/>
                <a:ext cx="346" cy="481"/>
              </a:xfrm>
              <a:prstGeom prst="rect">
                <a:avLst/>
              </a:prstGeom>
              <a:solidFill>
                <a:srgbClr val="FFE5B7"/>
              </a:solidFill>
              <a:ln w="9525">
                <a:noFill/>
                <a:miter lim="800000"/>
                <a:headEnd/>
                <a:tailEnd/>
              </a:ln>
            </p:spPr>
            <p:txBody>
              <a:bodyPr/>
              <a:lstStyle/>
              <a:p>
                <a:endParaRPr lang="en-US"/>
              </a:p>
            </p:txBody>
          </p:sp>
          <p:sp>
            <p:nvSpPr>
              <p:cNvPr id="33819" name="Rectangle 1162"/>
              <p:cNvSpPr>
                <a:spLocks noChangeArrowheads="1"/>
              </p:cNvSpPr>
              <p:nvPr/>
            </p:nvSpPr>
            <p:spPr bwMode="auto">
              <a:xfrm>
                <a:off x="4007" y="3572"/>
                <a:ext cx="346" cy="24"/>
              </a:xfrm>
              <a:prstGeom prst="rect">
                <a:avLst/>
              </a:prstGeom>
              <a:solidFill>
                <a:srgbClr val="7C0000"/>
              </a:solidFill>
              <a:ln w="9525">
                <a:noFill/>
                <a:miter lim="800000"/>
                <a:headEnd/>
                <a:tailEnd/>
              </a:ln>
            </p:spPr>
            <p:txBody>
              <a:bodyPr/>
              <a:lstStyle/>
              <a:p>
                <a:endParaRPr lang="en-US"/>
              </a:p>
            </p:txBody>
          </p:sp>
          <p:sp>
            <p:nvSpPr>
              <p:cNvPr id="33820" name="Rectangle 1163"/>
              <p:cNvSpPr>
                <a:spLocks noChangeArrowheads="1"/>
              </p:cNvSpPr>
              <p:nvPr/>
            </p:nvSpPr>
            <p:spPr bwMode="auto">
              <a:xfrm>
                <a:off x="4007" y="3663"/>
                <a:ext cx="346" cy="22"/>
              </a:xfrm>
              <a:prstGeom prst="rect">
                <a:avLst/>
              </a:prstGeom>
              <a:solidFill>
                <a:srgbClr val="7C0000"/>
              </a:solidFill>
              <a:ln w="9525">
                <a:noFill/>
                <a:miter lim="800000"/>
                <a:headEnd/>
                <a:tailEnd/>
              </a:ln>
            </p:spPr>
            <p:txBody>
              <a:bodyPr/>
              <a:lstStyle/>
              <a:p>
                <a:endParaRPr lang="en-US"/>
              </a:p>
            </p:txBody>
          </p:sp>
          <p:sp>
            <p:nvSpPr>
              <p:cNvPr id="33821" name="Rectangle 1164"/>
              <p:cNvSpPr>
                <a:spLocks noChangeArrowheads="1"/>
              </p:cNvSpPr>
              <p:nvPr/>
            </p:nvSpPr>
            <p:spPr bwMode="auto">
              <a:xfrm>
                <a:off x="4007" y="3752"/>
                <a:ext cx="346" cy="24"/>
              </a:xfrm>
              <a:prstGeom prst="rect">
                <a:avLst/>
              </a:prstGeom>
              <a:solidFill>
                <a:srgbClr val="7C0000"/>
              </a:solidFill>
              <a:ln w="9525">
                <a:noFill/>
                <a:miter lim="800000"/>
                <a:headEnd/>
                <a:tailEnd/>
              </a:ln>
            </p:spPr>
            <p:txBody>
              <a:bodyPr/>
              <a:lstStyle/>
              <a:p>
                <a:endParaRPr lang="en-US"/>
              </a:p>
            </p:txBody>
          </p:sp>
          <p:sp>
            <p:nvSpPr>
              <p:cNvPr id="33822" name="Rectangle 1165"/>
              <p:cNvSpPr>
                <a:spLocks noChangeArrowheads="1"/>
              </p:cNvSpPr>
              <p:nvPr/>
            </p:nvSpPr>
            <p:spPr bwMode="auto">
              <a:xfrm>
                <a:off x="4190" y="3123"/>
                <a:ext cx="147" cy="449"/>
              </a:xfrm>
              <a:prstGeom prst="rect">
                <a:avLst/>
              </a:prstGeom>
              <a:solidFill>
                <a:srgbClr val="26CCD8"/>
              </a:solidFill>
              <a:ln w="9525">
                <a:noFill/>
                <a:miter lim="800000"/>
                <a:headEnd/>
                <a:tailEnd/>
              </a:ln>
            </p:spPr>
            <p:txBody>
              <a:bodyPr/>
              <a:lstStyle/>
              <a:p>
                <a:endParaRPr lang="en-US"/>
              </a:p>
            </p:txBody>
          </p:sp>
          <p:sp>
            <p:nvSpPr>
              <p:cNvPr id="33823" name="Rectangle 1166"/>
              <p:cNvSpPr>
                <a:spLocks noChangeArrowheads="1"/>
              </p:cNvSpPr>
              <p:nvPr/>
            </p:nvSpPr>
            <p:spPr bwMode="auto">
              <a:xfrm>
                <a:off x="4190" y="3123"/>
                <a:ext cx="147" cy="449"/>
              </a:xfrm>
              <a:prstGeom prst="rect">
                <a:avLst/>
              </a:prstGeom>
              <a:solidFill>
                <a:srgbClr val="26CCD8"/>
              </a:solidFill>
              <a:ln w="9525">
                <a:noFill/>
                <a:miter lim="800000"/>
                <a:headEnd/>
                <a:tailEnd/>
              </a:ln>
            </p:spPr>
            <p:txBody>
              <a:bodyPr/>
              <a:lstStyle/>
              <a:p>
                <a:endParaRPr lang="en-US"/>
              </a:p>
            </p:txBody>
          </p:sp>
          <p:sp>
            <p:nvSpPr>
              <p:cNvPr id="33824" name="Rectangle 1167"/>
              <p:cNvSpPr>
                <a:spLocks noChangeArrowheads="1"/>
              </p:cNvSpPr>
              <p:nvPr/>
            </p:nvSpPr>
            <p:spPr bwMode="auto">
              <a:xfrm>
                <a:off x="4024" y="3123"/>
                <a:ext cx="148" cy="449"/>
              </a:xfrm>
              <a:prstGeom prst="rect">
                <a:avLst/>
              </a:prstGeom>
              <a:solidFill>
                <a:srgbClr val="26CCD8"/>
              </a:solidFill>
              <a:ln w="9525">
                <a:noFill/>
                <a:miter lim="800000"/>
                <a:headEnd/>
                <a:tailEnd/>
              </a:ln>
            </p:spPr>
            <p:txBody>
              <a:bodyPr/>
              <a:lstStyle/>
              <a:p>
                <a:endParaRPr lang="en-US"/>
              </a:p>
            </p:txBody>
          </p:sp>
          <p:sp>
            <p:nvSpPr>
              <p:cNvPr id="33825" name="Rectangle 1168"/>
              <p:cNvSpPr>
                <a:spLocks noChangeArrowheads="1"/>
              </p:cNvSpPr>
              <p:nvPr/>
            </p:nvSpPr>
            <p:spPr bwMode="auto">
              <a:xfrm>
                <a:off x="4190" y="3392"/>
                <a:ext cx="147" cy="28"/>
              </a:xfrm>
              <a:prstGeom prst="rect">
                <a:avLst/>
              </a:prstGeom>
              <a:solidFill>
                <a:srgbClr val="FFFFFF"/>
              </a:solidFill>
              <a:ln w="9525">
                <a:noFill/>
                <a:miter lim="800000"/>
                <a:headEnd/>
                <a:tailEnd/>
              </a:ln>
            </p:spPr>
            <p:txBody>
              <a:bodyPr/>
              <a:lstStyle/>
              <a:p>
                <a:endParaRPr lang="en-US"/>
              </a:p>
            </p:txBody>
          </p:sp>
          <p:sp>
            <p:nvSpPr>
              <p:cNvPr id="33826" name="Rectangle 1169"/>
              <p:cNvSpPr>
                <a:spLocks noChangeArrowheads="1"/>
              </p:cNvSpPr>
              <p:nvPr/>
            </p:nvSpPr>
            <p:spPr bwMode="auto">
              <a:xfrm>
                <a:off x="4007" y="3596"/>
                <a:ext cx="346" cy="67"/>
              </a:xfrm>
              <a:prstGeom prst="rect">
                <a:avLst/>
              </a:prstGeom>
              <a:solidFill>
                <a:srgbClr val="B23333"/>
              </a:solidFill>
              <a:ln w="9525">
                <a:noFill/>
                <a:miter lim="800000"/>
                <a:headEnd/>
                <a:tailEnd/>
              </a:ln>
            </p:spPr>
            <p:txBody>
              <a:bodyPr/>
              <a:lstStyle/>
              <a:p>
                <a:endParaRPr lang="en-US"/>
              </a:p>
            </p:txBody>
          </p:sp>
          <p:sp>
            <p:nvSpPr>
              <p:cNvPr id="33827" name="Rectangle 1170"/>
              <p:cNvSpPr>
                <a:spLocks noChangeArrowheads="1"/>
              </p:cNvSpPr>
              <p:nvPr/>
            </p:nvSpPr>
            <p:spPr bwMode="auto">
              <a:xfrm>
                <a:off x="4007" y="3685"/>
                <a:ext cx="346" cy="67"/>
              </a:xfrm>
              <a:prstGeom prst="rect">
                <a:avLst/>
              </a:prstGeom>
              <a:solidFill>
                <a:srgbClr val="B23333"/>
              </a:solidFill>
              <a:ln w="9525">
                <a:noFill/>
                <a:miter lim="800000"/>
                <a:headEnd/>
                <a:tailEnd/>
              </a:ln>
            </p:spPr>
            <p:txBody>
              <a:bodyPr/>
              <a:lstStyle/>
              <a:p>
                <a:endParaRPr lang="en-US"/>
              </a:p>
            </p:txBody>
          </p:sp>
          <p:sp>
            <p:nvSpPr>
              <p:cNvPr id="33828" name="Rectangle 1171"/>
              <p:cNvSpPr>
                <a:spLocks noChangeArrowheads="1"/>
              </p:cNvSpPr>
              <p:nvPr/>
            </p:nvSpPr>
            <p:spPr bwMode="auto">
              <a:xfrm>
                <a:off x="4007" y="3776"/>
                <a:ext cx="346" cy="63"/>
              </a:xfrm>
              <a:prstGeom prst="rect">
                <a:avLst/>
              </a:prstGeom>
              <a:solidFill>
                <a:srgbClr val="B23333"/>
              </a:solidFill>
              <a:ln w="9525">
                <a:noFill/>
                <a:miter lim="800000"/>
                <a:headEnd/>
                <a:tailEnd/>
              </a:ln>
            </p:spPr>
            <p:txBody>
              <a:bodyPr/>
              <a:lstStyle/>
              <a:p>
                <a:endParaRPr lang="en-US"/>
              </a:p>
            </p:txBody>
          </p:sp>
          <p:sp>
            <p:nvSpPr>
              <p:cNvPr id="33829" name="Rectangle 1172"/>
              <p:cNvSpPr>
                <a:spLocks noChangeArrowheads="1"/>
              </p:cNvSpPr>
              <p:nvPr/>
            </p:nvSpPr>
            <p:spPr bwMode="auto">
              <a:xfrm>
                <a:off x="4190" y="3392"/>
                <a:ext cx="147" cy="28"/>
              </a:xfrm>
              <a:prstGeom prst="rect">
                <a:avLst/>
              </a:prstGeom>
              <a:solidFill>
                <a:srgbClr val="FFE5B7"/>
              </a:solidFill>
              <a:ln w="9525">
                <a:noFill/>
                <a:miter lim="800000"/>
                <a:headEnd/>
                <a:tailEnd/>
              </a:ln>
            </p:spPr>
            <p:txBody>
              <a:bodyPr/>
              <a:lstStyle/>
              <a:p>
                <a:endParaRPr lang="en-US"/>
              </a:p>
            </p:txBody>
          </p:sp>
          <p:sp>
            <p:nvSpPr>
              <p:cNvPr id="33830" name="Rectangle 1173"/>
              <p:cNvSpPr>
                <a:spLocks noChangeArrowheads="1"/>
              </p:cNvSpPr>
              <p:nvPr/>
            </p:nvSpPr>
            <p:spPr bwMode="auto">
              <a:xfrm>
                <a:off x="4024" y="3392"/>
                <a:ext cx="148" cy="28"/>
              </a:xfrm>
              <a:prstGeom prst="rect">
                <a:avLst/>
              </a:prstGeom>
              <a:solidFill>
                <a:srgbClr val="FFE5B7"/>
              </a:solidFill>
              <a:ln w="9525">
                <a:noFill/>
                <a:miter lim="800000"/>
                <a:headEnd/>
                <a:tailEnd/>
              </a:ln>
            </p:spPr>
            <p:txBody>
              <a:bodyPr/>
              <a:lstStyle/>
              <a:p>
                <a:endParaRPr lang="en-US"/>
              </a:p>
            </p:txBody>
          </p:sp>
          <p:sp>
            <p:nvSpPr>
              <p:cNvPr id="33831" name="Rectangle 1174"/>
              <p:cNvSpPr>
                <a:spLocks noChangeArrowheads="1"/>
              </p:cNvSpPr>
              <p:nvPr/>
            </p:nvSpPr>
            <p:spPr bwMode="auto">
              <a:xfrm>
                <a:off x="4190" y="3303"/>
                <a:ext cx="31" cy="79"/>
              </a:xfrm>
              <a:prstGeom prst="rect">
                <a:avLst/>
              </a:prstGeom>
              <a:solidFill>
                <a:srgbClr val="FFE5B7"/>
              </a:solidFill>
              <a:ln w="9525">
                <a:noFill/>
                <a:miter lim="800000"/>
                <a:headEnd/>
                <a:tailEnd/>
              </a:ln>
            </p:spPr>
            <p:txBody>
              <a:bodyPr/>
              <a:lstStyle/>
              <a:p>
                <a:endParaRPr lang="en-US"/>
              </a:p>
            </p:txBody>
          </p:sp>
          <p:sp>
            <p:nvSpPr>
              <p:cNvPr id="33832" name="Rectangle 1175"/>
              <p:cNvSpPr>
                <a:spLocks noChangeArrowheads="1"/>
              </p:cNvSpPr>
              <p:nvPr/>
            </p:nvSpPr>
            <p:spPr bwMode="auto">
              <a:xfrm>
                <a:off x="4140" y="3303"/>
                <a:ext cx="32" cy="79"/>
              </a:xfrm>
              <a:prstGeom prst="rect">
                <a:avLst/>
              </a:prstGeom>
              <a:solidFill>
                <a:srgbClr val="FFE5B7"/>
              </a:solidFill>
              <a:ln w="9525">
                <a:noFill/>
                <a:miter lim="800000"/>
                <a:headEnd/>
                <a:tailEnd/>
              </a:ln>
            </p:spPr>
            <p:txBody>
              <a:bodyPr/>
              <a:lstStyle/>
              <a:p>
                <a:endParaRPr lang="en-US"/>
              </a:p>
            </p:txBody>
          </p:sp>
          <p:sp>
            <p:nvSpPr>
              <p:cNvPr id="33833" name="Rectangle 1176"/>
              <p:cNvSpPr>
                <a:spLocks noChangeArrowheads="1"/>
              </p:cNvSpPr>
              <p:nvPr/>
            </p:nvSpPr>
            <p:spPr bwMode="auto">
              <a:xfrm>
                <a:off x="4190" y="3430"/>
                <a:ext cx="147" cy="29"/>
              </a:xfrm>
              <a:prstGeom prst="rect">
                <a:avLst/>
              </a:prstGeom>
              <a:solidFill>
                <a:srgbClr val="FFE5B7"/>
              </a:solidFill>
              <a:ln w="9525">
                <a:noFill/>
                <a:miter lim="800000"/>
                <a:headEnd/>
                <a:tailEnd/>
              </a:ln>
            </p:spPr>
            <p:txBody>
              <a:bodyPr/>
              <a:lstStyle/>
              <a:p>
                <a:endParaRPr lang="en-US"/>
              </a:p>
            </p:txBody>
          </p:sp>
          <p:sp>
            <p:nvSpPr>
              <p:cNvPr id="33834" name="Rectangle 1177"/>
              <p:cNvSpPr>
                <a:spLocks noChangeArrowheads="1"/>
              </p:cNvSpPr>
              <p:nvPr/>
            </p:nvSpPr>
            <p:spPr bwMode="auto">
              <a:xfrm>
                <a:off x="4024" y="3430"/>
                <a:ext cx="148" cy="29"/>
              </a:xfrm>
              <a:prstGeom prst="rect">
                <a:avLst/>
              </a:prstGeom>
              <a:solidFill>
                <a:srgbClr val="FFE5B7"/>
              </a:solidFill>
              <a:ln w="9525">
                <a:noFill/>
                <a:miter lim="800000"/>
                <a:headEnd/>
                <a:tailEnd/>
              </a:ln>
            </p:spPr>
            <p:txBody>
              <a:bodyPr/>
              <a:lstStyle/>
              <a:p>
                <a:endParaRPr lang="en-US"/>
              </a:p>
            </p:txBody>
          </p:sp>
        </p:grpSp>
        <p:sp>
          <p:nvSpPr>
            <p:cNvPr id="33815" name="Text Box 1178"/>
            <p:cNvSpPr txBox="1">
              <a:spLocks noChangeArrowheads="1"/>
            </p:cNvSpPr>
            <p:nvPr/>
          </p:nvSpPr>
          <p:spPr bwMode="auto">
            <a:xfrm>
              <a:off x="1223" y="2783"/>
              <a:ext cx="801" cy="250"/>
            </a:xfrm>
            <a:prstGeom prst="rect">
              <a:avLst/>
            </a:prstGeom>
            <a:noFill/>
            <a:ln w="12700">
              <a:noFill/>
              <a:miter lim="800000"/>
              <a:headEnd/>
              <a:tailEnd/>
            </a:ln>
          </p:spPr>
          <p:txBody>
            <a:bodyPr wrap="none">
              <a:spAutoFit/>
            </a:bodyPr>
            <a:lstStyle/>
            <a:p>
              <a:pPr eaLnBrk="0" hangingPunct="0"/>
              <a:r>
                <a:rPr lang="en-US" sz="2000" b="1">
                  <a:solidFill>
                    <a:srgbClr val="FF9933"/>
                  </a:solidFill>
                  <a:latin typeface="Arial" pitchFamily="34" charset="0"/>
                </a:rPr>
                <a:t>SCHOOL</a:t>
              </a:r>
            </a:p>
          </p:txBody>
        </p:sp>
        <p:sp>
          <p:nvSpPr>
            <p:cNvPr id="33816" name="Freeform 1179"/>
            <p:cNvSpPr>
              <a:spLocks/>
            </p:cNvSpPr>
            <p:nvPr/>
          </p:nvSpPr>
          <p:spPr bwMode="auto">
            <a:xfrm>
              <a:off x="1102" y="3431"/>
              <a:ext cx="342" cy="152"/>
            </a:xfrm>
            <a:custGeom>
              <a:avLst/>
              <a:gdLst>
                <a:gd name="T0" fmla="*/ 526 w 526"/>
                <a:gd name="T1" fmla="*/ 216 h 216"/>
                <a:gd name="T2" fmla="*/ 29 w 526"/>
                <a:gd name="T3" fmla="*/ 216 h 216"/>
                <a:gd name="T4" fmla="*/ 12 w 526"/>
                <a:gd name="T5" fmla="*/ 194 h 216"/>
                <a:gd name="T6" fmla="*/ 0 w 526"/>
                <a:gd name="T7" fmla="*/ 163 h 216"/>
                <a:gd name="T8" fmla="*/ 8 w 526"/>
                <a:gd name="T9" fmla="*/ 135 h 216"/>
                <a:gd name="T10" fmla="*/ 9 w 526"/>
                <a:gd name="T11" fmla="*/ 113 h 216"/>
                <a:gd name="T12" fmla="*/ 4 w 526"/>
                <a:gd name="T13" fmla="*/ 68 h 216"/>
                <a:gd name="T14" fmla="*/ 12 w 526"/>
                <a:gd name="T15" fmla="*/ 32 h 216"/>
                <a:gd name="T16" fmla="*/ 29 w 526"/>
                <a:gd name="T17" fmla="*/ 6 h 216"/>
                <a:gd name="T18" fmla="*/ 47 w 526"/>
                <a:gd name="T19" fmla="*/ 4 h 216"/>
                <a:gd name="T20" fmla="*/ 66 w 526"/>
                <a:gd name="T21" fmla="*/ 0 h 216"/>
                <a:gd name="T22" fmla="*/ 85 w 526"/>
                <a:gd name="T23" fmla="*/ 12 h 216"/>
                <a:gd name="T24" fmla="*/ 98 w 526"/>
                <a:gd name="T25" fmla="*/ 34 h 216"/>
                <a:gd name="T26" fmla="*/ 104 w 526"/>
                <a:gd name="T27" fmla="*/ 40 h 216"/>
                <a:gd name="T28" fmla="*/ 119 w 526"/>
                <a:gd name="T29" fmla="*/ 24 h 216"/>
                <a:gd name="T30" fmla="*/ 138 w 526"/>
                <a:gd name="T31" fmla="*/ 20 h 216"/>
                <a:gd name="T32" fmla="*/ 155 w 526"/>
                <a:gd name="T33" fmla="*/ 34 h 216"/>
                <a:gd name="T34" fmla="*/ 165 w 526"/>
                <a:gd name="T35" fmla="*/ 36 h 216"/>
                <a:gd name="T36" fmla="*/ 177 w 526"/>
                <a:gd name="T37" fmla="*/ 14 h 216"/>
                <a:gd name="T38" fmla="*/ 196 w 526"/>
                <a:gd name="T39" fmla="*/ 4 h 216"/>
                <a:gd name="T40" fmla="*/ 213 w 526"/>
                <a:gd name="T41" fmla="*/ 12 h 216"/>
                <a:gd name="T42" fmla="*/ 229 w 526"/>
                <a:gd name="T43" fmla="*/ 20 h 216"/>
                <a:gd name="T44" fmla="*/ 247 w 526"/>
                <a:gd name="T45" fmla="*/ 26 h 216"/>
                <a:gd name="T46" fmla="*/ 258 w 526"/>
                <a:gd name="T47" fmla="*/ 28 h 216"/>
                <a:gd name="T48" fmla="*/ 275 w 526"/>
                <a:gd name="T49" fmla="*/ 14 h 216"/>
                <a:gd name="T50" fmla="*/ 298 w 526"/>
                <a:gd name="T51" fmla="*/ 16 h 216"/>
                <a:gd name="T52" fmla="*/ 315 w 526"/>
                <a:gd name="T53" fmla="*/ 30 h 216"/>
                <a:gd name="T54" fmla="*/ 324 w 526"/>
                <a:gd name="T55" fmla="*/ 32 h 216"/>
                <a:gd name="T56" fmla="*/ 338 w 526"/>
                <a:gd name="T57" fmla="*/ 16 h 216"/>
                <a:gd name="T58" fmla="*/ 355 w 526"/>
                <a:gd name="T59" fmla="*/ 12 h 216"/>
                <a:gd name="T60" fmla="*/ 371 w 526"/>
                <a:gd name="T61" fmla="*/ 24 h 216"/>
                <a:gd name="T62" fmla="*/ 380 w 526"/>
                <a:gd name="T63" fmla="*/ 22 h 216"/>
                <a:gd name="T64" fmla="*/ 391 w 526"/>
                <a:gd name="T65" fmla="*/ 10 h 216"/>
                <a:gd name="T66" fmla="*/ 405 w 526"/>
                <a:gd name="T67" fmla="*/ 8 h 216"/>
                <a:gd name="T68" fmla="*/ 418 w 526"/>
                <a:gd name="T69" fmla="*/ 24 h 216"/>
                <a:gd name="T70" fmla="*/ 429 w 526"/>
                <a:gd name="T71" fmla="*/ 30 h 216"/>
                <a:gd name="T72" fmla="*/ 442 w 526"/>
                <a:gd name="T73" fmla="*/ 22 h 216"/>
                <a:gd name="T74" fmla="*/ 453 w 526"/>
                <a:gd name="T75" fmla="*/ 22 h 216"/>
                <a:gd name="T76" fmla="*/ 464 w 526"/>
                <a:gd name="T77" fmla="*/ 32 h 216"/>
                <a:gd name="T78" fmla="*/ 474 w 526"/>
                <a:gd name="T79" fmla="*/ 34 h 216"/>
                <a:gd name="T80" fmla="*/ 490 w 526"/>
                <a:gd name="T81" fmla="*/ 20 h 216"/>
                <a:gd name="T82" fmla="*/ 509 w 526"/>
                <a:gd name="T83" fmla="*/ 10 h 216"/>
                <a:gd name="T84" fmla="*/ 523 w 526"/>
                <a:gd name="T85" fmla="*/ 14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6"/>
                <a:gd name="T130" fmla="*/ 0 h 216"/>
                <a:gd name="T131" fmla="*/ 526 w 526"/>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6" h="216">
                  <a:moveTo>
                    <a:pt x="526" y="24"/>
                  </a:moveTo>
                  <a:lnTo>
                    <a:pt x="526" y="216"/>
                  </a:lnTo>
                  <a:lnTo>
                    <a:pt x="37" y="216"/>
                  </a:lnTo>
                  <a:lnTo>
                    <a:pt x="29" y="216"/>
                  </a:lnTo>
                  <a:lnTo>
                    <a:pt x="20" y="208"/>
                  </a:lnTo>
                  <a:lnTo>
                    <a:pt x="12" y="194"/>
                  </a:lnTo>
                  <a:lnTo>
                    <a:pt x="5" y="180"/>
                  </a:lnTo>
                  <a:lnTo>
                    <a:pt x="0" y="163"/>
                  </a:lnTo>
                  <a:lnTo>
                    <a:pt x="1" y="149"/>
                  </a:lnTo>
                  <a:lnTo>
                    <a:pt x="8" y="135"/>
                  </a:lnTo>
                  <a:lnTo>
                    <a:pt x="22" y="127"/>
                  </a:lnTo>
                  <a:lnTo>
                    <a:pt x="9" y="113"/>
                  </a:lnTo>
                  <a:lnTo>
                    <a:pt x="3" y="89"/>
                  </a:lnTo>
                  <a:lnTo>
                    <a:pt x="4" y="68"/>
                  </a:lnTo>
                  <a:lnTo>
                    <a:pt x="13" y="54"/>
                  </a:lnTo>
                  <a:lnTo>
                    <a:pt x="12" y="32"/>
                  </a:lnTo>
                  <a:lnTo>
                    <a:pt x="19" y="14"/>
                  </a:lnTo>
                  <a:lnTo>
                    <a:pt x="29" y="6"/>
                  </a:lnTo>
                  <a:lnTo>
                    <a:pt x="41" y="14"/>
                  </a:lnTo>
                  <a:lnTo>
                    <a:pt x="47" y="4"/>
                  </a:lnTo>
                  <a:lnTo>
                    <a:pt x="56" y="0"/>
                  </a:lnTo>
                  <a:lnTo>
                    <a:pt x="66" y="0"/>
                  </a:lnTo>
                  <a:lnTo>
                    <a:pt x="76" y="4"/>
                  </a:lnTo>
                  <a:lnTo>
                    <a:pt x="85" y="12"/>
                  </a:lnTo>
                  <a:lnTo>
                    <a:pt x="93" y="22"/>
                  </a:lnTo>
                  <a:lnTo>
                    <a:pt x="98" y="34"/>
                  </a:lnTo>
                  <a:lnTo>
                    <a:pt x="99" y="48"/>
                  </a:lnTo>
                  <a:lnTo>
                    <a:pt x="104" y="40"/>
                  </a:lnTo>
                  <a:lnTo>
                    <a:pt x="110" y="32"/>
                  </a:lnTo>
                  <a:lnTo>
                    <a:pt x="119" y="24"/>
                  </a:lnTo>
                  <a:lnTo>
                    <a:pt x="128" y="20"/>
                  </a:lnTo>
                  <a:lnTo>
                    <a:pt x="138" y="20"/>
                  </a:lnTo>
                  <a:lnTo>
                    <a:pt x="147" y="24"/>
                  </a:lnTo>
                  <a:lnTo>
                    <a:pt x="155" y="34"/>
                  </a:lnTo>
                  <a:lnTo>
                    <a:pt x="162" y="48"/>
                  </a:lnTo>
                  <a:lnTo>
                    <a:pt x="165" y="36"/>
                  </a:lnTo>
                  <a:lnTo>
                    <a:pt x="170" y="24"/>
                  </a:lnTo>
                  <a:lnTo>
                    <a:pt x="177" y="14"/>
                  </a:lnTo>
                  <a:lnTo>
                    <a:pt x="186" y="6"/>
                  </a:lnTo>
                  <a:lnTo>
                    <a:pt x="196" y="4"/>
                  </a:lnTo>
                  <a:lnTo>
                    <a:pt x="205" y="4"/>
                  </a:lnTo>
                  <a:lnTo>
                    <a:pt x="213" y="12"/>
                  </a:lnTo>
                  <a:lnTo>
                    <a:pt x="218" y="24"/>
                  </a:lnTo>
                  <a:lnTo>
                    <a:pt x="229" y="20"/>
                  </a:lnTo>
                  <a:lnTo>
                    <a:pt x="239" y="20"/>
                  </a:lnTo>
                  <a:lnTo>
                    <a:pt x="247" y="26"/>
                  </a:lnTo>
                  <a:lnTo>
                    <a:pt x="253" y="40"/>
                  </a:lnTo>
                  <a:lnTo>
                    <a:pt x="258" y="28"/>
                  </a:lnTo>
                  <a:lnTo>
                    <a:pt x="266" y="20"/>
                  </a:lnTo>
                  <a:lnTo>
                    <a:pt x="275" y="14"/>
                  </a:lnTo>
                  <a:lnTo>
                    <a:pt x="286" y="14"/>
                  </a:lnTo>
                  <a:lnTo>
                    <a:pt x="298" y="16"/>
                  </a:lnTo>
                  <a:lnTo>
                    <a:pt x="308" y="22"/>
                  </a:lnTo>
                  <a:lnTo>
                    <a:pt x="315" y="30"/>
                  </a:lnTo>
                  <a:lnTo>
                    <a:pt x="322" y="44"/>
                  </a:lnTo>
                  <a:lnTo>
                    <a:pt x="324" y="32"/>
                  </a:lnTo>
                  <a:lnTo>
                    <a:pt x="331" y="22"/>
                  </a:lnTo>
                  <a:lnTo>
                    <a:pt x="338" y="16"/>
                  </a:lnTo>
                  <a:lnTo>
                    <a:pt x="346" y="12"/>
                  </a:lnTo>
                  <a:lnTo>
                    <a:pt x="355" y="12"/>
                  </a:lnTo>
                  <a:lnTo>
                    <a:pt x="364" y="16"/>
                  </a:lnTo>
                  <a:lnTo>
                    <a:pt x="371" y="24"/>
                  </a:lnTo>
                  <a:lnTo>
                    <a:pt x="378" y="34"/>
                  </a:lnTo>
                  <a:lnTo>
                    <a:pt x="380" y="22"/>
                  </a:lnTo>
                  <a:lnTo>
                    <a:pt x="385" y="14"/>
                  </a:lnTo>
                  <a:lnTo>
                    <a:pt x="391" y="10"/>
                  </a:lnTo>
                  <a:lnTo>
                    <a:pt x="398" y="8"/>
                  </a:lnTo>
                  <a:lnTo>
                    <a:pt x="405" y="8"/>
                  </a:lnTo>
                  <a:lnTo>
                    <a:pt x="413" y="14"/>
                  </a:lnTo>
                  <a:lnTo>
                    <a:pt x="418" y="24"/>
                  </a:lnTo>
                  <a:lnTo>
                    <a:pt x="422" y="36"/>
                  </a:lnTo>
                  <a:lnTo>
                    <a:pt x="429" y="30"/>
                  </a:lnTo>
                  <a:lnTo>
                    <a:pt x="436" y="24"/>
                  </a:lnTo>
                  <a:lnTo>
                    <a:pt x="442" y="22"/>
                  </a:lnTo>
                  <a:lnTo>
                    <a:pt x="448" y="22"/>
                  </a:lnTo>
                  <a:lnTo>
                    <a:pt x="453" y="22"/>
                  </a:lnTo>
                  <a:lnTo>
                    <a:pt x="459" y="26"/>
                  </a:lnTo>
                  <a:lnTo>
                    <a:pt x="464" y="32"/>
                  </a:lnTo>
                  <a:lnTo>
                    <a:pt x="467" y="40"/>
                  </a:lnTo>
                  <a:lnTo>
                    <a:pt x="474" y="34"/>
                  </a:lnTo>
                  <a:lnTo>
                    <a:pt x="481" y="28"/>
                  </a:lnTo>
                  <a:lnTo>
                    <a:pt x="490" y="20"/>
                  </a:lnTo>
                  <a:lnTo>
                    <a:pt x="500" y="14"/>
                  </a:lnTo>
                  <a:lnTo>
                    <a:pt x="509" y="10"/>
                  </a:lnTo>
                  <a:lnTo>
                    <a:pt x="517" y="10"/>
                  </a:lnTo>
                  <a:lnTo>
                    <a:pt x="523" y="14"/>
                  </a:lnTo>
                  <a:lnTo>
                    <a:pt x="526" y="24"/>
                  </a:lnTo>
                  <a:close/>
                </a:path>
              </a:pathLst>
            </a:custGeom>
            <a:solidFill>
              <a:srgbClr val="00FF00"/>
            </a:solidFill>
            <a:ln w="9525">
              <a:noFill/>
              <a:round/>
              <a:headEnd/>
              <a:tailEnd/>
            </a:ln>
          </p:spPr>
          <p:txBody>
            <a:bodyPr/>
            <a:lstStyle/>
            <a:p>
              <a:endParaRPr lang="en-US"/>
            </a:p>
          </p:txBody>
        </p:sp>
        <p:sp>
          <p:nvSpPr>
            <p:cNvPr id="33817" name="Freeform 1180"/>
            <p:cNvSpPr>
              <a:spLocks/>
            </p:cNvSpPr>
            <p:nvPr/>
          </p:nvSpPr>
          <p:spPr bwMode="auto">
            <a:xfrm flipH="1">
              <a:off x="1808" y="3439"/>
              <a:ext cx="342" cy="152"/>
            </a:xfrm>
            <a:custGeom>
              <a:avLst/>
              <a:gdLst>
                <a:gd name="T0" fmla="*/ 526 w 526"/>
                <a:gd name="T1" fmla="*/ 216 h 216"/>
                <a:gd name="T2" fmla="*/ 29 w 526"/>
                <a:gd name="T3" fmla="*/ 216 h 216"/>
                <a:gd name="T4" fmla="*/ 12 w 526"/>
                <a:gd name="T5" fmla="*/ 194 h 216"/>
                <a:gd name="T6" fmla="*/ 0 w 526"/>
                <a:gd name="T7" fmla="*/ 163 h 216"/>
                <a:gd name="T8" fmla="*/ 8 w 526"/>
                <a:gd name="T9" fmla="*/ 135 h 216"/>
                <a:gd name="T10" fmla="*/ 9 w 526"/>
                <a:gd name="T11" fmla="*/ 113 h 216"/>
                <a:gd name="T12" fmla="*/ 4 w 526"/>
                <a:gd name="T13" fmla="*/ 68 h 216"/>
                <a:gd name="T14" fmla="*/ 12 w 526"/>
                <a:gd name="T15" fmla="*/ 32 h 216"/>
                <a:gd name="T16" fmla="*/ 29 w 526"/>
                <a:gd name="T17" fmla="*/ 6 h 216"/>
                <a:gd name="T18" fmla="*/ 47 w 526"/>
                <a:gd name="T19" fmla="*/ 4 h 216"/>
                <a:gd name="T20" fmla="*/ 66 w 526"/>
                <a:gd name="T21" fmla="*/ 0 h 216"/>
                <a:gd name="T22" fmla="*/ 85 w 526"/>
                <a:gd name="T23" fmla="*/ 12 h 216"/>
                <a:gd name="T24" fmla="*/ 98 w 526"/>
                <a:gd name="T25" fmla="*/ 34 h 216"/>
                <a:gd name="T26" fmla="*/ 104 w 526"/>
                <a:gd name="T27" fmla="*/ 40 h 216"/>
                <a:gd name="T28" fmla="*/ 119 w 526"/>
                <a:gd name="T29" fmla="*/ 24 h 216"/>
                <a:gd name="T30" fmla="*/ 138 w 526"/>
                <a:gd name="T31" fmla="*/ 20 h 216"/>
                <a:gd name="T32" fmla="*/ 155 w 526"/>
                <a:gd name="T33" fmla="*/ 34 h 216"/>
                <a:gd name="T34" fmla="*/ 165 w 526"/>
                <a:gd name="T35" fmla="*/ 36 h 216"/>
                <a:gd name="T36" fmla="*/ 177 w 526"/>
                <a:gd name="T37" fmla="*/ 14 h 216"/>
                <a:gd name="T38" fmla="*/ 196 w 526"/>
                <a:gd name="T39" fmla="*/ 4 h 216"/>
                <a:gd name="T40" fmla="*/ 213 w 526"/>
                <a:gd name="T41" fmla="*/ 12 h 216"/>
                <a:gd name="T42" fmla="*/ 229 w 526"/>
                <a:gd name="T43" fmla="*/ 20 h 216"/>
                <a:gd name="T44" fmla="*/ 247 w 526"/>
                <a:gd name="T45" fmla="*/ 26 h 216"/>
                <a:gd name="T46" fmla="*/ 258 w 526"/>
                <a:gd name="T47" fmla="*/ 28 h 216"/>
                <a:gd name="T48" fmla="*/ 275 w 526"/>
                <a:gd name="T49" fmla="*/ 14 h 216"/>
                <a:gd name="T50" fmla="*/ 298 w 526"/>
                <a:gd name="T51" fmla="*/ 16 h 216"/>
                <a:gd name="T52" fmla="*/ 315 w 526"/>
                <a:gd name="T53" fmla="*/ 30 h 216"/>
                <a:gd name="T54" fmla="*/ 324 w 526"/>
                <a:gd name="T55" fmla="*/ 32 h 216"/>
                <a:gd name="T56" fmla="*/ 338 w 526"/>
                <a:gd name="T57" fmla="*/ 16 h 216"/>
                <a:gd name="T58" fmla="*/ 355 w 526"/>
                <a:gd name="T59" fmla="*/ 12 h 216"/>
                <a:gd name="T60" fmla="*/ 371 w 526"/>
                <a:gd name="T61" fmla="*/ 24 h 216"/>
                <a:gd name="T62" fmla="*/ 380 w 526"/>
                <a:gd name="T63" fmla="*/ 22 h 216"/>
                <a:gd name="T64" fmla="*/ 391 w 526"/>
                <a:gd name="T65" fmla="*/ 10 h 216"/>
                <a:gd name="T66" fmla="*/ 405 w 526"/>
                <a:gd name="T67" fmla="*/ 8 h 216"/>
                <a:gd name="T68" fmla="*/ 418 w 526"/>
                <a:gd name="T69" fmla="*/ 24 h 216"/>
                <a:gd name="T70" fmla="*/ 429 w 526"/>
                <a:gd name="T71" fmla="*/ 30 h 216"/>
                <a:gd name="T72" fmla="*/ 442 w 526"/>
                <a:gd name="T73" fmla="*/ 22 h 216"/>
                <a:gd name="T74" fmla="*/ 453 w 526"/>
                <a:gd name="T75" fmla="*/ 22 h 216"/>
                <a:gd name="T76" fmla="*/ 464 w 526"/>
                <a:gd name="T77" fmla="*/ 32 h 216"/>
                <a:gd name="T78" fmla="*/ 474 w 526"/>
                <a:gd name="T79" fmla="*/ 34 h 216"/>
                <a:gd name="T80" fmla="*/ 490 w 526"/>
                <a:gd name="T81" fmla="*/ 20 h 216"/>
                <a:gd name="T82" fmla="*/ 509 w 526"/>
                <a:gd name="T83" fmla="*/ 10 h 216"/>
                <a:gd name="T84" fmla="*/ 523 w 526"/>
                <a:gd name="T85" fmla="*/ 14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6"/>
                <a:gd name="T130" fmla="*/ 0 h 216"/>
                <a:gd name="T131" fmla="*/ 526 w 526"/>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6" h="216">
                  <a:moveTo>
                    <a:pt x="526" y="24"/>
                  </a:moveTo>
                  <a:lnTo>
                    <a:pt x="526" y="216"/>
                  </a:lnTo>
                  <a:lnTo>
                    <a:pt x="37" y="216"/>
                  </a:lnTo>
                  <a:lnTo>
                    <a:pt x="29" y="216"/>
                  </a:lnTo>
                  <a:lnTo>
                    <a:pt x="20" y="208"/>
                  </a:lnTo>
                  <a:lnTo>
                    <a:pt x="12" y="194"/>
                  </a:lnTo>
                  <a:lnTo>
                    <a:pt x="5" y="180"/>
                  </a:lnTo>
                  <a:lnTo>
                    <a:pt x="0" y="163"/>
                  </a:lnTo>
                  <a:lnTo>
                    <a:pt x="1" y="149"/>
                  </a:lnTo>
                  <a:lnTo>
                    <a:pt x="8" y="135"/>
                  </a:lnTo>
                  <a:lnTo>
                    <a:pt x="22" y="127"/>
                  </a:lnTo>
                  <a:lnTo>
                    <a:pt x="9" y="113"/>
                  </a:lnTo>
                  <a:lnTo>
                    <a:pt x="3" y="89"/>
                  </a:lnTo>
                  <a:lnTo>
                    <a:pt x="4" y="68"/>
                  </a:lnTo>
                  <a:lnTo>
                    <a:pt x="13" y="54"/>
                  </a:lnTo>
                  <a:lnTo>
                    <a:pt x="12" y="32"/>
                  </a:lnTo>
                  <a:lnTo>
                    <a:pt x="19" y="14"/>
                  </a:lnTo>
                  <a:lnTo>
                    <a:pt x="29" y="6"/>
                  </a:lnTo>
                  <a:lnTo>
                    <a:pt x="41" y="14"/>
                  </a:lnTo>
                  <a:lnTo>
                    <a:pt x="47" y="4"/>
                  </a:lnTo>
                  <a:lnTo>
                    <a:pt x="56" y="0"/>
                  </a:lnTo>
                  <a:lnTo>
                    <a:pt x="66" y="0"/>
                  </a:lnTo>
                  <a:lnTo>
                    <a:pt x="76" y="4"/>
                  </a:lnTo>
                  <a:lnTo>
                    <a:pt x="85" y="12"/>
                  </a:lnTo>
                  <a:lnTo>
                    <a:pt x="93" y="22"/>
                  </a:lnTo>
                  <a:lnTo>
                    <a:pt x="98" y="34"/>
                  </a:lnTo>
                  <a:lnTo>
                    <a:pt x="99" y="48"/>
                  </a:lnTo>
                  <a:lnTo>
                    <a:pt x="104" y="40"/>
                  </a:lnTo>
                  <a:lnTo>
                    <a:pt x="110" y="32"/>
                  </a:lnTo>
                  <a:lnTo>
                    <a:pt x="119" y="24"/>
                  </a:lnTo>
                  <a:lnTo>
                    <a:pt x="128" y="20"/>
                  </a:lnTo>
                  <a:lnTo>
                    <a:pt x="138" y="20"/>
                  </a:lnTo>
                  <a:lnTo>
                    <a:pt x="147" y="24"/>
                  </a:lnTo>
                  <a:lnTo>
                    <a:pt x="155" y="34"/>
                  </a:lnTo>
                  <a:lnTo>
                    <a:pt x="162" y="48"/>
                  </a:lnTo>
                  <a:lnTo>
                    <a:pt x="165" y="36"/>
                  </a:lnTo>
                  <a:lnTo>
                    <a:pt x="170" y="24"/>
                  </a:lnTo>
                  <a:lnTo>
                    <a:pt x="177" y="14"/>
                  </a:lnTo>
                  <a:lnTo>
                    <a:pt x="186" y="6"/>
                  </a:lnTo>
                  <a:lnTo>
                    <a:pt x="196" y="4"/>
                  </a:lnTo>
                  <a:lnTo>
                    <a:pt x="205" y="4"/>
                  </a:lnTo>
                  <a:lnTo>
                    <a:pt x="213" y="12"/>
                  </a:lnTo>
                  <a:lnTo>
                    <a:pt x="218" y="24"/>
                  </a:lnTo>
                  <a:lnTo>
                    <a:pt x="229" y="20"/>
                  </a:lnTo>
                  <a:lnTo>
                    <a:pt x="239" y="20"/>
                  </a:lnTo>
                  <a:lnTo>
                    <a:pt x="247" y="26"/>
                  </a:lnTo>
                  <a:lnTo>
                    <a:pt x="253" y="40"/>
                  </a:lnTo>
                  <a:lnTo>
                    <a:pt x="258" y="28"/>
                  </a:lnTo>
                  <a:lnTo>
                    <a:pt x="266" y="20"/>
                  </a:lnTo>
                  <a:lnTo>
                    <a:pt x="275" y="14"/>
                  </a:lnTo>
                  <a:lnTo>
                    <a:pt x="286" y="14"/>
                  </a:lnTo>
                  <a:lnTo>
                    <a:pt x="298" y="16"/>
                  </a:lnTo>
                  <a:lnTo>
                    <a:pt x="308" y="22"/>
                  </a:lnTo>
                  <a:lnTo>
                    <a:pt x="315" y="30"/>
                  </a:lnTo>
                  <a:lnTo>
                    <a:pt x="322" y="44"/>
                  </a:lnTo>
                  <a:lnTo>
                    <a:pt x="324" y="32"/>
                  </a:lnTo>
                  <a:lnTo>
                    <a:pt x="331" y="22"/>
                  </a:lnTo>
                  <a:lnTo>
                    <a:pt x="338" y="16"/>
                  </a:lnTo>
                  <a:lnTo>
                    <a:pt x="346" y="12"/>
                  </a:lnTo>
                  <a:lnTo>
                    <a:pt x="355" y="12"/>
                  </a:lnTo>
                  <a:lnTo>
                    <a:pt x="364" y="16"/>
                  </a:lnTo>
                  <a:lnTo>
                    <a:pt x="371" y="24"/>
                  </a:lnTo>
                  <a:lnTo>
                    <a:pt x="378" y="34"/>
                  </a:lnTo>
                  <a:lnTo>
                    <a:pt x="380" y="22"/>
                  </a:lnTo>
                  <a:lnTo>
                    <a:pt x="385" y="14"/>
                  </a:lnTo>
                  <a:lnTo>
                    <a:pt x="391" y="10"/>
                  </a:lnTo>
                  <a:lnTo>
                    <a:pt x="398" y="8"/>
                  </a:lnTo>
                  <a:lnTo>
                    <a:pt x="405" y="8"/>
                  </a:lnTo>
                  <a:lnTo>
                    <a:pt x="413" y="14"/>
                  </a:lnTo>
                  <a:lnTo>
                    <a:pt x="418" y="24"/>
                  </a:lnTo>
                  <a:lnTo>
                    <a:pt x="422" y="36"/>
                  </a:lnTo>
                  <a:lnTo>
                    <a:pt x="429" y="30"/>
                  </a:lnTo>
                  <a:lnTo>
                    <a:pt x="436" y="24"/>
                  </a:lnTo>
                  <a:lnTo>
                    <a:pt x="442" y="22"/>
                  </a:lnTo>
                  <a:lnTo>
                    <a:pt x="448" y="22"/>
                  </a:lnTo>
                  <a:lnTo>
                    <a:pt x="453" y="22"/>
                  </a:lnTo>
                  <a:lnTo>
                    <a:pt x="459" y="26"/>
                  </a:lnTo>
                  <a:lnTo>
                    <a:pt x="464" y="32"/>
                  </a:lnTo>
                  <a:lnTo>
                    <a:pt x="467" y="40"/>
                  </a:lnTo>
                  <a:lnTo>
                    <a:pt x="474" y="34"/>
                  </a:lnTo>
                  <a:lnTo>
                    <a:pt x="481" y="28"/>
                  </a:lnTo>
                  <a:lnTo>
                    <a:pt x="490" y="20"/>
                  </a:lnTo>
                  <a:lnTo>
                    <a:pt x="500" y="14"/>
                  </a:lnTo>
                  <a:lnTo>
                    <a:pt x="509" y="10"/>
                  </a:lnTo>
                  <a:lnTo>
                    <a:pt x="517" y="10"/>
                  </a:lnTo>
                  <a:lnTo>
                    <a:pt x="523" y="14"/>
                  </a:lnTo>
                  <a:lnTo>
                    <a:pt x="526" y="24"/>
                  </a:lnTo>
                  <a:close/>
                </a:path>
              </a:pathLst>
            </a:custGeom>
            <a:solidFill>
              <a:srgbClr val="00FF00"/>
            </a:solidFill>
            <a:ln w="9525">
              <a:noFill/>
              <a:round/>
              <a:headEnd/>
              <a:tailEnd/>
            </a:ln>
          </p:spPr>
          <p:txBody>
            <a:bodyPr/>
            <a:lstStyle/>
            <a:p>
              <a:endParaRPr lang="en-US"/>
            </a:p>
          </p:txBody>
        </p:sp>
      </p:grpSp>
      <p:sp>
        <p:nvSpPr>
          <p:cNvPr id="33798" name="WordArt 1181"/>
          <p:cNvSpPr>
            <a:spLocks noChangeArrowheads="1" noChangeShapeType="1" noTextEdit="1"/>
          </p:cNvSpPr>
          <p:nvPr/>
        </p:nvSpPr>
        <p:spPr bwMode="auto">
          <a:xfrm>
            <a:off x="5730875" y="5892800"/>
            <a:ext cx="1236663" cy="6032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After</a:t>
            </a:r>
          </a:p>
        </p:txBody>
      </p:sp>
      <p:sp>
        <p:nvSpPr>
          <p:cNvPr id="33799" name="WordArt 1182"/>
          <p:cNvSpPr>
            <a:spLocks noChangeArrowheads="1" noChangeShapeType="1" noTextEdit="1"/>
          </p:cNvSpPr>
          <p:nvPr/>
        </p:nvSpPr>
        <p:spPr bwMode="auto">
          <a:xfrm>
            <a:off x="1849438" y="5935663"/>
            <a:ext cx="1450975" cy="538162"/>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latin typeface="Arial Black"/>
              </a:rPr>
              <a:t>Before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7554" name="Rectangle 1026"/>
          <p:cNvSpPr>
            <a:spLocks noGrp="1" noChangeArrowheads="1"/>
          </p:cNvSpPr>
          <p:nvPr>
            <p:ph type="title"/>
          </p:nvPr>
        </p:nvSpPr>
        <p:spPr>
          <a:xfrm>
            <a:off x="533400" y="228600"/>
            <a:ext cx="6607175" cy="668338"/>
          </a:xfrm>
        </p:spPr>
        <p:txBody>
          <a:bodyPr lIns="90488" tIns="44450" rIns="90488" bIns="44450"/>
          <a:lstStyle/>
          <a:p>
            <a:pPr eaLnBrk="1" hangingPunct="1">
              <a:defRPr/>
            </a:pPr>
            <a:r>
              <a:rPr lang="en-US" dirty="0" smtClean="0"/>
              <a:t>Alternate Projects</a:t>
            </a:r>
          </a:p>
        </p:txBody>
      </p:sp>
      <p:sp>
        <p:nvSpPr>
          <p:cNvPr id="34819" name="Rectangle 1027"/>
          <p:cNvSpPr>
            <a:spLocks noGrp="1" noChangeArrowheads="1"/>
          </p:cNvSpPr>
          <p:nvPr>
            <p:ph type="body" idx="1"/>
          </p:nvPr>
        </p:nvSpPr>
        <p:spPr>
          <a:xfrm>
            <a:off x="0" y="1143000"/>
            <a:ext cx="9144000" cy="3125788"/>
          </a:xfrm>
          <a:noFill/>
        </p:spPr>
        <p:txBody>
          <a:bodyPr lIns="90488" tIns="44450" rIns="90488" bIns="44450">
            <a:normAutofit fontScale="92500" lnSpcReduction="10000"/>
          </a:bodyPr>
          <a:lstStyle/>
          <a:p>
            <a:pPr algn="ctr" eaLnBrk="1" hangingPunct="1">
              <a:lnSpc>
                <a:spcPct val="90000"/>
              </a:lnSpc>
              <a:spcBef>
                <a:spcPct val="40000"/>
              </a:spcBef>
              <a:buFont typeface="Wingdings" pitchFamily="2" charset="2"/>
              <a:buNone/>
            </a:pPr>
            <a:r>
              <a:rPr lang="en-US" dirty="0" smtClean="0">
                <a:latin typeface="+mj-lt"/>
              </a:rPr>
              <a:t> Funds used for a project other than repair of the damaged structure:	</a:t>
            </a:r>
          </a:p>
          <a:p>
            <a:pPr>
              <a:lnSpc>
                <a:spcPct val="90000"/>
              </a:lnSpc>
              <a:spcBef>
                <a:spcPct val="40000"/>
              </a:spcBef>
              <a:buFont typeface="Wingdings" pitchFamily="2" charset="2"/>
              <a:buChar char="ü"/>
            </a:pPr>
            <a:r>
              <a:rPr lang="en-US" sz="2400" dirty="0" smtClean="0">
                <a:latin typeface="+mj-lt"/>
              </a:rPr>
              <a:t>90</a:t>
            </a:r>
            <a:r>
              <a:rPr lang="en-US" sz="2400" dirty="0" smtClean="0">
                <a:latin typeface="+mj-lt"/>
              </a:rPr>
              <a:t>% of approved federal cost share for government entities</a:t>
            </a:r>
          </a:p>
          <a:p>
            <a:pPr>
              <a:lnSpc>
                <a:spcPct val="90000"/>
              </a:lnSpc>
              <a:spcBef>
                <a:spcPct val="40000"/>
              </a:spcBef>
              <a:buFont typeface="Wingdings" pitchFamily="2" charset="2"/>
              <a:buChar char="ü"/>
            </a:pPr>
            <a:r>
              <a:rPr lang="en-US" sz="2400" dirty="0" smtClean="0">
                <a:latin typeface="+mj-lt"/>
              </a:rPr>
              <a:t>75% of Approved federal cost share for PNP entities</a:t>
            </a:r>
          </a:p>
          <a:p>
            <a:pPr>
              <a:lnSpc>
                <a:spcPct val="90000"/>
              </a:lnSpc>
              <a:spcBef>
                <a:spcPct val="40000"/>
              </a:spcBef>
              <a:buFont typeface="Wingdings" pitchFamily="2" charset="2"/>
              <a:buChar char="ü"/>
            </a:pPr>
            <a:r>
              <a:rPr lang="en-US" sz="2400" dirty="0" smtClean="0">
                <a:latin typeface="+mj-lt"/>
              </a:rPr>
              <a:t>Facility abandoned – must be rendered secure</a:t>
            </a:r>
          </a:p>
          <a:p>
            <a:pPr eaLnBrk="1" hangingPunct="1">
              <a:lnSpc>
                <a:spcPct val="90000"/>
              </a:lnSpc>
              <a:spcBef>
                <a:spcPct val="40000"/>
              </a:spcBef>
              <a:buFont typeface="Wingdings" pitchFamily="2" charset="2"/>
              <a:buChar char="ü"/>
            </a:pPr>
            <a:r>
              <a:rPr lang="en-US" sz="2400" dirty="0" smtClean="0">
                <a:latin typeface="+mj-lt"/>
              </a:rPr>
              <a:t>Must receive FEMA prior approval</a:t>
            </a:r>
          </a:p>
          <a:p>
            <a:pPr>
              <a:lnSpc>
                <a:spcPct val="75000"/>
              </a:lnSpc>
              <a:spcBef>
                <a:spcPct val="40000"/>
              </a:spcBef>
              <a:buFont typeface="Wingdings" pitchFamily="2" charset="2"/>
              <a:buChar char="ü"/>
            </a:pPr>
            <a:r>
              <a:rPr lang="en-US" sz="2200" dirty="0" smtClean="0">
                <a:latin typeface="+mj-lt"/>
                <a:cs typeface="Arial" pitchFamily="34" charset="0"/>
              </a:rPr>
              <a:t>Cannot have 406 (PA) mitigation funding</a:t>
            </a:r>
          </a:p>
          <a:p>
            <a:pPr>
              <a:lnSpc>
                <a:spcPct val="75000"/>
              </a:lnSpc>
              <a:spcBef>
                <a:spcPct val="40000"/>
              </a:spcBef>
              <a:buFont typeface="Wingdings" pitchFamily="2" charset="2"/>
              <a:buChar char="ü"/>
            </a:pPr>
            <a:r>
              <a:rPr lang="en-US" sz="2200" dirty="0" smtClean="0">
                <a:latin typeface="+mj-lt"/>
                <a:cs typeface="Arial" pitchFamily="34" charset="0"/>
              </a:rPr>
              <a:t>All parts of the project will be reviewed for Special Considerations</a:t>
            </a:r>
          </a:p>
          <a:p>
            <a:pPr algn="ctr" eaLnBrk="1" hangingPunct="1">
              <a:lnSpc>
                <a:spcPct val="75000"/>
              </a:lnSpc>
              <a:spcBef>
                <a:spcPct val="40000"/>
              </a:spcBef>
              <a:buFont typeface="Wingdings" pitchFamily="2" charset="2"/>
              <a:buNone/>
            </a:pPr>
            <a:endParaRPr lang="en-US" sz="2400" dirty="0" smtClean="0">
              <a:solidFill>
                <a:schemeClr val="accent1"/>
              </a:solidFill>
              <a:latin typeface="Arial" pitchFamily="34" charset="0"/>
            </a:endParaRPr>
          </a:p>
        </p:txBody>
      </p:sp>
      <p:grpSp>
        <p:nvGrpSpPr>
          <p:cNvPr id="2" name="Group 1028"/>
          <p:cNvGrpSpPr>
            <a:grpSpLocks/>
          </p:cNvGrpSpPr>
          <p:nvPr/>
        </p:nvGrpSpPr>
        <p:grpSpPr bwMode="auto">
          <a:xfrm>
            <a:off x="6045200" y="3959225"/>
            <a:ext cx="2874963" cy="2716213"/>
            <a:chOff x="3274" y="2128"/>
            <a:chExt cx="1811" cy="1711"/>
          </a:xfrm>
        </p:grpSpPr>
        <p:sp>
          <p:nvSpPr>
            <p:cNvPr id="34888" name="Freeform 1029"/>
            <p:cNvSpPr>
              <a:spLocks/>
            </p:cNvSpPr>
            <p:nvPr/>
          </p:nvSpPr>
          <p:spPr bwMode="auto">
            <a:xfrm>
              <a:off x="4974" y="3667"/>
              <a:ext cx="111" cy="172"/>
            </a:xfrm>
            <a:custGeom>
              <a:avLst/>
              <a:gdLst>
                <a:gd name="T0" fmla="*/ 111 w 111"/>
                <a:gd name="T1" fmla="*/ 172 h 172"/>
                <a:gd name="T2" fmla="*/ 111 w 111"/>
                <a:gd name="T3" fmla="*/ 117 h 172"/>
                <a:gd name="T4" fmla="*/ 74 w 111"/>
                <a:gd name="T5" fmla="*/ 117 h 172"/>
                <a:gd name="T6" fmla="*/ 74 w 111"/>
                <a:gd name="T7" fmla="*/ 57 h 172"/>
                <a:gd name="T8" fmla="*/ 36 w 111"/>
                <a:gd name="T9" fmla="*/ 57 h 172"/>
                <a:gd name="T10" fmla="*/ 36 w 111"/>
                <a:gd name="T11" fmla="*/ 0 h 172"/>
                <a:gd name="T12" fmla="*/ 0 w 111"/>
                <a:gd name="T13" fmla="*/ 0 h 172"/>
                <a:gd name="T14" fmla="*/ 0 w 111"/>
                <a:gd name="T15" fmla="*/ 172 h 172"/>
                <a:gd name="T16" fmla="*/ 111 w 111"/>
                <a:gd name="T17" fmla="*/ 172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72"/>
                <a:gd name="T29" fmla="*/ 111 w 111"/>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72">
                  <a:moveTo>
                    <a:pt x="111" y="172"/>
                  </a:moveTo>
                  <a:lnTo>
                    <a:pt x="111" y="117"/>
                  </a:lnTo>
                  <a:lnTo>
                    <a:pt x="74" y="117"/>
                  </a:lnTo>
                  <a:lnTo>
                    <a:pt x="74" y="57"/>
                  </a:lnTo>
                  <a:lnTo>
                    <a:pt x="36" y="57"/>
                  </a:lnTo>
                  <a:lnTo>
                    <a:pt x="36" y="0"/>
                  </a:lnTo>
                  <a:lnTo>
                    <a:pt x="0" y="0"/>
                  </a:lnTo>
                  <a:lnTo>
                    <a:pt x="0" y="172"/>
                  </a:lnTo>
                  <a:lnTo>
                    <a:pt x="111" y="172"/>
                  </a:lnTo>
                  <a:close/>
                </a:path>
              </a:pathLst>
            </a:custGeom>
            <a:solidFill>
              <a:srgbClr val="7C0000"/>
            </a:solidFill>
            <a:ln w="9525">
              <a:noFill/>
              <a:round/>
              <a:headEnd/>
              <a:tailEnd/>
            </a:ln>
          </p:spPr>
          <p:txBody>
            <a:bodyPr/>
            <a:lstStyle/>
            <a:p>
              <a:endParaRPr lang="en-US"/>
            </a:p>
          </p:txBody>
        </p:sp>
        <p:sp>
          <p:nvSpPr>
            <p:cNvPr id="34889" name="Freeform 1030"/>
            <p:cNvSpPr>
              <a:spLocks/>
            </p:cNvSpPr>
            <p:nvPr/>
          </p:nvSpPr>
          <p:spPr bwMode="auto">
            <a:xfrm>
              <a:off x="3274" y="3667"/>
              <a:ext cx="113" cy="172"/>
            </a:xfrm>
            <a:custGeom>
              <a:avLst/>
              <a:gdLst>
                <a:gd name="T0" fmla="*/ 0 w 113"/>
                <a:gd name="T1" fmla="*/ 172 h 172"/>
                <a:gd name="T2" fmla="*/ 0 w 113"/>
                <a:gd name="T3" fmla="*/ 117 h 172"/>
                <a:gd name="T4" fmla="*/ 38 w 113"/>
                <a:gd name="T5" fmla="*/ 117 h 172"/>
                <a:gd name="T6" fmla="*/ 38 w 113"/>
                <a:gd name="T7" fmla="*/ 57 h 172"/>
                <a:gd name="T8" fmla="*/ 76 w 113"/>
                <a:gd name="T9" fmla="*/ 57 h 172"/>
                <a:gd name="T10" fmla="*/ 76 w 113"/>
                <a:gd name="T11" fmla="*/ 0 h 172"/>
                <a:gd name="T12" fmla="*/ 113 w 113"/>
                <a:gd name="T13" fmla="*/ 0 h 172"/>
                <a:gd name="T14" fmla="*/ 113 w 113"/>
                <a:gd name="T15" fmla="*/ 172 h 172"/>
                <a:gd name="T16" fmla="*/ 0 w 113"/>
                <a:gd name="T17" fmla="*/ 172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72"/>
                <a:gd name="T29" fmla="*/ 113 w 113"/>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72">
                  <a:moveTo>
                    <a:pt x="0" y="172"/>
                  </a:moveTo>
                  <a:lnTo>
                    <a:pt x="0" y="117"/>
                  </a:lnTo>
                  <a:lnTo>
                    <a:pt x="38" y="117"/>
                  </a:lnTo>
                  <a:lnTo>
                    <a:pt x="38" y="57"/>
                  </a:lnTo>
                  <a:lnTo>
                    <a:pt x="76" y="57"/>
                  </a:lnTo>
                  <a:lnTo>
                    <a:pt x="76" y="0"/>
                  </a:lnTo>
                  <a:lnTo>
                    <a:pt x="113" y="0"/>
                  </a:lnTo>
                  <a:lnTo>
                    <a:pt x="113" y="172"/>
                  </a:lnTo>
                  <a:lnTo>
                    <a:pt x="0" y="172"/>
                  </a:lnTo>
                  <a:close/>
                </a:path>
              </a:pathLst>
            </a:custGeom>
            <a:solidFill>
              <a:srgbClr val="7C0000"/>
            </a:solidFill>
            <a:ln w="9525">
              <a:noFill/>
              <a:round/>
              <a:headEnd/>
              <a:tailEnd/>
            </a:ln>
          </p:spPr>
          <p:txBody>
            <a:bodyPr/>
            <a:lstStyle/>
            <a:p>
              <a:endParaRPr lang="en-US"/>
            </a:p>
          </p:txBody>
        </p:sp>
        <p:sp>
          <p:nvSpPr>
            <p:cNvPr id="34890" name="Freeform 1031"/>
            <p:cNvSpPr>
              <a:spLocks/>
            </p:cNvSpPr>
            <p:nvPr/>
          </p:nvSpPr>
          <p:spPr bwMode="auto">
            <a:xfrm>
              <a:off x="3387" y="2209"/>
              <a:ext cx="1587" cy="1630"/>
            </a:xfrm>
            <a:custGeom>
              <a:avLst/>
              <a:gdLst>
                <a:gd name="T0" fmla="*/ 0 w 1587"/>
                <a:gd name="T1" fmla="*/ 1630 h 1630"/>
                <a:gd name="T2" fmla="*/ 0 w 1587"/>
                <a:gd name="T3" fmla="*/ 133 h 1630"/>
                <a:gd name="T4" fmla="*/ 614 w 1587"/>
                <a:gd name="T5" fmla="*/ 133 h 1630"/>
                <a:gd name="T6" fmla="*/ 618 w 1587"/>
                <a:gd name="T7" fmla="*/ 105 h 1630"/>
                <a:gd name="T8" fmla="*/ 628 w 1587"/>
                <a:gd name="T9" fmla="*/ 81 h 1630"/>
                <a:gd name="T10" fmla="*/ 644 w 1587"/>
                <a:gd name="T11" fmla="*/ 59 h 1630"/>
                <a:gd name="T12" fmla="*/ 667 w 1587"/>
                <a:gd name="T13" fmla="*/ 40 h 1630"/>
                <a:gd name="T14" fmla="*/ 694 w 1587"/>
                <a:gd name="T15" fmla="*/ 22 h 1630"/>
                <a:gd name="T16" fmla="*/ 724 w 1587"/>
                <a:gd name="T17" fmla="*/ 10 h 1630"/>
                <a:gd name="T18" fmla="*/ 758 w 1587"/>
                <a:gd name="T19" fmla="*/ 2 h 1630"/>
                <a:gd name="T20" fmla="*/ 794 w 1587"/>
                <a:gd name="T21" fmla="*/ 0 h 1630"/>
                <a:gd name="T22" fmla="*/ 829 w 1587"/>
                <a:gd name="T23" fmla="*/ 2 h 1630"/>
                <a:gd name="T24" fmla="*/ 863 w 1587"/>
                <a:gd name="T25" fmla="*/ 10 h 1630"/>
                <a:gd name="T26" fmla="*/ 893 w 1587"/>
                <a:gd name="T27" fmla="*/ 22 h 1630"/>
                <a:gd name="T28" fmla="*/ 919 w 1587"/>
                <a:gd name="T29" fmla="*/ 40 h 1630"/>
                <a:gd name="T30" fmla="*/ 942 w 1587"/>
                <a:gd name="T31" fmla="*/ 59 h 1630"/>
                <a:gd name="T32" fmla="*/ 958 w 1587"/>
                <a:gd name="T33" fmla="*/ 81 h 1630"/>
                <a:gd name="T34" fmla="*/ 969 w 1587"/>
                <a:gd name="T35" fmla="*/ 105 h 1630"/>
                <a:gd name="T36" fmla="*/ 972 w 1587"/>
                <a:gd name="T37" fmla="*/ 133 h 1630"/>
                <a:gd name="T38" fmla="*/ 1587 w 1587"/>
                <a:gd name="T39" fmla="*/ 133 h 1630"/>
                <a:gd name="T40" fmla="*/ 1587 w 1587"/>
                <a:gd name="T41" fmla="*/ 1630 h 1630"/>
                <a:gd name="T42" fmla="*/ 0 w 1587"/>
                <a:gd name="T43" fmla="*/ 1630 h 16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7"/>
                <a:gd name="T67" fmla="*/ 0 h 1630"/>
                <a:gd name="T68" fmla="*/ 1587 w 1587"/>
                <a:gd name="T69" fmla="*/ 1630 h 16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7" h="1630">
                  <a:moveTo>
                    <a:pt x="0" y="1630"/>
                  </a:moveTo>
                  <a:lnTo>
                    <a:pt x="0" y="133"/>
                  </a:lnTo>
                  <a:lnTo>
                    <a:pt x="614" y="133"/>
                  </a:lnTo>
                  <a:lnTo>
                    <a:pt x="618" y="105"/>
                  </a:lnTo>
                  <a:lnTo>
                    <a:pt x="628" y="81"/>
                  </a:lnTo>
                  <a:lnTo>
                    <a:pt x="644" y="59"/>
                  </a:lnTo>
                  <a:lnTo>
                    <a:pt x="667" y="40"/>
                  </a:lnTo>
                  <a:lnTo>
                    <a:pt x="694" y="22"/>
                  </a:lnTo>
                  <a:lnTo>
                    <a:pt x="724" y="10"/>
                  </a:lnTo>
                  <a:lnTo>
                    <a:pt x="758" y="2"/>
                  </a:lnTo>
                  <a:lnTo>
                    <a:pt x="794" y="0"/>
                  </a:lnTo>
                  <a:lnTo>
                    <a:pt x="829" y="2"/>
                  </a:lnTo>
                  <a:lnTo>
                    <a:pt x="863" y="10"/>
                  </a:lnTo>
                  <a:lnTo>
                    <a:pt x="893" y="22"/>
                  </a:lnTo>
                  <a:lnTo>
                    <a:pt x="919" y="40"/>
                  </a:lnTo>
                  <a:lnTo>
                    <a:pt x="942" y="59"/>
                  </a:lnTo>
                  <a:lnTo>
                    <a:pt x="958" y="81"/>
                  </a:lnTo>
                  <a:lnTo>
                    <a:pt x="969" y="105"/>
                  </a:lnTo>
                  <a:lnTo>
                    <a:pt x="972" y="133"/>
                  </a:lnTo>
                  <a:lnTo>
                    <a:pt x="1587" y="133"/>
                  </a:lnTo>
                  <a:lnTo>
                    <a:pt x="1587" y="1630"/>
                  </a:lnTo>
                  <a:lnTo>
                    <a:pt x="0" y="1630"/>
                  </a:lnTo>
                  <a:close/>
                </a:path>
              </a:pathLst>
            </a:custGeom>
            <a:solidFill>
              <a:srgbClr val="B23333"/>
            </a:solidFill>
            <a:ln w="9525">
              <a:noFill/>
              <a:round/>
              <a:headEnd/>
              <a:tailEnd/>
            </a:ln>
          </p:spPr>
          <p:txBody>
            <a:bodyPr/>
            <a:lstStyle/>
            <a:p>
              <a:endParaRPr lang="en-US"/>
            </a:p>
          </p:txBody>
        </p:sp>
        <p:sp>
          <p:nvSpPr>
            <p:cNvPr id="34891" name="Rectangle 1032"/>
            <p:cNvSpPr>
              <a:spLocks noChangeArrowheads="1"/>
            </p:cNvSpPr>
            <p:nvPr/>
          </p:nvSpPr>
          <p:spPr bwMode="auto">
            <a:xfrm>
              <a:off x="4405" y="2973"/>
              <a:ext cx="99" cy="57"/>
            </a:xfrm>
            <a:prstGeom prst="rect">
              <a:avLst/>
            </a:prstGeom>
            <a:solidFill>
              <a:srgbClr val="7C0000"/>
            </a:solidFill>
            <a:ln w="9525">
              <a:noFill/>
              <a:miter lim="800000"/>
              <a:headEnd/>
              <a:tailEnd/>
            </a:ln>
          </p:spPr>
          <p:txBody>
            <a:bodyPr/>
            <a:lstStyle/>
            <a:p>
              <a:endParaRPr lang="en-US"/>
            </a:p>
          </p:txBody>
        </p:sp>
        <p:sp>
          <p:nvSpPr>
            <p:cNvPr id="34892" name="Rectangle 1033"/>
            <p:cNvSpPr>
              <a:spLocks noChangeArrowheads="1"/>
            </p:cNvSpPr>
            <p:nvPr/>
          </p:nvSpPr>
          <p:spPr bwMode="auto">
            <a:xfrm>
              <a:off x="4352" y="3048"/>
              <a:ext cx="99" cy="55"/>
            </a:xfrm>
            <a:prstGeom prst="rect">
              <a:avLst/>
            </a:prstGeom>
            <a:solidFill>
              <a:srgbClr val="7C0000"/>
            </a:solidFill>
            <a:ln w="9525">
              <a:noFill/>
              <a:miter lim="800000"/>
              <a:headEnd/>
              <a:tailEnd/>
            </a:ln>
          </p:spPr>
          <p:txBody>
            <a:bodyPr/>
            <a:lstStyle/>
            <a:p>
              <a:endParaRPr lang="en-US"/>
            </a:p>
          </p:txBody>
        </p:sp>
        <p:sp>
          <p:nvSpPr>
            <p:cNvPr id="34893" name="Rectangle 1034"/>
            <p:cNvSpPr>
              <a:spLocks noChangeArrowheads="1"/>
            </p:cNvSpPr>
            <p:nvPr/>
          </p:nvSpPr>
          <p:spPr bwMode="auto">
            <a:xfrm>
              <a:off x="4695" y="2899"/>
              <a:ext cx="97" cy="58"/>
            </a:xfrm>
            <a:prstGeom prst="rect">
              <a:avLst/>
            </a:prstGeom>
            <a:solidFill>
              <a:srgbClr val="7C0000"/>
            </a:solidFill>
            <a:ln w="9525">
              <a:noFill/>
              <a:miter lim="800000"/>
              <a:headEnd/>
              <a:tailEnd/>
            </a:ln>
          </p:spPr>
          <p:txBody>
            <a:bodyPr/>
            <a:lstStyle/>
            <a:p>
              <a:endParaRPr lang="en-US"/>
            </a:p>
          </p:txBody>
        </p:sp>
        <p:sp>
          <p:nvSpPr>
            <p:cNvPr id="34894" name="Rectangle 1035"/>
            <p:cNvSpPr>
              <a:spLocks noChangeArrowheads="1"/>
            </p:cNvSpPr>
            <p:nvPr/>
          </p:nvSpPr>
          <p:spPr bwMode="auto">
            <a:xfrm>
              <a:off x="4640" y="2973"/>
              <a:ext cx="99" cy="57"/>
            </a:xfrm>
            <a:prstGeom prst="rect">
              <a:avLst/>
            </a:prstGeom>
            <a:solidFill>
              <a:srgbClr val="7C0000"/>
            </a:solidFill>
            <a:ln w="9525">
              <a:noFill/>
              <a:miter lim="800000"/>
              <a:headEnd/>
              <a:tailEnd/>
            </a:ln>
          </p:spPr>
          <p:txBody>
            <a:bodyPr/>
            <a:lstStyle/>
            <a:p>
              <a:endParaRPr lang="en-US"/>
            </a:p>
          </p:txBody>
        </p:sp>
        <p:sp>
          <p:nvSpPr>
            <p:cNvPr id="34895" name="Rectangle 1036"/>
            <p:cNvSpPr>
              <a:spLocks noChangeArrowheads="1"/>
            </p:cNvSpPr>
            <p:nvPr/>
          </p:nvSpPr>
          <p:spPr bwMode="auto">
            <a:xfrm>
              <a:off x="4640" y="2828"/>
              <a:ext cx="99" cy="56"/>
            </a:xfrm>
            <a:prstGeom prst="rect">
              <a:avLst/>
            </a:prstGeom>
            <a:solidFill>
              <a:srgbClr val="7C0000"/>
            </a:solidFill>
            <a:ln w="9525">
              <a:noFill/>
              <a:miter lim="800000"/>
              <a:headEnd/>
              <a:tailEnd/>
            </a:ln>
          </p:spPr>
          <p:txBody>
            <a:bodyPr/>
            <a:lstStyle/>
            <a:p>
              <a:endParaRPr lang="en-US"/>
            </a:p>
          </p:txBody>
        </p:sp>
        <p:sp>
          <p:nvSpPr>
            <p:cNvPr id="34896" name="Rectangle 1037"/>
            <p:cNvSpPr>
              <a:spLocks noChangeArrowheads="1"/>
            </p:cNvSpPr>
            <p:nvPr/>
          </p:nvSpPr>
          <p:spPr bwMode="auto">
            <a:xfrm>
              <a:off x="3387" y="2961"/>
              <a:ext cx="98" cy="55"/>
            </a:xfrm>
            <a:prstGeom prst="rect">
              <a:avLst/>
            </a:prstGeom>
            <a:solidFill>
              <a:srgbClr val="7C0000"/>
            </a:solidFill>
            <a:ln w="9525">
              <a:noFill/>
              <a:miter lim="800000"/>
              <a:headEnd/>
              <a:tailEnd/>
            </a:ln>
          </p:spPr>
          <p:txBody>
            <a:bodyPr/>
            <a:lstStyle/>
            <a:p>
              <a:endParaRPr lang="en-US"/>
            </a:p>
          </p:txBody>
        </p:sp>
        <p:sp>
          <p:nvSpPr>
            <p:cNvPr id="34897" name="Rectangle 1038"/>
            <p:cNvSpPr>
              <a:spLocks noChangeArrowheads="1"/>
            </p:cNvSpPr>
            <p:nvPr/>
          </p:nvSpPr>
          <p:spPr bwMode="auto">
            <a:xfrm>
              <a:off x="3387" y="2886"/>
              <a:ext cx="45" cy="57"/>
            </a:xfrm>
            <a:prstGeom prst="rect">
              <a:avLst/>
            </a:prstGeom>
            <a:solidFill>
              <a:srgbClr val="7C0000"/>
            </a:solidFill>
            <a:ln w="9525">
              <a:noFill/>
              <a:miter lim="800000"/>
              <a:headEnd/>
              <a:tailEnd/>
            </a:ln>
          </p:spPr>
          <p:txBody>
            <a:bodyPr/>
            <a:lstStyle/>
            <a:p>
              <a:endParaRPr lang="en-US"/>
            </a:p>
          </p:txBody>
        </p:sp>
        <p:sp>
          <p:nvSpPr>
            <p:cNvPr id="34898" name="Rectangle 1039"/>
            <p:cNvSpPr>
              <a:spLocks noChangeArrowheads="1"/>
            </p:cNvSpPr>
            <p:nvPr/>
          </p:nvSpPr>
          <p:spPr bwMode="auto">
            <a:xfrm>
              <a:off x="3387" y="3034"/>
              <a:ext cx="45" cy="57"/>
            </a:xfrm>
            <a:prstGeom prst="rect">
              <a:avLst/>
            </a:prstGeom>
            <a:solidFill>
              <a:srgbClr val="7C0000"/>
            </a:solidFill>
            <a:ln w="9525">
              <a:noFill/>
              <a:miter lim="800000"/>
              <a:headEnd/>
              <a:tailEnd/>
            </a:ln>
          </p:spPr>
          <p:txBody>
            <a:bodyPr/>
            <a:lstStyle/>
            <a:p>
              <a:endParaRPr lang="en-US"/>
            </a:p>
          </p:txBody>
        </p:sp>
        <p:sp>
          <p:nvSpPr>
            <p:cNvPr id="34899" name="Rectangle 1040"/>
            <p:cNvSpPr>
              <a:spLocks noChangeArrowheads="1"/>
            </p:cNvSpPr>
            <p:nvPr/>
          </p:nvSpPr>
          <p:spPr bwMode="auto">
            <a:xfrm>
              <a:off x="3812" y="2961"/>
              <a:ext cx="99" cy="55"/>
            </a:xfrm>
            <a:prstGeom prst="rect">
              <a:avLst/>
            </a:prstGeom>
            <a:solidFill>
              <a:srgbClr val="7C0000"/>
            </a:solidFill>
            <a:ln w="9525">
              <a:noFill/>
              <a:miter lim="800000"/>
              <a:headEnd/>
              <a:tailEnd/>
            </a:ln>
          </p:spPr>
          <p:txBody>
            <a:bodyPr/>
            <a:lstStyle/>
            <a:p>
              <a:endParaRPr lang="en-US"/>
            </a:p>
          </p:txBody>
        </p:sp>
        <p:sp>
          <p:nvSpPr>
            <p:cNvPr id="34900" name="Rectangle 1041"/>
            <p:cNvSpPr>
              <a:spLocks noChangeArrowheads="1"/>
            </p:cNvSpPr>
            <p:nvPr/>
          </p:nvSpPr>
          <p:spPr bwMode="auto">
            <a:xfrm>
              <a:off x="3759" y="3034"/>
              <a:ext cx="99" cy="57"/>
            </a:xfrm>
            <a:prstGeom prst="rect">
              <a:avLst/>
            </a:prstGeom>
            <a:solidFill>
              <a:srgbClr val="7C0000"/>
            </a:solidFill>
            <a:ln w="9525">
              <a:noFill/>
              <a:miter lim="800000"/>
              <a:headEnd/>
              <a:tailEnd/>
            </a:ln>
          </p:spPr>
          <p:txBody>
            <a:bodyPr/>
            <a:lstStyle/>
            <a:p>
              <a:endParaRPr lang="en-US"/>
            </a:p>
          </p:txBody>
        </p:sp>
        <p:sp>
          <p:nvSpPr>
            <p:cNvPr id="34901" name="Rectangle 1042"/>
            <p:cNvSpPr>
              <a:spLocks noChangeArrowheads="1"/>
            </p:cNvSpPr>
            <p:nvPr/>
          </p:nvSpPr>
          <p:spPr bwMode="auto">
            <a:xfrm>
              <a:off x="3387" y="3515"/>
              <a:ext cx="98" cy="57"/>
            </a:xfrm>
            <a:prstGeom prst="rect">
              <a:avLst/>
            </a:prstGeom>
            <a:solidFill>
              <a:srgbClr val="7C0000"/>
            </a:solidFill>
            <a:ln w="9525">
              <a:noFill/>
              <a:miter lim="800000"/>
              <a:headEnd/>
              <a:tailEnd/>
            </a:ln>
          </p:spPr>
          <p:txBody>
            <a:bodyPr/>
            <a:lstStyle/>
            <a:p>
              <a:endParaRPr lang="en-US"/>
            </a:p>
          </p:txBody>
        </p:sp>
        <p:sp>
          <p:nvSpPr>
            <p:cNvPr id="34902" name="Rectangle 1043"/>
            <p:cNvSpPr>
              <a:spLocks noChangeArrowheads="1"/>
            </p:cNvSpPr>
            <p:nvPr/>
          </p:nvSpPr>
          <p:spPr bwMode="auto">
            <a:xfrm>
              <a:off x="3387" y="3440"/>
              <a:ext cx="45" cy="57"/>
            </a:xfrm>
            <a:prstGeom prst="rect">
              <a:avLst/>
            </a:prstGeom>
            <a:solidFill>
              <a:srgbClr val="7C0000"/>
            </a:solidFill>
            <a:ln w="9525">
              <a:noFill/>
              <a:miter lim="800000"/>
              <a:headEnd/>
              <a:tailEnd/>
            </a:ln>
          </p:spPr>
          <p:txBody>
            <a:bodyPr/>
            <a:lstStyle/>
            <a:p>
              <a:endParaRPr lang="en-US"/>
            </a:p>
          </p:txBody>
        </p:sp>
        <p:sp>
          <p:nvSpPr>
            <p:cNvPr id="34903" name="Rectangle 1044"/>
            <p:cNvSpPr>
              <a:spLocks noChangeArrowheads="1"/>
            </p:cNvSpPr>
            <p:nvPr/>
          </p:nvSpPr>
          <p:spPr bwMode="auto">
            <a:xfrm>
              <a:off x="3387" y="3588"/>
              <a:ext cx="45" cy="57"/>
            </a:xfrm>
            <a:prstGeom prst="rect">
              <a:avLst/>
            </a:prstGeom>
            <a:solidFill>
              <a:srgbClr val="7C0000"/>
            </a:solidFill>
            <a:ln w="9525">
              <a:noFill/>
              <a:miter lim="800000"/>
              <a:headEnd/>
              <a:tailEnd/>
            </a:ln>
          </p:spPr>
          <p:txBody>
            <a:bodyPr/>
            <a:lstStyle/>
            <a:p>
              <a:endParaRPr lang="en-US"/>
            </a:p>
          </p:txBody>
        </p:sp>
        <p:sp>
          <p:nvSpPr>
            <p:cNvPr id="34904" name="Rectangle 1045"/>
            <p:cNvSpPr>
              <a:spLocks noChangeArrowheads="1"/>
            </p:cNvSpPr>
            <p:nvPr/>
          </p:nvSpPr>
          <p:spPr bwMode="auto">
            <a:xfrm>
              <a:off x="3812" y="3515"/>
              <a:ext cx="99" cy="57"/>
            </a:xfrm>
            <a:prstGeom prst="rect">
              <a:avLst/>
            </a:prstGeom>
            <a:solidFill>
              <a:srgbClr val="7C0000"/>
            </a:solidFill>
            <a:ln w="9525">
              <a:noFill/>
              <a:miter lim="800000"/>
              <a:headEnd/>
              <a:tailEnd/>
            </a:ln>
          </p:spPr>
          <p:txBody>
            <a:bodyPr/>
            <a:lstStyle/>
            <a:p>
              <a:endParaRPr lang="en-US"/>
            </a:p>
          </p:txBody>
        </p:sp>
        <p:sp>
          <p:nvSpPr>
            <p:cNvPr id="34905" name="Rectangle 1046"/>
            <p:cNvSpPr>
              <a:spLocks noChangeArrowheads="1"/>
            </p:cNvSpPr>
            <p:nvPr/>
          </p:nvSpPr>
          <p:spPr bwMode="auto">
            <a:xfrm>
              <a:off x="3759" y="3588"/>
              <a:ext cx="99" cy="57"/>
            </a:xfrm>
            <a:prstGeom prst="rect">
              <a:avLst/>
            </a:prstGeom>
            <a:solidFill>
              <a:srgbClr val="7C0000"/>
            </a:solidFill>
            <a:ln w="9525">
              <a:noFill/>
              <a:miter lim="800000"/>
              <a:headEnd/>
              <a:tailEnd/>
            </a:ln>
          </p:spPr>
          <p:txBody>
            <a:bodyPr/>
            <a:lstStyle/>
            <a:p>
              <a:endParaRPr lang="en-US"/>
            </a:p>
          </p:txBody>
        </p:sp>
        <p:sp>
          <p:nvSpPr>
            <p:cNvPr id="34906" name="Freeform 1047"/>
            <p:cNvSpPr>
              <a:spLocks/>
            </p:cNvSpPr>
            <p:nvPr/>
          </p:nvSpPr>
          <p:spPr bwMode="auto">
            <a:xfrm>
              <a:off x="4001" y="2961"/>
              <a:ext cx="358" cy="130"/>
            </a:xfrm>
            <a:custGeom>
              <a:avLst/>
              <a:gdLst>
                <a:gd name="T0" fmla="*/ 358 w 358"/>
                <a:gd name="T1" fmla="*/ 130 h 130"/>
                <a:gd name="T2" fmla="*/ 355 w 358"/>
                <a:gd name="T3" fmla="*/ 105 h 130"/>
                <a:gd name="T4" fmla="*/ 344 w 358"/>
                <a:gd name="T5" fmla="*/ 79 h 130"/>
                <a:gd name="T6" fmla="*/ 328 w 358"/>
                <a:gd name="T7" fmla="*/ 57 h 130"/>
                <a:gd name="T8" fmla="*/ 305 w 358"/>
                <a:gd name="T9" fmla="*/ 37 h 130"/>
                <a:gd name="T10" fmla="*/ 279 w 358"/>
                <a:gd name="T11" fmla="*/ 22 h 130"/>
                <a:gd name="T12" fmla="*/ 249 w 358"/>
                <a:gd name="T13" fmla="*/ 10 h 130"/>
                <a:gd name="T14" fmla="*/ 215 w 358"/>
                <a:gd name="T15" fmla="*/ 2 h 130"/>
                <a:gd name="T16" fmla="*/ 180 w 358"/>
                <a:gd name="T17" fmla="*/ 0 h 130"/>
                <a:gd name="T18" fmla="*/ 144 w 358"/>
                <a:gd name="T19" fmla="*/ 2 h 130"/>
                <a:gd name="T20" fmla="*/ 110 w 358"/>
                <a:gd name="T21" fmla="*/ 10 h 130"/>
                <a:gd name="T22" fmla="*/ 80 w 358"/>
                <a:gd name="T23" fmla="*/ 22 h 130"/>
                <a:gd name="T24" fmla="*/ 53 w 358"/>
                <a:gd name="T25" fmla="*/ 37 h 130"/>
                <a:gd name="T26" fmla="*/ 30 w 358"/>
                <a:gd name="T27" fmla="*/ 57 h 130"/>
                <a:gd name="T28" fmla="*/ 14 w 358"/>
                <a:gd name="T29" fmla="*/ 79 h 130"/>
                <a:gd name="T30" fmla="*/ 4 w 358"/>
                <a:gd name="T31" fmla="*/ 105 h 130"/>
                <a:gd name="T32" fmla="*/ 0 w 358"/>
                <a:gd name="T33" fmla="*/ 130 h 130"/>
                <a:gd name="T34" fmla="*/ 358 w 358"/>
                <a:gd name="T35" fmla="*/ 130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8"/>
                <a:gd name="T55" fmla="*/ 0 h 130"/>
                <a:gd name="T56" fmla="*/ 358 w 358"/>
                <a:gd name="T57" fmla="*/ 130 h 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8" h="130">
                  <a:moveTo>
                    <a:pt x="358" y="130"/>
                  </a:moveTo>
                  <a:lnTo>
                    <a:pt x="355" y="105"/>
                  </a:lnTo>
                  <a:lnTo>
                    <a:pt x="344" y="79"/>
                  </a:lnTo>
                  <a:lnTo>
                    <a:pt x="328" y="57"/>
                  </a:lnTo>
                  <a:lnTo>
                    <a:pt x="305" y="37"/>
                  </a:lnTo>
                  <a:lnTo>
                    <a:pt x="279" y="22"/>
                  </a:lnTo>
                  <a:lnTo>
                    <a:pt x="249" y="10"/>
                  </a:lnTo>
                  <a:lnTo>
                    <a:pt x="215" y="2"/>
                  </a:lnTo>
                  <a:lnTo>
                    <a:pt x="180" y="0"/>
                  </a:lnTo>
                  <a:lnTo>
                    <a:pt x="144" y="2"/>
                  </a:lnTo>
                  <a:lnTo>
                    <a:pt x="110" y="10"/>
                  </a:lnTo>
                  <a:lnTo>
                    <a:pt x="80" y="22"/>
                  </a:lnTo>
                  <a:lnTo>
                    <a:pt x="53" y="37"/>
                  </a:lnTo>
                  <a:lnTo>
                    <a:pt x="30" y="57"/>
                  </a:lnTo>
                  <a:lnTo>
                    <a:pt x="14" y="79"/>
                  </a:lnTo>
                  <a:lnTo>
                    <a:pt x="4" y="105"/>
                  </a:lnTo>
                  <a:lnTo>
                    <a:pt x="0" y="130"/>
                  </a:lnTo>
                  <a:lnTo>
                    <a:pt x="358" y="130"/>
                  </a:lnTo>
                  <a:close/>
                </a:path>
              </a:pathLst>
            </a:custGeom>
            <a:solidFill>
              <a:srgbClr val="7C0000"/>
            </a:solidFill>
            <a:ln w="9525">
              <a:noFill/>
              <a:round/>
              <a:headEnd/>
              <a:tailEnd/>
            </a:ln>
          </p:spPr>
          <p:txBody>
            <a:bodyPr/>
            <a:lstStyle/>
            <a:p>
              <a:endParaRPr lang="en-US"/>
            </a:p>
          </p:txBody>
        </p:sp>
        <p:sp>
          <p:nvSpPr>
            <p:cNvPr id="34907" name="Freeform 1048"/>
            <p:cNvSpPr>
              <a:spLocks/>
            </p:cNvSpPr>
            <p:nvPr/>
          </p:nvSpPr>
          <p:spPr bwMode="auto">
            <a:xfrm>
              <a:off x="3428" y="2128"/>
              <a:ext cx="1498" cy="214"/>
            </a:xfrm>
            <a:custGeom>
              <a:avLst/>
              <a:gdLst>
                <a:gd name="T0" fmla="*/ 718 w 1506"/>
                <a:gd name="T1" fmla="*/ 83 h 214"/>
                <a:gd name="T2" fmla="*/ 654 w 1506"/>
                <a:gd name="T3" fmla="*/ 103 h 214"/>
                <a:gd name="T4" fmla="*/ 604 w 1506"/>
                <a:gd name="T5" fmla="*/ 140 h 214"/>
                <a:gd name="T6" fmla="*/ 578 w 1506"/>
                <a:gd name="T7" fmla="*/ 186 h 214"/>
                <a:gd name="T8" fmla="*/ 0 w 1506"/>
                <a:gd name="T9" fmla="*/ 214 h 214"/>
                <a:gd name="T10" fmla="*/ 5 w 1506"/>
                <a:gd name="T11" fmla="*/ 146 h 214"/>
                <a:gd name="T12" fmla="*/ 47 w 1506"/>
                <a:gd name="T13" fmla="*/ 146 h 214"/>
                <a:gd name="T14" fmla="*/ 118 w 1506"/>
                <a:gd name="T15" fmla="*/ 146 h 214"/>
                <a:gd name="T16" fmla="*/ 207 w 1506"/>
                <a:gd name="T17" fmla="*/ 146 h 214"/>
                <a:gd name="T18" fmla="*/ 304 w 1506"/>
                <a:gd name="T19" fmla="*/ 146 h 214"/>
                <a:gd name="T20" fmla="*/ 397 w 1506"/>
                <a:gd name="T21" fmla="*/ 146 h 214"/>
                <a:gd name="T22" fmla="*/ 474 w 1506"/>
                <a:gd name="T23" fmla="*/ 146 h 214"/>
                <a:gd name="T24" fmla="*/ 526 w 1506"/>
                <a:gd name="T25" fmla="*/ 146 h 214"/>
                <a:gd name="T26" fmla="*/ 544 w 1506"/>
                <a:gd name="T27" fmla="*/ 133 h 214"/>
                <a:gd name="T28" fmla="*/ 560 w 1506"/>
                <a:gd name="T29" fmla="*/ 105 h 214"/>
                <a:gd name="T30" fmla="*/ 582 w 1506"/>
                <a:gd name="T31" fmla="*/ 79 h 214"/>
                <a:gd name="T32" fmla="*/ 607 w 1506"/>
                <a:gd name="T33" fmla="*/ 55 h 214"/>
                <a:gd name="T34" fmla="*/ 635 w 1506"/>
                <a:gd name="T35" fmla="*/ 36 h 214"/>
                <a:gd name="T36" fmla="*/ 666 w 1506"/>
                <a:gd name="T37" fmla="*/ 18 h 214"/>
                <a:gd name="T38" fmla="*/ 701 w 1506"/>
                <a:gd name="T39" fmla="*/ 6 h 214"/>
                <a:gd name="T40" fmla="*/ 736 w 1506"/>
                <a:gd name="T41" fmla="*/ 0 h 214"/>
                <a:gd name="T42" fmla="*/ 771 w 1506"/>
                <a:gd name="T43" fmla="*/ 0 h 214"/>
                <a:gd name="T44" fmla="*/ 807 w 1506"/>
                <a:gd name="T45" fmla="*/ 6 h 214"/>
                <a:gd name="T46" fmla="*/ 840 w 1506"/>
                <a:gd name="T47" fmla="*/ 18 h 214"/>
                <a:gd name="T48" fmla="*/ 872 w 1506"/>
                <a:gd name="T49" fmla="*/ 36 h 214"/>
                <a:gd name="T50" fmla="*/ 901 w 1506"/>
                <a:gd name="T51" fmla="*/ 55 h 214"/>
                <a:gd name="T52" fmla="*/ 925 w 1506"/>
                <a:gd name="T53" fmla="*/ 79 h 214"/>
                <a:gd name="T54" fmla="*/ 946 w 1506"/>
                <a:gd name="T55" fmla="*/ 105 h 214"/>
                <a:gd name="T56" fmla="*/ 963 w 1506"/>
                <a:gd name="T57" fmla="*/ 133 h 214"/>
                <a:gd name="T58" fmla="*/ 980 w 1506"/>
                <a:gd name="T59" fmla="*/ 146 h 214"/>
                <a:gd name="T60" fmla="*/ 1032 w 1506"/>
                <a:gd name="T61" fmla="*/ 146 h 214"/>
                <a:gd name="T62" fmla="*/ 1110 w 1506"/>
                <a:gd name="T63" fmla="*/ 146 h 214"/>
                <a:gd name="T64" fmla="*/ 1202 w 1506"/>
                <a:gd name="T65" fmla="*/ 146 h 214"/>
                <a:gd name="T66" fmla="*/ 1300 w 1506"/>
                <a:gd name="T67" fmla="*/ 146 h 214"/>
                <a:gd name="T68" fmla="*/ 1388 w 1506"/>
                <a:gd name="T69" fmla="*/ 146 h 214"/>
                <a:gd name="T70" fmla="*/ 1459 w 1506"/>
                <a:gd name="T71" fmla="*/ 146 h 214"/>
                <a:gd name="T72" fmla="*/ 1501 w 1506"/>
                <a:gd name="T73" fmla="*/ 146 h 214"/>
                <a:gd name="T74" fmla="*/ 1506 w 1506"/>
                <a:gd name="T75" fmla="*/ 214 h 214"/>
                <a:gd name="T76" fmla="*/ 929 w 1506"/>
                <a:gd name="T77" fmla="*/ 186 h 214"/>
                <a:gd name="T78" fmla="*/ 902 w 1506"/>
                <a:gd name="T79" fmla="*/ 140 h 214"/>
                <a:gd name="T80" fmla="*/ 853 w 1506"/>
                <a:gd name="T81" fmla="*/ 103 h 214"/>
                <a:gd name="T82" fmla="*/ 789 w 1506"/>
                <a:gd name="T83" fmla="*/ 83 h 2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6"/>
                <a:gd name="T127" fmla="*/ 0 h 214"/>
                <a:gd name="T128" fmla="*/ 1506 w 1506"/>
                <a:gd name="T129" fmla="*/ 214 h 2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6" h="214">
                  <a:moveTo>
                    <a:pt x="754" y="81"/>
                  </a:moveTo>
                  <a:lnTo>
                    <a:pt x="718" y="83"/>
                  </a:lnTo>
                  <a:lnTo>
                    <a:pt x="684" y="91"/>
                  </a:lnTo>
                  <a:lnTo>
                    <a:pt x="654" y="103"/>
                  </a:lnTo>
                  <a:lnTo>
                    <a:pt x="627" y="121"/>
                  </a:lnTo>
                  <a:lnTo>
                    <a:pt x="604" y="140"/>
                  </a:lnTo>
                  <a:lnTo>
                    <a:pt x="588" y="162"/>
                  </a:lnTo>
                  <a:lnTo>
                    <a:pt x="578" y="186"/>
                  </a:lnTo>
                  <a:lnTo>
                    <a:pt x="574" y="214"/>
                  </a:lnTo>
                  <a:lnTo>
                    <a:pt x="0" y="214"/>
                  </a:lnTo>
                  <a:lnTo>
                    <a:pt x="0" y="146"/>
                  </a:lnTo>
                  <a:lnTo>
                    <a:pt x="5" y="146"/>
                  </a:lnTo>
                  <a:lnTo>
                    <a:pt x="22" y="146"/>
                  </a:lnTo>
                  <a:lnTo>
                    <a:pt x="47" y="146"/>
                  </a:lnTo>
                  <a:lnTo>
                    <a:pt x="79" y="146"/>
                  </a:lnTo>
                  <a:lnTo>
                    <a:pt x="118" y="146"/>
                  </a:lnTo>
                  <a:lnTo>
                    <a:pt x="161" y="146"/>
                  </a:lnTo>
                  <a:lnTo>
                    <a:pt x="207" y="146"/>
                  </a:lnTo>
                  <a:lnTo>
                    <a:pt x="256" y="146"/>
                  </a:lnTo>
                  <a:lnTo>
                    <a:pt x="304" y="146"/>
                  </a:lnTo>
                  <a:lnTo>
                    <a:pt x="352" y="146"/>
                  </a:lnTo>
                  <a:lnTo>
                    <a:pt x="397" y="146"/>
                  </a:lnTo>
                  <a:lnTo>
                    <a:pt x="438" y="146"/>
                  </a:lnTo>
                  <a:lnTo>
                    <a:pt x="474" y="146"/>
                  </a:lnTo>
                  <a:lnTo>
                    <a:pt x="504" y="146"/>
                  </a:lnTo>
                  <a:lnTo>
                    <a:pt x="526" y="146"/>
                  </a:lnTo>
                  <a:lnTo>
                    <a:pt x="537" y="146"/>
                  </a:lnTo>
                  <a:lnTo>
                    <a:pt x="544" y="133"/>
                  </a:lnTo>
                  <a:lnTo>
                    <a:pt x="551" y="119"/>
                  </a:lnTo>
                  <a:lnTo>
                    <a:pt x="560" y="105"/>
                  </a:lnTo>
                  <a:lnTo>
                    <a:pt x="570" y="91"/>
                  </a:lnTo>
                  <a:lnTo>
                    <a:pt x="582" y="79"/>
                  </a:lnTo>
                  <a:lnTo>
                    <a:pt x="593" y="65"/>
                  </a:lnTo>
                  <a:lnTo>
                    <a:pt x="607" y="55"/>
                  </a:lnTo>
                  <a:lnTo>
                    <a:pt x="621" y="44"/>
                  </a:lnTo>
                  <a:lnTo>
                    <a:pt x="635" y="36"/>
                  </a:lnTo>
                  <a:lnTo>
                    <a:pt x="651" y="26"/>
                  </a:lnTo>
                  <a:lnTo>
                    <a:pt x="666" y="18"/>
                  </a:lnTo>
                  <a:lnTo>
                    <a:pt x="683" y="12"/>
                  </a:lnTo>
                  <a:lnTo>
                    <a:pt x="701" y="6"/>
                  </a:lnTo>
                  <a:lnTo>
                    <a:pt x="718" y="4"/>
                  </a:lnTo>
                  <a:lnTo>
                    <a:pt x="736" y="0"/>
                  </a:lnTo>
                  <a:lnTo>
                    <a:pt x="754" y="0"/>
                  </a:lnTo>
                  <a:lnTo>
                    <a:pt x="771" y="0"/>
                  </a:lnTo>
                  <a:lnTo>
                    <a:pt x="789" y="4"/>
                  </a:lnTo>
                  <a:lnTo>
                    <a:pt x="807" y="6"/>
                  </a:lnTo>
                  <a:lnTo>
                    <a:pt x="823" y="12"/>
                  </a:lnTo>
                  <a:lnTo>
                    <a:pt x="840" y="18"/>
                  </a:lnTo>
                  <a:lnTo>
                    <a:pt x="856" y="26"/>
                  </a:lnTo>
                  <a:lnTo>
                    <a:pt x="872" y="36"/>
                  </a:lnTo>
                  <a:lnTo>
                    <a:pt x="887" y="44"/>
                  </a:lnTo>
                  <a:lnTo>
                    <a:pt x="901" y="55"/>
                  </a:lnTo>
                  <a:lnTo>
                    <a:pt x="913" y="65"/>
                  </a:lnTo>
                  <a:lnTo>
                    <a:pt x="925" y="79"/>
                  </a:lnTo>
                  <a:lnTo>
                    <a:pt x="936" y="91"/>
                  </a:lnTo>
                  <a:lnTo>
                    <a:pt x="946" y="105"/>
                  </a:lnTo>
                  <a:lnTo>
                    <a:pt x="955" y="119"/>
                  </a:lnTo>
                  <a:lnTo>
                    <a:pt x="963" y="133"/>
                  </a:lnTo>
                  <a:lnTo>
                    <a:pt x="969" y="146"/>
                  </a:lnTo>
                  <a:lnTo>
                    <a:pt x="980" y="146"/>
                  </a:lnTo>
                  <a:lnTo>
                    <a:pt x="1002" y="146"/>
                  </a:lnTo>
                  <a:lnTo>
                    <a:pt x="1032" y="146"/>
                  </a:lnTo>
                  <a:lnTo>
                    <a:pt x="1068" y="146"/>
                  </a:lnTo>
                  <a:lnTo>
                    <a:pt x="1110" y="146"/>
                  </a:lnTo>
                  <a:lnTo>
                    <a:pt x="1154" y="146"/>
                  </a:lnTo>
                  <a:lnTo>
                    <a:pt x="1202" y="146"/>
                  </a:lnTo>
                  <a:lnTo>
                    <a:pt x="1251" y="146"/>
                  </a:lnTo>
                  <a:lnTo>
                    <a:pt x="1300" y="146"/>
                  </a:lnTo>
                  <a:lnTo>
                    <a:pt x="1345" y="146"/>
                  </a:lnTo>
                  <a:lnTo>
                    <a:pt x="1388" y="146"/>
                  </a:lnTo>
                  <a:lnTo>
                    <a:pt x="1428" y="146"/>
                  </a:lnTo>
                  <a:lnTo>
                    <a:pt x="1459" y="146"/>
                  </a:lnTo>
                  <a:lnTo>
                    <a:pt x="1484" y="146"/>
                  </a:lnTo>
                  <a:lnTo>
                    <a:pt x="1501" y="146"/>
                  </a:lnTo>
                  <a:lnTo>
                    <a:pt x="1506" y="146"/>
                  </a:lnTo>
                  <a:lnTo>
                    <a:pt x="1506" y="214"/>
                  </a:lnTo>
                  <a:lnTo>
                    <a:pt x="932" y="214"/>
                  </a:lnTo>
                  <a:lnTo>
                    <a:pt x="929" y="186"/>
                  </a:lnTo>
                  <a:lnTo>
                    <a:pt x="918" y="162"/>
                  </a:lnTo>
                  <a:lnTo>
                    <a:pt x="902" y="140"/>
                  </a:lnTo>
                  <a:lnTo>
                    <a:pt x="879" y="121"/>
                  </a:lnTo>
                  <a:lnTo>
                    <a:pt x="853" y="103"/>
                  </a:lnTo>
                  <a:lnTo>
                    <a:pt x="823" y="91"/>
                  </a:lnTo>
                  <a:lnTo>
                    <a:pt x="789" y="83"/>
                  </a:lnTo>
                  <a:lnTo>
                    <a:pt x="754" y="81"/>
                  </a:lnTo>
                  <a:close/>
                </a:path>
              </a:pathLst>
            </a:custGeom>
            <a:solidFill>
              <a:srgbClr val="7C0000"/>
            </a:solidFill>
            <a:ln w="9525">
              <a:noFill/>
              <a:round/>
              <a:headEnd/>
              <a:tailEnd/>
            </a:ln>
          </p:spPr>
          <p:txBody>
            <a:bodyPr/>
            <a:lstStyle/>
            <a:p>
              <a:endParaRPr lang="en-US"/>
            </a:p>
          </p:txBody>
        </p:sp>
        <p:sp>
          <p:nvSpPr>
            <p:cNvPr id="34908" name="Rectangle 1049"/>
            <p:cNvSpPr>
              <a:spLocks noChangeArrowheads="1"/>
            </p:cNvSpPr>
            <p:nvPr/>
          </p:nvSpPr>
          <p:spPr bwMode="auto">
            <a:xfrm>
              <a:off x="4913" y="2251"/>
              <a:ext cx="75" cy="180"/>
            </a:xfrm>
            <a:prstGeom prst="rect">
              <a:avLst/>
            </a:prstGeom>
            <a:solidFill>
              <a:srgbClr val="7C0000"/>
            </a:solidFill>
            <a:ln w="9525">
              <a:noFill/>
              <a:miter lim="800000"/>
              <a:headEnd/>
              <a:tailEnd/>
            </a:ln>
          </p:spPr>
          <p:txBody>
            <a:bodyPr/>
            <a:lstStyle/>
            <a:p>
              <a:endParaRPr lang="en-US"/>
            </a:p>
          </p:txBody>
        </p:sp>
        <p:sp>
          <p:nvSpPr>
            <p:cNvPr id="34909" name="Rectangle 1050"/>
            <p:cNvSpPr>
              <a:spLocks noChangeArrowheads="1"/>
            </p:cNvSpPr>
            <p:nvPr/>
          </p:nvSpPr>
          <p:spPr bwMode="auto">
            <a:xfrm>
              <a:off x="3353" y="2255"/>
              <a:ext cx="74" cy="180"/>
            </a:xfrm>
            <a:prstGeom prst="rect">
              <a:avLst/>
            </a:prstGeom>
            <a:solidFill>
              <a:srgbClr val="7C0000"/>
            </a:solidFill>
            <a:ln w="9525">
              <a:noFill/>
              <a:miter lim="800000"/>
              <a:headEnd/>
              <a:tailEnd/>
            </a:ln>
          </p:spPr>
          <p:txBody>
            <a:bodyPr/>
            <a:lstStyle/>
            <a:p>
              <a:endParaRPr lang="en-US"/>
            </a:p>
          </p:txBody>
        </p:sp>
        <p:sp>
          <p:nvSpPr>
            <p:cNvPr id="34910" name="Rectangle 1051"/>
            <p:cNvSpPr>
              <a:spLocks noChangeArrowheads="1"/>
            </p:cNvSpPr>
            <p:nvPr/>
          </p:nvSpPr>
          <p:spPr bwMode="auto">
            <a:xfrm>
              <a:off x="4353" y="3469"/>
              <a:ext cx="84" cy="370"/>
            </a:xfrm>
            <a:prstGeom prst="rect">
              <a:avLst/>
            </a:prstGeom>
            <a:solidFill>
              <a:srgbClr val="7C0000"/>
            </a:solidFill>
            <a:ln w="9525">
              <a:noFill/>
              <a:miter lim="800000"/>
              <a:headEnd/>
              <a:tailEnd/>
            </a:ln>
          </p:spPr>
          <p:txBody>
            <a:bodyPr/>
            <a:lstStyle/>
            <a:p>
              <a:endParaRPr lang="en-US"/>
            </a:p>
          </p:txBody>
        </p:sp>
        <p:sp>
          <p:nvSpPr>
            <p:cNvPr id="34911" name="Rectangle 1052"/>
            <p:cNvSpPr>
              <a:spLocks noChangeArrowheads="1"/>
            </p:cNvSpPr>
            <p:nvPr/>
          </p:nvSpPr>
          <p:spPr bwMode="auto">
            <a:xfrm>
              <a:off x="3924" y="3469"/>
              <a:ext cx="83" cy="370"/>
            </a:xfrm>
            <a:prstGeom prst="rect">
              <a:avLst/>
            </a:prstGeom>
            <a:solidFill>
              <a:srgbClr val="7C0000"/>
            </a:solidFill>
            <a:ln w="9525">
              <a:noFill/>
              <a:miter lim="800000"/>
              <a:headEnd/>
              <a:tailEnd/>
            </a:ln>
          </p:spPr>
          <p:txBody>
            <a:bodyPr/>
            <a:lstStyle/>
            <a:p>
              <a:endParaRPr lang="en-US"/>
            </a:p>
          </p:txBody>
        </p:sp>
        <p:grpSp>
          <p:nvGrpSpPr>
            <p:cNvPr id="3" name="Group 1053"/>
            <p:cNvGrpSpPr>
              <a:grpSpLocks/>
            </p:cNvGrpSpPr>
            <p:nvPr/>
          </p:nvGrpSpPr>
          <p:grpSpPr bwMode="auto">
            <a:xfrm>
              <a:off x="4007" y="3091"/>
              <a:ext cx="346" cy="748"/>
              <a:chOff x="4007" y="3091"/>
              <a:chExt cx="346" cy="748"/>
            </a:xfrm>
          </p:grpSpPr>
          <p:sp>
            <p:nvSpPr>
              <p:cNvPr id="34958" name="Rectangle 1054"/>
              <p:cNvSpPr>
                <a:spLocks noChangeArrowheads="1"/>
              </p:cNvSpPr>
              <p:nvPr/>
            </p:nvSpPr>
            <p:spPr bwMode="auto">
              <a:xfrm>
                <a:off x="4007" y="3091"/>
                <a:ext cx="346" cy="481"/>
              </a:xfrm>
              <a:prstGeom prst="rect">
                <a:avLst/>
              </a:prstGeom>
              <a:solidFill>
                <a:srgbClr val="FFE5B7"/>
              </a:solidFill>
              <a:ln w="9525">
                <a:noFill/>
                <a:miter lim="800000"/>
                <a:headEnd/>
                <a:tailEnd/>
              </a:ln>
            </p:spPr>
            <p:txBody>
              <a:bodyPr/>
              <a:lstStyle/>
              <a:p>
                <a:endParaRPr lang="en-US"/>
              </a:p>
            </p:txBody>
          </p:sp>
          <p:sp>
            <p:nvSpPr>
              <p:cNvPr id="34959" name="Rectangle 1055"/>
              <p:cNvSpPr>
                <a:spLocks noChangeArrowheads="1"/>
              </p:cNvSpPr>
              <p:nvPr/>
            </p:nvSpPr>
            <p:spPr bwMode="auto">
              <a:xfrm>
                <a:off x="4007" y="3572"/>
                <a:ext cx="346" cy="24"/>
              </a:xfrm>
              <a:prstGeom prst="rect">
                <a:avLst/>
              </a:prstGeom>
              <a:solidFill>
                <a:srgbClr val="7C0000"/>
              </a:solidFill>
              <a:ln w="9525">
                <a:noFill/>
                <a:miter lim="800000"/>
                <a:headEnd/>
                <a:tailEnd/>
              </a:ln>
            </p:spPr>
            <p:txBody>
              <a:bodyPr/>
              <a:lstStyle/>
              <a:p>
                <a:endParaRPr lang="en-US"/>
              </a:p>
            </p:txBody>
          </p:sp>
          <p:sp>
            <p:nvSpPr>
              <p:cNvPr id="34960" name="Rectangle 1056"/>
              <p:cNvSpPr>
                <a:spLocks noChangeArrowheads="1"/>
              </p:cNvSpPr>
              <p:nvPr/>
            </p:nvSpPr>
            <p:spPr bwMode="auto">
              <a:xfrm>
                <a:off x="4007" y="3663"/>
                <a:ext cx="346" cy="22"/>
              </a:xfrm>
              <a:prstGeom prst="rect">
                <a:avLst/>
              </a:prstGeom>
              <a:solidFill>
                <a:srgbClr val="7C0000"/>
              </a:solidFill>
              <a:ln w="9525">
                <a:noFill/>
                <a:miter lim="800000"/>
                <a:headEnd/>
                <a:tailEnd/>
              </a:ln>
            </p:spPr>
            <p:txBody>
              <a:bodyPr/>
              <a:lstStyle/>
              <a:p>
                <a:endParaRPr lang="en-US"/>
              </a:p>
            </p:txBody>
          </p:sp>
          <p:sp>
            <p:nvSpPr>
              <p:cNvPr id="34961" name="Rectangle 1057"/>
              <p:cNvSpPr>
                <a:spLocks noChangeArrowheads="1"/>
              </p:cNvSpPr>
              <p:nvPr/>
            </p:nvSpPr>
            <p:spPr bwMode="auto">
              <a:xfrm>
                <a:off x="4007" y="3752"/>
                <a:ext cx="346" cy="24"/>
              </a:xfrm>
              <a:prstGeom prst="rect">
                <a:avLst/>
              </a:prstGeom>
              <a:solidFill>
                <a:srgbClr val="7C0000"/>
              </a:solidFill>
              <a:ln w="9525">
                <a:noFill/>
                <a:miter lim="800000"/>
                <a:headEnd/>
                <a:tailEnd/>
              </a:ln>
            </p:spPr>
            <p:txBody>
              <a:bodyPr/>
              <a:lstStyle/>
              <a:p>
                <a:endParaRPr lang="en-US"/>
              </a:p>
            </p:txBody>
          </p:sp>
          <p:sp>
            <p:nvSpPr>
              <p:cNvPr id="34962" name="Rectangle 1058"/>
              <p:cNvSpPr>
                <a:spLocks noChangeArrowheads="1"/>
              </p:cNvSpPr>
              <p:nvPr/>
            </p:nvSpPr>
            <p:spPr bwMode="auto">
              <a:xfrm>
                <a:off x="4190" y="3123"/>
                <a:ext cx="147" cy="449"/>
              </a:xfrm>
              <a:prstGeom prst="rect">
                <a:avLst/>
              </a:prstGeom>
              <a:solidFill>
                <a:srgbClr val="26CCD8"/>
              </a:solidFill>
              <a:ln w="9525">
                <a:noFill/>
                <a:miter lim="800000"/>
                <a:headEnd/>
                <a:tailEnd/>
              </a:ln>
            </p:spPr>
            <p:txBody>
              <a:bodyPr/>
              <a:lstStyle/>
              <a:p>
                <a:endParaRPr lang="en-US"/>
              </a:p>
            </p:txBody>
          </p:sp>
          <p:sp>
            <p:nvSpPr>
              <p:cNvPr id="34963" name="Rectangle 1059"/>
              <p:cNvSpPr>
                <a:spLocks noChangeArrowheads="1"/>
              </p:cNvSpPr>
              <p:nvPr/>
            </p:nvSpPr>
            <p:spPr bwMode="auto">
              <a:xfrm>
                <a:off x="4190" y="3123"/>
                <a:ext cx="147" cy="449"/>
              </a:xfrm>
              <a:prstGeom prst="rect">
                <a:avLst/>
              </a:prstGeom>
              <a:solidFill>
                <a:srgbClr val="26CCD8"/>
              </a:solidFill>
              <a:ln w="9525">
                <a:noFill/>
                <a:miter lim="800000"/>
                <a:headEnd/>
                <a:tailEnd/>
              </a:ln>
            </p:spPr>
            <p:txBody>
              <a:bodyPr/>
              <a:lstStyle/>
              <a:p>
                <a:endParaRPr lang="en-US"/>
              </a:p>
            </p:txBody>
          </p:sp>
          <p:sp>
            <p:nvSpPr>
              <p:cNvPr id="34964" name="Rectangle 1060"/>
              <p:cNvSpPr>
                <a:spLocks noChangeArrowheads="1"/>
              </p:cNvSpPr>
              <p:nvPr/>
            </p:nvSpPr>
            <p:spPr bwMode="auto">
              <a:xfrm>
                <a:off x="4024" y="3123"/>
                <a:ext cx="148" cy="449"/>
              </a:xfrm>
              <a:prstGeom prst="rect">
                <a:avLst/>
              </a:prstGeom>
              <a:solidFill>
                <a:srgbClr val="26CCD8"/>
              </a:solidFill>
              <a:ln w="9525">
                <a:noFill/>
                <a:miter lim="800000"/>
                <a:headEnd/>
                <a:tailEnd/>
              </a:ln>
            </p:spPr>
            <p:txBody>
              <a:bodyPr/>
              <a:lstStyle/>
              <a:p>
                <a:endParaRPr lang="en-US"/>
              </a:p>
            </p:txBody>
          </p:sp>
          <p:sp>
            <p:nvSpPr>
              <p:cNvPr id="34965" name="Rectangle 1061"/>
              <p:cNvSpPr>
                <a:spLocks noChangeArrowheads="1"/>
              </p:cNvSpPr>
              <p:nvPr/>
            </p:nvSpPr>
            <p:spPr bwMode="auto">
              <a:xfrm>
                <a:off x="4190" y="3392"/>
                <a:ext cx="147" cy="28"/>
              </a:xfrm>
              <a:prstGeom prst="rect">
                <a:avLst/>
              </a:prstGeom>
              <a:solidFill>
                <a:srgbClr val="FFFFFF"/>
              </a:solidFill>
              <a:ln w="9525">
                <a:noFill/>
                <a:miter lim="800000"/>
                <a:headEnd/>
                <a:tailEnd/>
              </a:ln>
            </p:spPr>
            <p:txBody>
              <a:bodyPr/>
              <a:lstStyle/>
              <a:p>
                <a:endParaRPr lang="en-US"/>
              </a:p>
            </p:txBody>
          </p:sp>
          <p:sp>
            <p:nvSpPr>
              <p:cNvPr id="34966" name="Rectangle 1062"/>
              <p:cNvSpPr>
                <a:spLocks noChangeArrowheads="1"/>
              </p:cNvSpPr>
              <p:nvPr/>
            </p:nvSpPr>
            <p:spPr bwMode="auto">
              <a:xfrm>
                <a:off x="4007" y="3596"/>
                <a:ext cx="346" cy="67"/>
              </a:xfrm>
              <a:prstGeom prst="rect">
                <a:avLst/>
              </a:prstGeom>
              <a:solidFill>
                <a:srgbClr val="B23333"/>
              </a:solidFill>
              <a:ln w="9525">
                <a:noFill/>
                <a:miter lim="800000"/>
                <a:headEnd/>
                <a:tailEnd/>
              </a:ln>
            </p:spPr>
            <p:txBody>
              <a:bodyPr/>
              <a:lstStyle/>
              <a:p>
                <a:endParaRPr lang="en-US"/>
              </a:p>
            </p:txBody>
          </p:sp>
          <p:sp>
            <p:nvSpPr>
              <p:cNvPr id="34967" name="Rectangle 1063"/>
              <p:cNvSpPr>
                <a:spLocks noChangeArrowheads="1"/>
              </p:cNvSpPr>
              <p:nvPr/>
            </p:nvSpPr>
            <p:spPr bwMode="auto">
              <a:xfrm>
                <a:off x="4007" y="3685"/>
                <a:ext cx="346" cy="67"/>
              </a:xfrm>
              <a:prstGeom prst="rect">
                <a:avLst/>
              </a:prstGeom>
              <a:solidFill>
                <a:srgbClr val="B23333"/>
              </a:solidFill>
              <a:ln w="9525">
                <a:noFill/>
                <a:miter lim="800000"/>
                <a:headEnd/>
                <a:tailEnd/>
              </a:ln>
            </p:spPr>
            <p:txBody>
              <a:bodyPr/>
              <a:lstStyle/>
              <a:p>
                <a:endParaRPr lang="en-US"/>
              </a:p>
            </p:txBody>
          </p:sp>
          <p:sp>
            <p:nvSpPr>
              <p:cNvPr id="34968" name="Rectangle 1064"/>
              <p:cNvSpPr>
                <a:spLocks noChangeArrowheads="1"/>
              </p:cNvSpPr>
              <p:nvPr/>
            </p:nvSpPr>
            <p:spPr bwMode="auto">
              <a:xfrm>
                <a:off x="4007" y="3776"/>
                <a:ext cx="346" cy="63"/>
              </a:xfrm>
              <a:prstGeom prst="rect">
                <a:avLst/>
              </a:prstGeom>
              <a:solidFill>
                <a:srgbClr val="B23333"/>
              </a:solidFill>
              <a:ln w="9525">
                <a:noFill/>
                <a:miter lim="800000"/>
                <a:headEnd/>
                <a:tailEnd/>
              </a:ln>
            </p:spPr>
            <p:txBody>
              <a:bodyPr/>
              <a:lstStyle/>
              <a:p>
                <a:endParaRPr lang="en-US"/>
              </a:p>
            </p:txBody>
          </p:sp>
          <p:sp>
            <p:nvSpPr>
              <p:cNvPr id="34969" name="Rectangle 1065"/>
              <p:cNvSpPr>
                <a:spLocks noChangeArrowheads="1"/>
              </p:cNvSpPr>
              <p:nvPr/>
            </p:nvSpPr>
            <p:spPr bwMode="auto">
              <a:xfrm>
                <a:off x="4190" y="3392"/>
                <a:ext cx="147" cy="28"/>
              </a:xfrm>
              <a:prstGeom prst="rect">
                <a:avLst/>
              </a:prstGeom>
              <a:solidFill>
                <a:srgbClr val="FFE5B7"/>
              </a:solidFill>
              <a:ln w="9525">
                <a:noFill/>
                <a:miter lim="800000"/>
                <a:headEnd/>
                <a:tailEnd/>
              </a:ln>
            </p:spPr>
            <p:txBody>
              <a:bodyPr/>
              <a:lstStyle/>
              <a:p>
                <a:endParaRPr lang="en-US"/>
              </a:p>
            </p:txBody>
          </p:sp>
          <p:sp>
            <p:nvSpPr>
              <p:cNvPr id="34970" name="Rectangle 1066"/>
              <p:cNvSpPr>
                <a:spLocks noChangeArrowheads="1"/>
              </p:cNvSpPr>
              <p:nvPr/>
            </p:nvSpPr>
            <p:spPr bwMode="auto">
              <a:xfrm>
                <a:off x="4024" y="3392"/>
                <a:ext cx="148" cy="28"/>
              </a:xfrm>
              <a:prstGeom prst="rect">
                <a:avLst/>
              </a:prstGeom>
              <a:solidFill>
                <a:srgbClr val="FFE5B7"/>
              </a:solidFill>
              <a:ln w="9525">
                <a:noFill/>
                <a:miter lim="800000"/>
                <a:headEnd/>
                <a:tailEnd/>
              </a:ln>
            </p:spPr>
            <p:txBody>
              <a:bodyPr/>
              <a:lstStyle/>
              <a:p>
                <a:endParaRPr lang="en-US"/>
              </a:p>
            </p:txBody>
          </p:sp>
          <p:sp>
            <p:nvSpPr>
              <p:cNvPr id="34971" name="Rectangle 1067"/>
              <p:cNvSpPr>
                <a:spLocks noChangeArrowheads="1"/>
              </p:cNvSpPr>
              <p:nvPr/>
            </p:nvSpPr>
            <p:spPr bwMode="auto">
              <a:xfrm>
                <a:off x="4190" y="3303"/>
                <a:ext cx="31" cy="79"/>
              </a:xfrm>
              <a:prstGeom prst="rect">
                <a:avLst/>
              </a:prstGeom>
              <a:solidFill>
                <a:srgbClr val="FFE5B7"/>
              </a:solidFill>
              <a:ln w="9525">
                <a:noFill/>
                <a:miter lim="800000"/>
                <a:headEnd/>
                <a:tailEnd/>
              </a:ln>
            </p:spPr>
            <p:txBody>
              <a:bodyPr/>
              <a:lstStyle/>
              <a:p>
                <a:endParaRPr lang="en-US"/>
              </a:p>
            </p:txBody>
          </p:sp>
          <p:sp>
            <p:nvSpPr>
              <p:cNvPr id="34972" name="Rectangle 1068"/>
              <p:cNvSpPr>
                <a:spLocks noChangeArrowheads="1"/>
              </p:cNvSpPr>
              <p:nvPr/>
            </p:nvSpPr>
            <p:spPr bwMode="auto">
              <a:xfrm>
                <a:off x="4140" y="3303"/>
                <a:ext cx="32" cy="79"/>
              </a:xfrm>
              <a:prstGeom prst="rect">
                <a:avLst/>
              </a:prstGeom>
              <a:solidFill>
                <a:srgbClr val="FFE5B7"/>
              </a:solidFill>
              <a:ln w="9525">
                <a:noFill/>
                <a:miter lim="800000"/>
                <a:headEnd/>
                <a:tailEnd/>
              </a:ln>
            </p:spPr>
            <p:txBody>
              <a:bodyPr/>
              <a:lstStyle/>
              <a:p>
                <a:endParaRPr lang="en-US"/>
              </a:p>
            </p:txBody>
          </p:sp>
          <p:sp>
            <p:nvSpPr>
              <p:cNvPr id="34973" name="Rectangle 1069"/>
              <p:cNvSpPr>
                <a:spLocks noChangeArrowheads="1"/>
              </p:cNvSpPr>
              <p:nvPr/>
            </p:nvSpPr>
            <p:spPr bwMode="auto">
              <a:xfrm>
                <a:off x="4190" y="3430"/>
                <a:ext cx="147" cy="29"/>
              </a:xfrm>
              <a:prstGeom prst="rect">
                <a:avLst/>
              </a:prstGeom>
              <a:solidFill>
                <a:srgbClr val="FFE5B7"/>
              </a:solidFill>
              <a:ln w="9525">
                <a:noFill/>
                <a:miter lim="800000"/>
                <a:headEnd/>
                <a:tailEnd/>
              </a:ln>
            </p:spPr>
            <p:txBody>
              <a:bodyPr/>
              <a:lstStyle/>
              <a:p>
                <a:endParaRPr lang="en-US"/>
              </a:p>
            </p:txBody>
          </p:sp>
          <p:sp>
            <p:nvSpPr>
              <p:cNvPr id="34974" name="Rectangle 1070"/>
              <p:cNvSpPr>
                <a:spLocks noChangeArrowheads="1"/>
              </p:cNvSpPr>
              <p:nvPr/>
            </p:nvSpPr>
            <p:spPr bwMode="auto">
              <a:xfrm>
                <a:off x="4024" y="3430"/>
                <a:ext cx="148" cy="29"/>
              </a:xfrm>
              <a:prstGeom prst="rect">
                <a:avLst/>
              </a:prstGeom>
              <a:solidFill>
                <a:srgbClr val="FFE5B7"/>
              </a:solidFill>
              <a:ln w="9525">
                <a:noFill/>
                <a:miter lim="800000"/>
                <a:headEnd/>
                <a:tailEnd/>
              </a:ln>
            </p:spPr>
            <p:txBody>
              <a:bodyPr/>
              <a:lstStyle/>
              <a:p>
                <a:endParaRPr lang="en-US"/>
              </a:p>
            </p:txBody>
          </p:sp>
        </p:grpSp>
        <p:sp>
          <p:nvSpPr>
            <p:cNvPr id="34913" name="Rectangle 1071"/>
            <p:cNvSpPr>
              <a:spLocks noChangeArrowheads="1"/>
            </p:cNvSpPr>
            <p:nvPr/>
          </p:nvSpPr>
          <p:spPr bwMode="auto">
            <a:xfrm>
              <a:off x="4353" y="3659"/>
              <a:ext cx="84" cy="34"/>
            </a:xfrm>
            <a:prstGeom prst="rect">
              <a:avLst/>
            </a:prstGeom>
            <a:solidFill>
              <a:srgbClr val="FFE5B7"/>
            </a:solidFill>
            <a:ln w="9525">
              <a:noFill/>
              <a:miter lim="800000"/>
              <a:headEnd/>
              <a:tailEnd/>
            </a:ln>
          </p:spPr>
          <p:txBody>
            <a:bodyPr/>
            <a:lstStyle/>
            <a:p>
              <a:endParaRPr lang="en-US"/>
            </a:p>
          </p:txBody>
        </p:sp>
        <p:sp>
          <p:nvSpPr>
            <p:cNvPr id="34914" name="Rectangle 1072"/>
            <p:cNvSpPr>
              <a:spLocks noChangeArrowheads="1"/>
            </p:cNvSpPr>
            <p:nvPr/>
          </p:nvSpPr>
          <p:spPr bwMode="auto">
            <a:xfrm>
              <a:off x="3924" y="3659"/>
              <a:ext cx="83" cy="34"/>
            </a:xfrm>
            <a:prstGeom prst="rect">
              <a:avLst/>
            </a:prstGeom>
            <a:solidFill>
              <a:srgbClr val="FFE5B7"/>
            </a:solidFill>
            <a:ln w="9525">
              <a:noFill/>
              <a:miter lim="800000"/>
              <a:headEnd/>
              <a:tailEnd/>
            </a:ln>
          </p:spPr>
          <p:txBody>
            <a:bodyPr/>
            <a:lstStyle/>
            <a:p>
              <a:endParaRPr lang="en-US"/>
            </a:p>
          </p:txBody>
        </p:sp>
        <p:sp>
          <p:nvSpPr>
            <p:cNvPr id="34915" name="Rectangle 1073"/>
            <p:cNvSpPr>
              <a:spLocks noChangeArrowheads="1"/>
            </p:cNvSpPr>
            <p:nvPr/>
          </p:nvSpPr>
          <p:spPr bwMode="auto">
            <a:xfrm>
              <a:off x="4758" y="2476"/>
              <a:ext cx="129" cy="402"/>
            </a:xfrm>
            <a:prstGeom prst="rect">
              <a:avLst/>
            </a:prstGeom>
            <a:solidFill>
              <a:srgbClr val="26CCD8"/>
            </a:solidFill>
            <a:ln w="9525">
              <a:noFill/>
              <a:miter lim="800000"/>
              <a:headEnd/>
              <a:tailEnd/>
            </a:ln>
          </p:spPr>
          <p:txBody>
            <a:bodyPr/>
            <a:lstStyle/>
            <a:p>
              <a:endParaRPr lang="en-US"/>
            </a:p>
          </p:txBody>
        </p:sp>
        <p:sp>
          <p:nvSpPr>
            <p:cNvPr id="34916" name="Rectangle 1074"/>
            <p:cNvSpPr>
              <a:spLocks noChangeArrowheads="1"/>
            </p:cNvSpPr>
            <p:nvPr/>
          </p:nvSpPr>
          <p:spPr bwMode="auto">
            <a:xfrm>
              <a:off x="4501" y="3091"/>
              <a:ext cx="129" cy="402"/>
            </a:xfrm>
            <a:prstGeom prst="rect">
              <a:avLst/>
            </a:prstGeom>
            <a:solidFill>
              <a:srgbClr val="26CCD8"/>
            </a:solidFill>
            <a:ln w="9525">
              <a:noFill/>
              <a:miter lim="800000"/>
              <a:headEnd/>
              <a:tailEnd/>
            </a:ln>
          </p:spPr>
          <p:txBody>
            <a:bodyPr/>
            <a:lstStyle/>
            <a:p>
              <a:endParaRPr lang="en-US"/>
            </a:p>
          </p:txBody>
        </p:sp>
        <p:sp>
          <p:nvSpPr>
            <p:cNvPr id="34917" name="Rectangle 1075"/>
            <p:cNvSpPr>
              <a:spLocks noChangeArrowheads="1"/>
            </p:cNvSpPr>
            <p:nvPr/>
          </p:nvSpPr>
          <p:spPr bwMode="auto">
            <a:xfrm>
              <a:off x="3730" y="2476"/>
              <a:ext cx="129" cy="402"/>
            </a:xfrm>
            <a:prstGeom prst="rect">
              <a:avLst/>
            </a:prstGeom>
            <a:solidFill>
              <a:srgbClr val="26CCD8"/>
            </a:solidFill>
            <a:ln w="9525">
              <a:noFill/>
              <a:miter lim="800000"/>
              <a:headEnd/>
              <a:tailEnd/>
            </a:ln>
          </p:spPr>
          <p:txBody>
            <a:bodyPr/>
            <a:lstStyle/>
            <a:p>
              <a:endParaRPr lang="en-US"/>
            </a:p>
          </p:txBody>
        </p:sp>
        <p:sp>
          <p:nvSpPr>
            <p:cNvPr id="34918" name="Rectangle 1076"/>
            <p:cNvSpPr>
              <a:spLocks noChangeArrowheads="1"/>
            </p:cNvSpPr>
            <p:nvPr/>
          </p:nvSpPr>
          <p:spPr bwMode="auto">
            <a:xfrm>
              <a:off x="4244" y="2476"/>
              <a:ext cx="128" cy="402"/>
            </a:xfrm>
            <a:prstGeom prst="rect">
              <a:avLst/>
            </a:prstGeom>
            <a:solidFill>
              <a:srgbClr val="26CCD8"/>
            </a:solidFill>
            <a:ln w="9525">
              <a:noFill/>
              <a:miter lim="800000"/>
              <a:headEnd/>
              <a:tailEnd/>
            </a:ln>
          </p:spPr>
          <p:txBody>
            <a:bodyPr/>
            <a:lstStyle/>
            <a:p>
              <a:endParaRPr lang="en-US"/>
            </a:p>
          </p:txBody>
        </p:sp>
        <p:sp>
          <p:nvSpPr>
            <p:cNvPr id="34919" name="Rectangle 1077"/>
            <p:cNvSpPr>
              <a:spLocks noChangeArrowheads="1"/>
            </p:cNvSpPr>
            <p:nvPr/>
          </p:nvSpPr>
          <p:spPr bwMode="auto">
            <a:xfrm>
              <a:off x="4501" y="2476"/>
              <a:ext cx="129" cy="402"/>
            </a:xfrm>
            <a:prstGeom prst="rect">
              <a:avLst/>
            </a:prstGeom>
            <a:solidFill>
              <a:srgbClr val="26CCD8"/>
            </a:solidFill>
            <a:ln w="9525">
              <a:noFill/>
              <a:miter lim="800000"/>
              <a:headEnd/>
              <a:tailEnd/>
            </a:ln>
          </p:spPr>
          <p:txBody>
            <a:bodyPr/>
            <a:lstStyle/>
            <a:p>
              <a:endParaRPr lang="en-US"/>
            </a:p>
          </p:txBody>
        </p:sp>
        <p:sp>
          <p:nvSpPr>
            <p:cNvPr id="34920" name="Rectangle 1078"/>
            <p:cNvSpPr>
              <a:spLocks noChangeArrowheads="1"/>
            </p:cNvSpPr>
            <p:nvPr/>
          </p:nvSpPr>
          <p:spPr bwMode="auto">
            <a:xfrm>
              <a:off x="4758" y="3091"/>
              <a:ext cx="129" cy="402"/>
            </a:xfrm>
            <a:prstGeom prst="rect">
              <a:avLst/>
            </a:prstGeom>
            <a:solidFill>
              <a:srgbClr val="26CCD8"/>
            </a:solidFill>
            <a:ln w="9525">
              <a:noFill/>
              <a:miter lim="800000"/>
              <a:headEnd/>
              <a:tailEnd/>
            </a:ln>
          </p:spPr>
          <p:txBody>
            <a:bodyPr/>
            <a:lstStyle/>
            <a:p>
              <a:endParaRPr lang="en-US"/>
            </a:p>
          </p:txBody>
        </p:sp>
        <p:sp>
          <p:nvSpPr>
            <p:cNvPr id="34921" name="Rectangle 1079"/>
            <p:cNvSpPr>
              <a:spLocks noChangeArrowheads="1"/>
            </p:cNvSpPr>
            <p:nvPr/>
          </p:nvSpPr>
          <p:spPr bwMode="auto">
            <a:xfrm>
              <a:off x="3988" y="2476"/>
              <a:ext cx="128" cy="402"/>
            </a:xfrm>
            <a:prstGeom prst="rect">
              <a:avLst/>
            </a:prstGeom>
            <a:solidFill>
              <a:srgbClr val="26CCD8"/>
            </a:solidFill>
            <a:ln w="9525">
              <a:noFill/>
              <a:miter lim="800000"/>
              <a:headEnd/>
              <a:tailEnd/>
            </a:ln>
          </p:spPr>
          <p:txBody>
            <a:bodyPr/>
            <a:lstStyle/>
            <a:p>
              <a:endParaRPr lang="en-US"/>
            </a:p>
          </p:txBody>
        </p:sp>
        <p:sp>
          <p:nvSpPr>
            <p:cNvPr id="34922" name="Rectangle 1080"/>
            <p:cNvSpPr>
              <a:spLocks noChangeArrowheads="1"/>
            </p:cNvSpPr>
            <p:nvPr/>
          </p:nvSpPr>
          <p:spPr bwMode="auto">
            <a:xfrm>
              <a:off x="3473" y="2476"/>
              <a:ext cx="129" cy="402"/>
            </a:xfrm>
            <a:prstGeom prst="rect">
              <a:avLst/>
            </a:prstGeom>
            <a:solidFill>
              <a:srgbClr val="26CCD8"/>
            </a:solidFill>
            <a:ln w="9525">
              <a:noFill/>
              <a:miter lim="800000"/>
              <a:headEnd/>
              <a:tailEnd/>
            </a:ln>
          </p:spPr>
          <p:txBody>
            <a:bodyPr/>
            <a:lstStyle/>
            <a:p>
              <a:endParaRPr lang="en-US"/>
            </a:p>
          </p:txBody>
        </p:sp>
        <p:sp>
          <p:nvSpPr>
            <p:cNvPr id="34923" name="Rectangle 1081"/>
            <p:cNvSpPr>
              <a:spLocks noChangeArrowheads="1"/>
            </p:cNvSpPr>
            <p:nvPr/>
          </p:nvSpPr>
          <p:spPr bwMode="auto">
            <a:xfrm>
              <a:off x="3730" y="3091"/>
              <a:ext cx="129" cy="402"/>
            </a:xfrm>
            <a:prstGeom prst="rect">
              <a:avLst/>
            </a:prstGeom>
            <a:solidFill>
              <a:srgbClr val="26CCD8"/>
            </a:solidFill>
            <a:ln w="9525">
              <a:noFill/>
              <a:miter lim="800000"/>
              <a:headEnd/>
              <a:tailEnd/>
            </a:ln>
          </p:spPr>
          <p:txBody>
            <a:bodyPr/>
            <a:lstStyle/>
            <a:p>
              <a:endParaRPr lang="en-US"/>
            </a:p>
          </p:txBody>
        </p:sp>
        <p:sp>
          <p:nvSpPr>
            <p:cNvPr id="34924" name="Rectangle 1082"/>
            <p:cNvSpPr>
              <a:spLocks noChangeArrowheads="1"/>
            </p:cNvSpPr>
            <p:nvPr/>
          </p:nvSpPr>
          <p:spPr bwMode="auto">
            <a:xfrm>
              <a:off x="3473" y="3091"/>
              <a:ext cx="129" cy="402"/>
            </a:xfrm>
            <a:prstGeom prst="rect">
              <a:avLst/>
            </a:prstGeom>
            <a:solidFill>
              <a:srgbClr val="26CCD8"/>
            </a:solidFill>
            <a:ln w="9525">
              <a:noFill/>
              <a:miter lim="800000"/>
              <a:headEnd/>
              <a:tailEnd/>
            </a:ln>
          </p:spPr>
          <p:txBody>
            <a:bodyPr/>
            <a:lstStyle/>
            <a:p>
              <a:endParaRPr lang="en-US"/>
            </a:p>
          </p:txBody>
        </p:sp>
        <p:sp>
          <p:nvSpPr>
            <p:cNvPr id="34925" name="Freeform 1083"/>
            <p:cNvSpPr>
              <a:spLocks/>
            </p:cNvSpPr>
            <p:nvPr/>
          </p:nvSpPr>
          <p:spPr bwMode="auto">
            <a:xfrm>
              <a:off x="4221" y="2439"/>
              <a:ext cx="175" cy="476"/>
            </a:xfrm>
            <a:custGeom>
              <a:avLst/>
              <a:gdLst>
                <a:gd name="T0" fmla="*/ 151 w 175"/>
                <a:gd name="T1" fmla="*/ 277 h 476"/>
                <a:gd name="T2" fmla="*/ 23 w 175"/>
                <a:gd name="T3" fmla="*/ 277 h 476"/>
                <a:gd name="T4" fmla="*/ 23 w 175"/>
                <a:gd name="T5" fmla="*/ 439 h 476"/>
                <a:gd name="T6" fmla="*/ 151 w 175"/>
                <a:gd name="T7" fmla="*/ 439 h 476"/>
                <a:gd name="T8" fmla="*/ 175 w 175"/>
                <a:gd name="T9" fmla="*/ 476 h 476"/>
                <a:gd name="T10" fmla="*/ 0 w 175"/>
                <a:gd name="T11" fmla="*/ 476 h 476"/>
                <a:gd name="T12" fmla="*/ 0 w 175"/>
                <a:gd name="T13" fmla="*/ 0 h 476"/>
                <a:gd name="T14" fmla="*/ 175 w 175"/>
                <a:gd name="T15" fmla="*/ 0 h 476"/>
                <a:gd name="T16" fmla="*/ 151 w 175"/>
                <a:gd name="T17" fmla="*/ 37 h 476"/>
                <a:gd name="T18" fmla="*/ 23 w 175"/>
                <a:gd name="T19" fmla="*/ 37 h 476"/>
                <a:gd name="T20" fmla="*/ 23 w 175"/>
                <a:gd name="T21" fmla="*/ 219 h 476"/>
                <a:gd name="T22" fmla="*/ 151 w 175"/>
                <a:gd name="T23" fmla="*/ 219 h 476"/>
                <a:gd name="T24" fmla="*/ 151 w 175"/>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5"/>
                <a:gd name="T40" fmla="*/ 0 h 476"/>
                <a:gd name="T41" fmla="*/ 175 w 175"/>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5" h="476">
                  <a:moveTo>
                    <a:pt x="151" y="277"/>
                  </a:moveTo>
                  <a:lnTo>
                    <a:pt x="23" y="277"/>
                  </a:lnTo>
                  <a:lnTo>
                    <a:pt x="23" y="439"/>
                  </a:lnTo>
                  <a:lnTo>
                    <a:pt x="151" y="439"/>
                  </a:lnTo>
                  <a:lnTo>
                    <a:pt x="175" y="476"/>
                  </a:lnTo>
                  <a:lnTo>
                    <a:pt x="0" y="476"/>
                  </a:lnTo>
                  <a:lnTo>
                    <a:pt x="0" y="0"/>
                  </a:lnTo>
                  <a:lnTo>
                    <a:pt x="175" y="0"/>
                  </a:lnTo>
                  <a:lnTo>
                    <a:pt x="151" y="37"/>
                  </a:lnTo>
                  <a:lnTo>
                    <a:pt x="23" y="37"/>
                  </a:lnTo>
                  <a:lnTo>
                    <a:pt x="23" y="219"/>
                  </a:lnTo>
                  <a:lnTo>
                    <a:pt x="151" y="219"/>
                  </a:lnTo>
                  <a:lnTo>
                    <a:pt x="151" y="277"/>
                  </a:lnTo>
                  <a:close/>
                </a:path>
              </a:pathLst>
            </a:custGeom>
            <a:solidFill>
              <a:srgbClr val="FFE5B7"/>
            </a:solidFill>
            <a:ln w="9525">
              <a:noFill/>
              <a:round/>
              <a:headEnd/>
              <a:tailEnd/>
            </a:ln>
          </p:spPr>
          <p:txBody>
            <a:bodyPr/>
            <a:lstStyle/>
            <a:p>
              <a:endParaRPr lang="en-US"/>
            </a:p>
          </p:txBody>
        </p:sp>
        <p:sp>
          <p:nvSpPr>
            <p:cNvPr id="34926" name="Freeform 1084"/>
            <p:cNvSpPr>
              <a:spLocks/>
            </p:cNvSpPr>
            <p:nvPr/>
          </p:nvSpPr>
          <p:spPr bwMode="auto">
            <a:xfrm>
              <a:off x="4372" y="2439"/>
              <a:ext cx="24" cy="476"/>
            </a:xfrm>
            <a:custGeom>
              <a:avLst/>
              <a:gdLst>
                <a:gd name="T0" fmla="*/ 0 w 24"/>
                <a:gd name="T1" fmla="*/ 37 h 476"/>
                <a:gd name="T2" fmla="*/ 0 w 24"/>
                <a:gd name="T3" fmla="*/ 439 h 476"/>
                <a:gd name="T4" fmla="*/ 24 w 24"/>
                <a:gd name="T5" fmla="*/ 476 h 476"/>
                <a:gd name="T6" fmla="*/ 24 w 24"/>
                <a:gd name="T7" fmla="*/ 0 h 476"/>
                <a:gd name="T8" fmla="*/ 0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0" y="37"/>
                  </a:moveTo>
                  <a:lnTo>
                    <a:pt x="0" y="439"/>
                  </a:lnTo>
                  <a:lnTo>
                    <a:pt x="24" y="476"/>
                  </a:lnTo>
                  <a:lnTo>
                    <a:pt x="24" y="0"/>
                  </a:lnTo>
                  <a:lnTo>
                    <a:pt x="0" y="37"/>
                  </a:lnTo>
                  <a:close/>
                </a:path>
              </a:pathLst>
            </a:custGeom>
            <a:solidFill>
              <a:srgbClr val="FFE5B7"/>
            </a:solidFill>
            <a:ln w="9525">
              <a:noFill/>
              <a:round/>
              <a:headEnd/>
              <a:tailEnd/>
            </a:ln>
          </p:spPr>
          <p:txBody>
            <a:bodyPr/>
            <a:lstStyle/>
            <a:p>
              <a:endParaRPr lang="en-US"/>
            </a:p>
          </p:txBody>
        </p:sp>
        <p:sp>
          <p:nvSpPr>
            <p:cNvPr id="34927" name="Freeform 1085"/>
            <p:cNvSpPr>
              <a:spLocks/>
            </p:cNvSpPr>
            <p:nvPr/>
          </p:nvSpPr>
          <p:spPr bwMode="auto">
            <a:xfrm>
              <a:off x="4477" y="2439"/>
              <a:ext cx="176" cy="476"/>
            </a:xfrm>
            <a:custGeom>
              <a:avLst/>
              <a:gdLst>
                <a:gd name="T0" fmla="*/ 153 w 176"/>
                <a:gd name="T1" fmla="*/ 277 h 476"/>
                <a:gd name="T2" fmla="*/ 24 w 176"/>
                <a:gd name="T3" fmla="*/ 277 h 476"/>
                <a:gd name="T4" fmla="*/ 24 w 176"/>
                <a:gd name="T5" fmla="*/ 439 h 476"/>
                <a:gd name="T6" fmla="*/ 153 w 176"/>
                <a:gd name="T7" fmla="*/ 439 h 476"/>
                <a:gd name="T8" fmla="*/ 176 w 176"/>
                <a:gd name="T9" fmla="*/ 476 h 476"/>
                <a:gd name="T10" fmla="*/ 0 w 176"/>
                <a:gd name="T11" fmla="*/ 476 h 476"/>
                <a:gd name="T12" fmla="*/ 0 w 176"/>
                <a:gd name="T13" fmla="*/ 0 h 476"/>
                <a:gd name="T14" fmla="*/ 176 w 176"/>
                <a:gd name="T15" fmla="*/ 0 h 476"/>
                <a:gd name="T16" fmla="*/ 153 w 176"/>
                <a:gd name="T17" fmla="*/ 37 h 476"/>
                <a:gd name="T18" fmla="*/ 24 w 176"/>
                <a:gd name="T19" fmla="*/ 37 h 476"/>
                <a:gd name="T20" fmla="*/ 24 w 176"/>
                <a:gd name="T21" fmla="*/ 219 h 476"/>
                <a:gd name="T22" fmla="*/ 153 w 176"/>
                <a:gd name="T23" fmla="*/ 219 h 476"/>
                <a:gd name="T24" fmla="*/ 153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153" y="277"/>
                  </a:moveTo>
                  <a:lnTo>
                    <a:pt x="24" y="277"/>
                  </a:lnTo>
                  <a:lnTo>
                    <a:pt x="24" y="439"/>
                  </a:lnTo>
                  <a:lnTo>
                    <a:pt x="153" y="439"/>
                  </a:lnTo>
                  <a:lnTo>
                    <a:pt x="176" y="476"/>
                  </a:lnTo>
                  <a:lnTo>
                    <a:pt x="0" y="476"/>
                  </a:lnTo>
                  <a:lnTo>
                    <a:pt x="0" y="0"/>
                  </a:lnTo>
                  <a:lnTo>
                    <a:pt x="176" y="0"/>
                  </a:lnTo>
                  <a:lnTo>
                    <a:pt x="153" y="37"/>
                  </a:lnTo>
                  <a:lnTo>
                    <a:pt x="24" y="37"/>
                  </a:lnTo>
                  <a:lnTo>
                    <a:pt x="24" y="219"/>
                  </a:lnTo>
                  <a:lnTo>
                    <a:pt x="153" y="219"/>
                  </a:lnTo>
                  <a:lnTo>
                    <a:pt x="153" y="277"/>
                  </a:lnTo>
                  <a:close/>
                </a:path>
              </a:pathLst>
            </a:custGeom>
            <a:solidFill>
              <a:srgbClr val="FFE5B7"/>
            </a:solidFill>
            <a:ln w="9525">
              <a:noFill/>
              <a:round/>
              <a:headEnd/>
              <a:tailEnd/>
            </a:ln>
          </p:spPr>
          <p:txBody>
            <a:bodyPr/>
            <a:lstStyle/>
            <a:p>
              <a:endParaRPr lang="en-US"/>
            </a:p>
          </p:txBody>
        </p:sp>
        <p:sp>
          <p:nvSpPr>
            <p:cNvPr id="34928" name="Freeform 1086"/>
            <p:cNvSpPr>
              <a:spLocks/>
            </p:cNvSpPr>
            <p:nvPr/>
          </p:nvSpPr>
          <p:spPr bwMode="auto">
            <a:xfrm>
              <a:off x="4630" y="2439"/>
              <a:ext cx="23" cy="476"/>
            </a:xfrm>
            <a:custGeom>
              <a:avLst/>
              <a:gdLst>
                <a:gd name="T0" fmla="*/ 0 w 23"/>
                <a:gd name="T1" fmla="*/ 37 h 476"/>
                <a:gd name="T2" fmla="*/ 0 w 23"/>
                <a:gd name="T3" fmla="*/ 439 h 476"/>
                <a:gd name="T4" fmla="*/ 23 w 23"/>
                <a:gd name="T5" fmla="*/ 476 h 476"/>
                <a:gd name="T6" fmla="*/ 23 w 23"/>
                <a:gd name="T7" fmla="*/ 0 h 476"/>
                <a:gd name="T8" fmla="*/ 0 w 23"/>
                <a:gd name="T9" fmla="*/ 37 h 476"/>
                <a:gd name="T10" fmla="*/ 0 60000 65536"/>
                <a:gd name="T11" fmla="*/ 0 60000 65536"/>
                <a:gd name="T12" fmla="*/ 0 60000 65536"/>
                <a:gd name="T13" fmla="*/ 0 60000 65536"/>
                <a:gd name="T14" fmla="*/ 0 60000 65536"/>
                <a:gd name="T15" fmla="*/ 0 w 23"/>
                <a:gd name="T16" fmla="*/ 0 h 476"/>
                <a:gd name="T17" fmla="*/ 23 w 23"/>
                <a:gd name="T18" fmla="*/ 476 h 476"/>
              </a:gdLst>
              <a:ahLst/>
              <a:cxnLst>
                <a:cxn ang="T10">
                  <a:pos x="T0" y="T1"/>
                </a:cxn>
                <a:cxn ang="T11">
                  <a:pos x="T2" y="T3"/>
                </a:cxn>
                <a:cxn ang="T12">
                  <a:pos x="T4" y="T5"/>
                </a:cxn>
                <a:cxn ang="T13">
                  <a:pos x="T6" y="T7"/>
                </a:cxn>
                <a:cxn ang="T14">
                  <a:pos x="T8" y="T9"/>
                </a:cxn>
              </a:cxnLst>
              <a:rect l="T15" t="T16" r="T17" b="T18"/>
              <a:pathLst>
                <a:path w="23" h="476">
                  <a:moveTo>
                    <a:pt x="0" y="37"/>
                  </a:moveTo>
                  <a:lnTo>
                    <a:pt x="0" y="439"/>
                  </a:lnTo>
                  <a:lnTo>
                    <a:pt x="23" y="476"/>
                  </a:lnTo>
                  <a:lnTo>
                    <a:pt x="23" y="0"/>
                  </a:lnTo>
                  <a:lnTo>
                    <a:pt x="0" y="37"/>
                  </a:lnTo>
                  <a:close/>
                </a:path>
              </a:pathLst>
            </a:custGeom>
            <a:solidFill>
              <a:srgbClr val="FFE5B7"/>
            </a:solidFill>
            <a:ln w="9525">
              <a:noFill/>
              <a:round/>
              <a:headEnd/>
              <a:tailEnd/>
            </a:ln>
          </p:spPr>
          <p:txBody>
            <a:bodyPr/>
            <a:lstStyle/>
            <a:p>
              <a:endParaRPr lang="en-US"/>
            </a:p>
          </p:txBody>
        </p:sp>
        <p:sp>
          <p:nvSpPr>
            <p:cNvPr id="34929" name="Freeform 1087"/>
            <p:cNvSpPr>
              <a:spLocks/>
            </p:cNvSpPr>
            <p:nvPr/>
          </p:nvSpPr>
          <p:spPr bwMode="auto">
            <a:xfrm>
              <a:off x="4735" y="2439"/>
              <a:ext cx="176" cy="476"/>
            </a:xfrm>
            <a:custGeom>
              <a:avLst/>
              <a:gdLst>
                <a:gd name="T0" fmla="*/ 152 w 176"/>
                <a:gd name="T1" fmla="*/ 277 h 476"/>
                <a:gd name="T2" fmla="*/ 23 w 176"/>
                <a:gd name="T3" fmla="*/ 277 h 476"/>
                <a:gd name="T4" fmla="*/ 23 w 176"/>
                <a:gd name="T5" fmla="*/ 439 h 476"/>
                <a:gd name="T6" fmla="*/ 152 w 176"/>
                <a:gd name="T7" fmla="*/ 439 h 476"/>
                <a:gd name="T8" fmla="*/ 176 w 176"/>
                <a:gd name="T9" fmla="*/ 476 h 476"/>
                <a:gd name="T10" fmla="*/ 0 w 176"/>
                <a:gd name="T11" fmla="*/ 476 h 476"/>
                <a:gd name="T12" fmla="*/ 0 w 176"/>
                <a:gd name="T13" fmla="*/ 0 h 476"/>
                <a:gd name="T14" fmla="*/ 176 w 176"/>
                <a:gd name="T15" fmla="*/ 0 h 476"/>
                <a:gd name="T16" fmla="*/ 152 w 176"/>
                <a:gd name="T17" fmla="*/ 37 h 476"/>
                <a:gd name="T18" fmla="*/ 23 w 176"/>
                <a:gd name="T19" fmla="*/ 37 h 476"/>
                <a:gd name="T20" fmla="*/ 23 w 176"/>
                <a:gd name="T21" fmla="*/ 219 h 476"/>
                <a:gd name="T22" fmla="*/ 152 w 176"/>
                <a:gd name="T23" fmla="*/ 219 h 476"/>
                <a:gd name="T24" fmla="*/ 152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152" y="277"/>
                  </a:moveTo>
                  <a:lnTo>
                    <a:pt x="23" y="277"/>
                  </a:lnTo>
                  <a:lnTo>
                    <a:pt x="23" y="439"/>
                  </a:lnTo>
                  <a:lnTo>
                    <a:pt x="152" y="439"/>
                  </a:lnTo>
                  <a:lnTo>
                    <a:pt x="176" y="476"/>
                  </a:lnTo>
                  <a:lnTo>
                    <a:pt x="0" y="476"/>
                  </a:lnTo>
                  <a:lnTo>
                    <a:pt x="0" y="0"/>
                  </a:lnTo>
                  <a:lnTo>
                    <a:pt x="176" y="0"/>
                  </a:lnTo>
                  <a:lnTo>
                    <a:pt x="152" y="37"/>
                  </a:lnTo>
                  <a:lnTo>
                    <a:pt x="23" y="37"/>
                  </a:lnTo>
                  <a:lnTo>
                    <a:pt x="23" y="219"/>
                  </a:lnTo>
                  <a:lnTo>
                    <a:pt x="152" y="219"/>
                  </a:lnTo>
                  <a:lnTo>
                    <a:pt x="152" y="277"/>
                  </a:lnTo>
                  <a:close/>
                </a:path>
              </a:pathLst>
            </a:custGeom>
            <a:solidFill>
              <a:srgbClr val="FFE5B7"/>
            </a:solidFill>
            <a:ln w="9525">
              <a:noFill/>
              <a:round/>
              <a:headEnd/>
              <a:tailEnd/>
            </a:ln>
          </p:spPr>
          <p:txBody>
            <a:bodyPr/>
            <a:lstStyle/>
            <a:p>
              <a:endParaRPr lang="en-US"/>
            </a:p>
          </p:txBody>
        </p:sp>
        <p:sp>
          <p:nvSpPr>
            <p:cNvPr id="34930" name="Freeform 1088"/>
            <p:cNvSpPr>
              <a:spLocks/>
            </p:cNvSpPr>
            <p:nvPr/>
          </p:nvSpPr>
          <p:spPr bwMode="auto">
            <a:xfrm>
              <a:off x="4887" y="2439"/>
              <a:ext cx="24" cy="476"/>
            </a:xfrm>
            <a:custGeom>
              <a:avLst/>
              <a:gdLst>
                <a:gd name="T0" fmla="*/ 0 w 24"/>
                <a:gd name="T1" fmla="*/ 37 h 476"/>
                <a:gd name="T2" fmla="*/ 0 w 24"/>
                <a:gd name="T3" fmla="*/ 439 h 476"/>
                <a:gd name="T4" fmla="*/ 24 w 24"/>
                <a:gd name="T5" fmla="*/ 476 h 476"/>
                <a:gd name="T6" fmla="*/ 24 w 24"/>
                <a:gd name="T7" fmla="*/ 0 h 476"/>
                <a:gd name="T8" fmla="*/ 0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0" y="37"/>
                  </a:moveTo>
                  <a:lnTo>
                    <a:pt x="0" y="439"/>
                  </a:lnTo>
                  <a:lnTo>
                    <a:pt x="24" y="476"/>
                  </a:lnTo>
                  <a:lnTo>
                    <a:pt x="24" y="0"/>
                  </a:lnTo>
                  <a:lnTo>
                    <a:pt x="0" y="37"/>
                  </a:lnTo>
                  <a:close/>
                </a:path>
              </a:pathLst>
            </a:custGeom>
            <a:solidFill>
              <a:srgbClr val="FFE5B7"/>
            </a:solidFill>
            <a:ln w="9525">
              <a:noFill/>
              <a:round/>
              <a:headEnd/>
              <a:tailEnd/>
            </a:ln>
          </p:spPr>
          <p:txBody>
            <a:bodyPr/>
            <a:lstStyle/>
            <a:p>
              <a:endParaRPr lang="en-US"/>
            </a:p>
          </p:txBody>
        </p:sp>
        <p:sp>
          <p:nvSpPr>
            <p:cNvPr id="34931" name="Freeform 1089"/>
            <p:cNvSpPr>
              <a:spLocks/>
            </p:cNvSpPr>
            <p:nvPr/>
          </p:nvSpPr>
          <p:spPr bwMode="auto">
            <a:xfrm>
              <a:off x="4477" y="3056"/>
              <a:ext cx="176" cy="473"/>
            </a:xfrm>
            <a:custGeom>
              <a:avLst/>
              <a:gdLst>
                <a:gd name="T0" fmla="*/ 153 w 176"/>
                <a:gd name="T1" fmla="*/ 275 h 473"/>
                <a:gd name="T2" fmla="*/ 24 w 176"/>
                <a:gd name="T3" fmla="*/ 275 h 473"/>
                <a:gd name="T4" fmla="*/ 24 w 176"/>
                <a:gd name="T5" fmla="*/ 437 h 473"/>
                <a:gd name="T6" fmla="*/ 153 w 176"/>
                <a:gd name="T7" fmla="*/ 437 h 473"/>
                <a:gd name="T8" fmla="*/ 176 w 176"/>
                <a:gd name="T9" fmla="*/ 473 h 473"/>
                <a:gd name="T10" fmla="*/ 0 w 176"/>
                <a:gd name="T11" fmla="*/ 473 h 473"/>
                <a:gd name="T12" fmla="*/ 0 w 176"/>
                <a:gd name="T13" fmla="*/ 0 h 473"/>
                <a:gd name="T14" fmla="*/ 176 w 176"/>
                <a:gd name="T15" fmla="*/ 0 h 473"/>
                <a:gd name="T16" fmla="*/ 153 w 176"/>
                <a:gd name="T17" fmla="*/ 35 h 473"/>
                <a:gd name="T18" fmla="*/ 24 w 176"/>
                <a:gd name="T19" fmla="*/ 35 h 473"/>
                <a:gd name="T20" fmla="*/ 24 w 176"/>
                <a:gd name="T21" fmla="*/ 217 h 473"/>
                <a:gd name="T22" fmla="*/ 153 w 176"/>
                <a:gd name="T23" fmla="*/ 217 h 473"/>
                <a:gd name="T24" fmla="*/ 153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153" y="275"/>
                  </a:moveTo>
                  <a:lnTo>
                    <a:pt x="24" y="275"/>
                  </a:lnTo>
                  <a:lnTo>
                    <a:pt x="24" y="437"/>
                  </a:lnTo>
                  <a:lnTo>
                    <a:pt x="153" y="437"/>
                  </a:lnTo>
                  <a:lnTo>
                    <a:pt x="176" y="473"/>
                  </a:lnTo>
                  <a:lnTo>
                    <a:pt x="0" y="473"/>
                  </a:lnTo>
                  <a:lnTo>
                    <a:pt x="0" y="0"/>
                  </a:lnTo>
                  <a:lnTo>
                    <a:pt x="176" y="0"/>
                  </a:lnTo>
                  <a:lnTo>
                    <a:pt x="153" y="35"/>
                  </a:lnTo>
                  <a:lnTo>
                    <a:pt x="24" y="35"/>
                  </a:lnTo>
                  <a:lnTo>
                    <a:pt x="24" y="217"/>
                  </a:lnTo>
                  <a:lnTo>
                    <a:pt x="153" y="217"/>
                  </a:lnTo>
                  <a:lnTo>
                    <a:pt x="153" y="275"/>
                  </a:lnTo>
                  <a:close/>
                </a:path>
              </a:pathLst>
            </a:custGeom>
            <a:solidFill>
              <a:srgbClr val="FFE5B7"/>
            </a:solidFill>
            <a:ln w="9525">
              <a:noFill/>
              <a:round/>
              <a:headEnd/>
              <a:tailEnd/>
            </a:ln>
          </p:spPr>
          <p:txBody>
            <a:bodyPr/>
            <a:lstStyle/>
            <a:p>
              <a:endParaRPr lang="en-US"/>
            </a:p>
          </p:txBody>
        </p:sp>
        <p:sp>
          <p:nvSpPr>
            <p:cNvPr id="34932" name="Freeform 1090"/>
            <p:cNvSpPr>
              <a:spLocks/>
            </p:cNvSpPr>
            <p:nvPr/>
          </p:nvSpPr>
          <p:spPr bwMode="auto">
            <a:xfrm>
              <a:off x="4630" y="3056"/>
              <a:ext cx="23" cy="473"/>
            </a:xfrm>
            <a:custGeom>
              <a:avLst/>
              <a:gdLst>
                <a:gd name="T0" fmla="*/ 0 w 23"/>
                <a:gd name="T1" fmla="*/ 35 h 473"/>
                <a:gd name="T2" fmla="*/ 0 w 23"/>
                <a:gd name="T3" fmla="*/ 437 h 473"/>
                <a:gd name="T4" fmla="*/ 23 w 23"/>
                <a:gd name="T5" fmla="*/ 473 h 473"/>
                <a:gd name="T6" fmla="*/ 23 w 23"/>
                <a:gd name="T7" fmla="*/ 0 h 473"/>
                <a:gd name="T8" fmla="*/ 0 w 23"/>
                <a:gd name="T9" fmla="*/ 35 h 473"/>
                <a:gd name="T10" fmla="*/ 0 60000 65536"/>
                <a:gd name="T11" fmla="*/ 0 60000 65536"/>
                <a:gd name="T12" fmla="*/ 0 60000 65536"/>
                <a:gd name="T13" fmla="*/ 0 60000 65536"/>
                <a:gd name="T14" fmla="*/ 0 60000 65536"/>
                <a:gd name="T15" fmla="*/ 0 w 23"/>
                <a:gd name="T16" fmla="*/ 0 h 473"/>
                <a:gd name="T17" fmla="*/ 23 w 23"/>
                <a:gd name="T18" fmla="*/ 473 h 473"/>
              </a:gdLst>
              <a:ahLst/>
              <a:cxnLst>
                <a:cxn ang="T10">
                  <a:pos x="T0" y="T1"/>
                </a:cxn>
                <a:cxn ang="T11">
                  <a:pos x="T2" y="T3"/>
                </a:cxn>
                <a:cxn ang="T12">
                  <a:pos x="T4" y="T5"/>
                </a:cxn>
                <a:cxn ang="T13">
                  <a:pos x="T6" y="T7"/>
                </a:cxn>
                <a:cxn ang="T14">
                  <a:pos x="T8" y="T9"/>
                </a:cxn>
              </a:cxnLst>
              <a:rect l="T15" t="T16" r="T17" b="T18"/>
              <a:pathLst>
                <a:path w="23" h="473">
                  <a:moveTo>
                    <a:pt x="0" y="35"/>
                  </a:moveTo>
                  <a:lnTo>
                    <a:pt x="0" y="437"/>
                  </a:lnTo>
                  <a:lnTo>
                    <a:pt x="23" y="473"/>
                  </a:lnTo>
                  <a:lnTo>
                    <a:pt x="23" y="0"/>
                  </a:lnTo>
                  <a:lnTo>
                    <a:pt x="0" y="35"/>
                  </a:lnTo>
                  <a:close/>
                </a:path>
              </a:pathLst>
            </a:custGeom>
            <a:solidFill>
              <a:srgbClr val="FFE5B7"/>
            </a:solidFill>
            <a:ln w="9525">
              <a:noFill/>
              <a:round/>
              <a:headEnd/>
              <a:tailEnd/>
            </a:ln>
          </p:spPr>
          <p:txBody>
            <a:bodyPr/>
            <a:lstStyle/>
            <a:p>
              <a:endParaRPr lang="en-US"/>
            </a:p>
          </p:txBody>
        </p:sp>
        <p:sp>
          <p:nvSpPr>
            <p:cNvPr id="34933" name="Freeform 1091"/>
            <p:cNvSpPr>
              <a:spLocks/>
            </p:cNvSpPr>
            <p:nvPr/>
          </p:nvSpPr>
          <p:spPr bwMode="auto">
            <a:xfrm>
              <a:off x="4735" y="3056"/>
              <a:ext cx="176" cy="473"/>
            </a:xfrm>
            <a:custGeom>
              <a:avLst/>
              <a:gdLst>
                <a:gd name="T0" fmla="*/ 152 w 176"/>
                <a:gd name="T1" fmla="*/ 275 h 473"/>
                <a:gd name="T2" fmla="*/ 23 w 176"/>
                <a:gd name="T3" fmla="*/ 275 h 473"/>
                <a:gd name="T4" fmla="*/ 23 w 176"/>
                <a:gd name="T5" fmla="*/ 437 h 473"/>
                <a:gd name="T6" fmla="*/ 152 w 176"/>
                <a:gd name="T7" fmla="*/ 437 h 473"/>
                <a:gd name="T8" fmla="*/ 176 w 176"/>
                <a:gd name="T9" fmla="*/ 473 h 473"/>
                <a:gd name="T10" fmla="*/ 0 w 176"/>
                <a:gd name="T11" fmla="*/ 473 h 473"/>
                <a:gd name="T12" fmla="*/ 0 w 176"/>
                <a:gd name="T13" fmla="*/ 0 h 473"/>
                <a:gd name="T14" fmla="*/ 176 w 176"/>
                <a:gd name="T15" fmla="*/ 0 h 473"/>
                <a:gd name="T16" fmla="*/ 152 w 176"/>
                <a:gd name="T17" fmla="*/ 35 h 473"/>
                <a:gd name="T18" fmla="*/ 23 w 176"/>
                <a:gd name="T19" fmla="*/ 35 h 473"/>
                <a:gd name="T20" fmla="*/ 23 w 176"/>
                <a:gd name="T21" fmla="*/ 217 h 473"/>
                <a:gd name="T22" fmla="*/ 152 w 176"/>
                <a:gd name="T23" fmla="*/ 217 h 473"/>
                <a:gd name="T24" fmla="*/ 152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152" y="275"/>
                  </a:moveTo>
                  <a:lnTo>
                    <a:pt x="23" y="275"/>
                  </a:lnTo>
                  <a:lnTo>
                    <a:pt x="23" y="437"/>
                  </a:lnTo>
                  <a:lnTo>
                    <a:pt x="152" y="437"/>
                  </a:lnTo>
                  <a:lnTo>
                    <a:pt x="176" y="473"/>
                  </a:lnTo>
                  <a:lnTo>
                    <a:pt x="0" y="473"/>
                  </a:lnTo>
                  <a:lnTo>
                    <a:pt x="0" y="0"/>
                  </a:lnTo>
                  <a:lnTo>
                    <a:pt x="176" y="0"/>
                  </a:lnTo>
                  <a:lnTo>
                    <a:pt x="152" y="35"/>
                  </a:lnTo>
                  <a:lnTo>
                    <a:pt x="23" y="35"/>
                  </a:lnTo>
                  <a:lnTo>
                    <a:pt x="23" y="217"/>
                  </a:lnTo>
                  <a:lnTo>
                    <a:pt x="152" y="217"/>
                  </a:lnTo>
                  <a:lnTo>
                    <a:pt x="152" y="275"/>
                  </a:lnTo>
                  <a:close/>
                </a:path>
              </a:pathLst>
            </a:custGeom>
            <a:solidFill>
              <a:srgbClr val="FFE5B7"/>
            </a:solidFill>
            <a:ln w="9525">
              <a:noFill/>
              <a:round/>
              <a:headEnd/>
              <a:tailEnd/>
            </a:ln>
          </p:spPr>
          <p:txBody>
            <a:bodyPr/>
            <a:lstStyle/>
            <a:p>
              <a:endParaRPr lang="en-US"/>
            </a:p>
          </p:txBody>
        </p:sp>
        <p:sp>
          <p:nvSpPr>
            <p:cNvPr id="34934" name="Freeform 1092"/>
            <p:cNvSpPr>
              <a:spLocks/>
            </p:cNvSpPr>
            <p:nvPr/>
          </p:nvSpPr>
          <p:spPr bwMode="auto">
            <a:xfrm>
              <a:off x="4887" y="3056"/>
              <a:ext cx="24" cy="473"/>
            </a:xfrm>
            <a:custGeom>
              <a:avLst/>
              <a:gdLst>
                <a:gd name="T0" fmla="*/ 0 w 24"/>
                <a:gd name="T1" fmla="*/ 35 h 473"/>
                <a:gd name="T2" fmla="*/ 0 w 24"/>
                <a:gd name="T3" fmla="*/ 437 h 473"/>
                <a:gd name="T4" fmla="*/ 24 w 24"/>
                <a:gd name="T5" fmla="*/ 473 h 473"/>
                <a:gd name="T6" fmla="*/ 24 w 24"/>
                <a:gd name="T7" fmla="*/ 0 h 473"/>
                <a:gd name="T8" fmla="*/ 0 w 24"/>
                <a:gd name="T9" fmla="*/ 35 h 473"/>
                <a:gd name="T10" fmla="*/ 0 60000 65536"/>
                <a:gd name="T11" fmla="*/ 0 60000 65536"/>
                <a:gd name="T12" fmla="*/ 0 60000 65536"/>
                <a:gd name="T13" fmla="*/ 0 60000 65536"/>
                <a:gd name="T14" fmla="*/ 0 60000 65536"/>
                <a:gd name="T15" fmla="*/ 0 w 24"/>
                <a:gd name="T16" fmla="*/ 0 h 473"/>
                <a:gd name="T17" fmla="*/ 24 w 24"/>
                <a:gd name="T18" fmla="*/ 473 h 473"/>
              </a:gdLst>
              <a:ahLst/>
              <a:cxnLst>
                <a:cxn ang="T10">
                  <a:pos x="T0" y="T1"/>
                </a:cxn>
                <a:cxn ang="T11">
                  <a:pos x="T2" y="T3"/>
                </a:cxn>
                <a:cxn ang="T12">
                  <a:pos x="T4" y="T5"/>
                </a:cxn>
                <a:cxn ang="T13">
                  <a:pos x="T6" y="T7"/>
                </a:cxn>
                <a:cxn ang="T14">
                  <a:pos x="T8" y="T9"/>
                </a:cxn>
              </a:cxnLst>
              <a:rect l="T15" t="T16" r="T17" b="T18"/>
              <a:pathLst>
                <a:path w="24" h="473">
                  <a:moveTo>
                    <a:pt x="0" y="35"/>
                  </a:moveTo>
                  <a:lnTo>
                    <a:pt x="0" y="437"/>
                  </a:lnTo>
                  <a:lnTo>
                    <a:pt x="24" y="473"/>
                  </a:lnTo>
                  <a:lnTo>
                    <a:pt x="24" y="0"/>
                  </a:lnTo>
                  <a:lnTo>
                    <a:pt x="0" y="35"/>
                  </a:lnTo>
                  <a:close/>
                </a:path>
              </a:pathLst>
            </a:custGeom>
            <a:solidFill>
              <a:srgbClr val="FFE5B7"/>
            </a:solidFill>
            <a:ln w="9525">
              <a:noFill/>
              <a:round/>
              <a:headEnd/>
              <a:tailEnd/>
            </a:ln>
          </p:spPr>
          <p:txBody>
            <a:bodyPr/>
            <a:lstStyle/>
            <a:p>
              <a:endParaRPr lang="en-US"/>
            </a:p>
          </p:txBody>
        </p:sp>
        <p:sp>
          <p:nvSpPr>
            <p:cNvPr id="34935" name="Freeform 1093"/>
            <p:cNvSpPr>
              <a:spLocks/>
            </p:cNvSpPr>
            <p:nvPr/>
          </p:nvSpPr>
          <p:spPr bwMode="auto">
            <a:xfrm>
              <a:off x="3964" y="2439"/>
              <a:ext cx="176" cy="476"/>
            </a:xfrm>
            <a:custGeom>
              <a:avLst/>
              <a:gdLst>
                <a:gd name="T0" fmla="*/ 23 w 176"/>
                <a:gd name="T1" fmla="*/ 277 h 476"/>
                <a:gd name="T2" fmla="*/ 152 w 176"/>
                <a:gd name="T3" fmla="*/ 277 h 476"/>
                <a:gd name="T4" fmla="*/ 152 w 176"/>
                <a:gd name="T5" fmla="*/ 439 h 476"/>
                <a:gd name="T6" fmla="*/ 24 w 176"/>
                <a:gd name="T7" fmla="*/ 439 h 476"/>
                <a:gd name="T8" fmla="*/ 0 w 176"/>
                <a:gd name="T9" fmla="*/ 476 h 476"/>
                <a:gd name="T10" fmla="*/ 176 w 176"/>
                <a:gd name="T11" fmla="*/ 476 h 476"/>
                <a:gd name="T12" fmla="*/ 176 w 176"/>
                <a:gd name="T13" fmla="*/ 0 h 476"/>
                <a:gd name="T14" fmla="*/ 0 w 176"/>
                <a:gd name="T15" fmla="*/ 0 h 476"/>
                <a:gd name="T16" fmla="*/ 24 w 176"/>
                <a:gd name="T17" fmla="*/ 37 h 476"/>
                <a:gd name="T18" fmla="*/ 152 w 176"/>
                <a:gd name="T19" fmla="*/ 37 h 476"/>
                <a:gd name="T20" fmla="*/ 152 w 176"/>
                <a:gd name="T21" fmla="*/ 219 h 476"/>
                <a:gd name="T22" fmla="*/ 24 w 176"/>
                <a:gd name="T23" fmla="*/ 219 h 476"/>
                <a:gd name="T24" fmla="*/ 23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23" y="277"/>
                  </a:moveTo>
                  <a:lnTo>
                    <a:pt x="152" y="277"/>
                  </a:lnTo>
                  <a:lnTo>
                    <a:pt x="152" y="439"/>
                  </a:lnTo>
                  <a:lnTo>
                    <a:pt x="24" y="439"/>
                  </a:lnTo>
                  <a:lnTo>
                    <a:pt x="0" y="476"/>
                  </a:lnTo>
                  <a:lnTo>
                    <a:pt x="176" y="476"/>
                  </a:lnTo>
                  <a:lnTo>
                    <a:pt x="176" y="0"/>
                  </a:lnTo>
                  <a:lnTo>
                    <a:pt x="0" y="0"/>
                  </a:lnTo>
                  <a:lnTo>
                    <a:pt x="24" y="37"/>
                  </a:lnTo>
                  <a:lnTo>
                    <a:pt x="152" y="37"/>
                  </a:lnTo>
                  <a:lnTo>
                    <a:pt x="152" y="219"/>
                  </a:lnTo>
                  <a:lnTo>
                    <a:pt x="24" y="219"/>
                  </a:lnTo>
                  <a:lnTo>
                    <a:pt x="23" y="277"/>
                  </a:lnTo>
                  <a:close/>
                </a:path>
              </a:pathLst>
            </a:custGeom>
            <a:solidFill>
              <a:srgbClr val="FFE5B7"/>
            </a:solidFill>
            <a:ln w="9525">
              <a:noFill/>
              <a:round/>
              <a:headEnd/>
              <a:tailEnd/>
            </a:ln>
          </p:spPr>
          <p:txBody>
            <a:bodyPr/>
            <a:lstStyle/>
            <a:p>
              <a:endParaRPr lang="en-US"/>
            </a:p>
          </p:txBody>
        </p:sp>
        <p:sp>
          <p:nvSpPr>
            <p:cNvPr id="34936" name="Freeform 1094"/>
            <p:cNvSpPr>
              <a:spLocks/>
            </p:cNvSpPr>
            <p:nvPr/>
          </p:nvSpPr>
          <p:spPr bwMode="auto">
            <a:xfrm>
              <a:off x="3964" y="2439"/>
              <a:ext cx="24" cy="476"/>
            </a:xfrm>
            <a:custGeom>
              <a:avLst/>
              <a:gdLst>
                <a:gd name="T0" fmla="*/ 24 w 24"/>
                <a:gd name="T1" fmla="*/ 37 h 476"/>
                <a:gd name="T2" fmla="*/ 24 w 24"/>
                <a:gd name="T3" fmla="*/ 439 h 476"/>
                <a:gd name="T4" fmla="*/ 0 w 24"/>
                <a:gd name="T5" fmla="*/ 476 h 476"/>
                <a:gd name="T6" fmla="*/ 0 w 24"/>
                <a:gd name="T7" fmla="*/ 0 h 476"/>
                <a:gd name="T8" fmla="*/ 24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24" y="37"/>
                  </a:moveTo>
                  <a:lnTo>
                    <a:pt x="24" y="439"/>
                  </a:lnTo>
                  <a:lnTo>
                    <a:pt x="0" y="476"/>
                  </a:lnTo>
                  <a:lnTo>
                    <a:pt x="0" y="0"/>
                  </a:lnTo>
                  <a:lnTo>
                    <a:pt x="24" y="37"/>
                  </a:lnTo>
                  <a:close/>
                </a:path>
              </a:pathLst>
            </a:custGeom>
            <a:solidFill>
              <a:srgbClr val="FFE5B7"/>
            </a:solidFill>
            <a:ln w="9525">
              <a:noFill/>
              <a:round/>
              <a:headEnd/>
              <a:tailEnd/>
            </a:ln>
          </p:spPr>
          <p:txBody>
            <a:bodyPr/>
            <a:lstStyle/>
            <a:p>
              <a:endParaRPr lang="en-US"/>
            </a:p>
          </p:txBody>
        </p:sp>
        <p:sp>
          <p:nvSpPr>
            <p:cNvPr id="34937" name="Freeform 1095"/>
            <p:cNvSpPr>
              <a:spLocks/>
            </p:cNvSpPr>
            <p:nvPr/>
          </p:nvSpPr>
          <p:spPr bwMode="auto">
            <a:xfrm>
              <a:off x="3707" y="2439"/>
              <a:ext cx="176" cy="476"/>
            </a:xfrm>
            <a:custGeom>
              <a:avLst/>
              <a:gdLst>
                <a:gd name="T0" fmla="*/ 23 w 176"/>
                <a:gd name="T1" fmla="*/ 277 h 476"/>
                <a:gd name="T2" fmla="*/ 152 w 176"/>
                <a:gd name="T3" fmla="*/ 277 h 476"/>
                <a:gd name="T4" fmla="*/ 152 w 176"/>
                <a:gd name="T5" fmla="*/ 439 h 476"/>
                <a:gd name="T6" fmla="*/ 23 w 176"/>
                <a:gd name="T7" fmla="*/ 439 h 476"/>
                <a:gd name="T8" fmla="*/ 0 w 176"/>
                <a:gd name="T9" fmla="*/ 476 h 476"/>
                <a:gd name="T10" fmla="*/ 176 w 176"/>
                <a:gd name="T11" fmla="*/ 476 h 476"/>
                <a:gd name="T12" fmla="*/ 176 w 176"/>
                <a:gd name="T13" fmla="*/ 0 h 476"/>
                <a:gd name="T14" fmla="*/ 0 w 176"/>
                <a:gd name="T15" fmla="*/ 0 h 476"/>
                <a:gd name="T16" fmla="*/ 23 w 176"/>
                <a:gd name="T17" fmla="*/ 37 h 476"/>
                <a:gd name="T18" fmla="*/ 152 w 176"/>
                <a:gd name="T19" fmla="*/ 37 h 476"/>
                <a:gd name="T20" fmla="*/ 152 w 176"/>
                <a:gd name="T21" fmla="*/ 219 h 476"/>
                <a:gd name="T22" fmla="*/ 23 w 176"/>
                <a:gd name="T23" fmla="*/ 219 h 476"/>
                <a:gd name="T24" fmla="*/ 23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23" y="277"/>
                  </a:moveTo>
                  <a:lnTo>
                    <a:pt x="152" y="277"/>
                  </a:lnTo>
                  <a:lnTo>
                    <a:pt x="152" y="439"/>
                  </a:lnTo>
                  <a:lnTo>
                    <a:pt x="23" y="439"/>
                  </a:lnTo>
                  <a:lnTo>
                    <a:pt x="0" y="476"/>
                  </a:lnTo>
                  <a:lnTo>
                    <a:pt x="176" y="476"/>
                  </a:lnTo>
                  <a:lnTo>
                    <a:pt x="176" y="0"/>
                  </a:lnTo>
                  <a:lnTo>
                    <a:pt x="0" y="0"/>
                  </a:lnTo>
                  <a:lnTo>
                    <a:pt x="23" y="37"/>
                  </a:lnTo>
                  <a:lnTo>
                    <a:pt x="152" y="37"/>
                  </a:lnTo>
                  <a:lnTo>
                    <a:pt x="152" y="219"/>
                  </a:lnTo>
                  <a:lnTo>
                    <a:pt x="23" y="219"/>
                  </a:lnTo>
                  <a:lnTo>
                    <a:pt x="23" y="277"/>
                  </a:lnTo>
                  <a:close/>
                </a:path>
              </a:pathLst>
            </a:custGeom>
            <a:solidFill>
              <a:srgbClr val="FFE5B7"/>
            </a:solidFill>
            <a:ln w="9525">
              <a:noFill/>
              <a:round/>
              <a:headEnd/>
              <a:tailEnd/>
            </a:ln>
          </p:spPr>
          <p:txBody>
            <a:bodyPr/>
            <a:lstStyle/>
            <a:p>
              <a:endParaRPr lang="en-US"/>
            </a:p>
          </p:txBody>
        </p:sp>
        <p:sp>
          <p:nvSpPr>
            <p:cNvPr id="34938" name="Freeform 1096"/>
            <p:cNvSpPr>
              <a:spLocks/>
            </p:cNvSpPr>
            <p:nvPr/>
          </p:nvSpPr>
          <p:spPr bwMode="auto">
            <a:xfrm>
              <a:off x="3707" y="2439"/>
              <a:ext cx="23" cy="476"/>
            </a:xfrm>
            <a:custGeom>
              <a:avLst/>
              <a:gdLst>
                <a:gd name="T0" fmla="*/ 23 w 23"/>
                <a:gd name="T1" fmla="*/ 37 h 476"/>
                <a:gd name="T2" fmla="*/ 23 w 23"/>
                <a:gd name="T3" fmla="*/ 439 h 476"/>
                <a:gd name="T4" fmla="*/ 0 w 23"/>
                <a:gd name="T5" fmla="*/ 476 h 476"/>
                <a:gd name="T6" fmla="*/ 0 w 23"/>
                <a:gd name="T7" fmla="*/ 0 h 476"/>
                <a:gd name="T8" fmla="*/ 23 w 23"/>
                <a:gd name="T9" fmla="*/ 37 h 476"/>
                <a:gd name="T10" fmla="*/ 0 60000 65536"/>
                <a:gd name="T11" fmla="*/ 0 60000 65536"/>
                <a:gd name="T12" fmla="*/ 0 60000 65536"/>
                <a:gd name="T13" fmla="*/ 0 60000 65536"/>
                <a:gd name="T14" fmla="*/ 0 60000 65536"/>
                <a:gd name="T15" fmla="*/ 0 w 23"/>
                <a:gd name="T16" fmla="*/ 0 h 476"/>
                <a:gd name="T17" fmla="*/ 23 w 23"/>
                <a:gd name="T18" fmla="*/ 476 h 476"/>
              </a:gdLst>
              <a:ahLst/>
              <a:cxnLst>
                <a:cxn ang="T10">
                  <a:pos x="T0" y="T1"/>
                </a:cxn>
                <a:cxn ang="T11">
                  <a:pos x="T2" y="T3"/>
                </a:cxn>
                <a:cxn ang="T12">
                  <a:pos x="T4" y="T5"/>
                </a:cxn>
                <a:cxn ang="T13">
                  <a:pos x="T6" y="T7"/>
                </a:cxn>
                <a:cxn ang="T14">
                  <a:pos x="T8" y="T9"/>
                </a:cxn>
              </a:cxnLst>
              <a:rect l="T15" t="T16" r="T17" b="T18"/>
              <a:pathLst>
                <a:path w="23" h="476">
                  <a:moveTo>
                    <a:pt x="23" y="37"/>
                  </a:moveTo>
                  <a:lnTo>
                    <a:pt x="23" y="439"/>
                  </a:lnTo>
                  <a:lnTo>
                    <a:pt x="0" y="476"/>
                  </a:lnTo>
                  <a:lnTo>
                    <a:pt x="0" y="0"/>
                  </a:lnTo>
                  <a:lnTo>
                    <a:pt x="23" y="37"/>
                  </a:lnTo>
                  <a:close/>
                </a:path>
              </a:pathLst>
            </a:custGeom>
            <a:solidFill>
              <a:srgbClr val="FFE5B7"/>
            </a:solidFill>
            <a:ln w="9525">
              <a:noFill/>
              <a:round/>
              <a:headEnd/>
              <a:tailEnd/>
            </a:ln>
          </p:spPr>
          <p:txBody>
            <a:bodyPr/>
            <a:lstStyle/>
            <a:p>
              <a:endParaRPr lang="en-US"/>
            </a:p>
          </p:txBody>
        </p:sp>
        <p:sp>
          <p:nvSpPr>
            <p:cNvPr id="34939" name="Freeform 1097"/>
            <p:cNvSpPr>
              <a:spLocks/>
            </p:cNvSpPr>
            <p:nvPr/>
          </p:nvSpPr>
          <p:spPr bwMode="auto">
            <a:xfrm>
              <a:off x="3449" y="2439"/>
              <a:ext cx="176" cy="476"/>
            </a:xfrm>
            <a:custGeom>
              <a:avLst/>
              <a:gdLst>
                <a:gd name="T0" fmla="*/ 24 w 176"/>
                <a:gd name="T1" fmla="*/ 277 h 476"/>
                <a:gd name="T2" fmla="*/ 153 w 176"/>
                <a:gd name="T3" fmla="*/ 277 h 476"/>
                <a:gd name="T4" fmla="*/ 153 w 176"/>
                <a:gd name="T5" fmla="*/ 439 h 476"/>
                <a:gd name="T6" fmla="*/ 24 w 176"/>
                <a:gd name="T7" fmla="*/ 439 h 476"/>
                <a:gd name="T8" fmla="*/ 0 w 176"/>
                <a:gd name="T9" fmla="*/ 476 h 476"/>
                <a:gd name="T10" fmla="*/ 176 w 176"/>
                <a:gd name="T11" fmla="*/ 476 h 476"/>
                <a:gd name="T12" fmla="*/ 176 w 176"/>
                <a:gd name="T13" fmla="*/ 0 h 476"/>
                <a:gd name="T14" fmla="*/ 0 w 176"/>
                <a:gd name="T15" fmla="*/ 0 h 476"/>
                <a:gd name="T16" fmla="*/ 24 w 176"/>
                <a:gd name="T17" fmla="*/ 37 h 476"/>
                <a:gd name="T18" fmla="*/ 153 w 176"/>
                <a:gd name="T19" fmla="*/ 37 h 476"/>
                <a:gd name="T20" fmla="*/ 153 w 176"/>
                <a:gd name="T21" fmla="*/ 219 h 476"/>
                <a:gd name="T22" fmla="*/ 24 w 176"/>
                <a:gd name="T23" fmla="*/ 219 h 476"/>
                <a:gd name="T24" fmla="*/ 24 w 176"/>
                <a:gd name="T25" fmla="*/ 27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6"/>
                <a:gd name="T41" fmla="*/ 176 w 176"/>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6">
                  <a:moveTo>
                    <a:pt x="24" y="277"/>
                  </a:moveTo>
                  <a:lnTo>
                    <a:pt x="153" y="277"/>
                  </a:lnTo>
                  <a:lnTo>
                    <a:pt x="153" y="439"/>
                  </a:lnTo>
                  <a:lnTo>
                    <a:pt x="24" y="439"/>
                  </a:lnTo>
                  <a:lnTo>
                    <a:pt x="0" y="476"/>
                  </a:lnTo>
                  <a:lnTo>
                    <a:pt x="176" y="476"/>
                  </a:lnTo>
                  <a:lnTo>
                    <a:pt x="176" y="0"/>
                  </a:lnTo>
                  <a:lnTo>
                    <a:pt x="0" y="0"/>
                  </a:lnTo>
                  <a:lnTo>
                    <a:pt x="24" y="37"/>
                  </a:lnTo>
                  <a:lnTo>
                    <a:pt x="153" y="37"/>
                  </a:lnTo>
                  <a:lnTo>
                    <a:pt x="153" y="219"/>
                  </a:lnTo>
                  <a:lnTo>
                    <a:pt x="24" y="219"/>
                  </a:lnTo>
                  <a:lnTo>
                    <a:pt x="24" y="277"/>
                  </a:lnTo>
                  <a:close/>
                </a:path>
              </a:pathLst>
            </a:custGeom>
            <a:solidFill>
              <a:srgbClr val="FFE5B7"/>
            </a:solidFill>
            <a:ln w="9525">
              <a:noFill/>
              <a:round/>
              <a:headEnd/>
              <a:tailEnd/>
            </a:ln>
          </p:spPr>
          <p:txBody>
            <a:bodyPr/>
            <a:lstStyle/>
            <a:p>
              <a:endParaRPr lang="en-US"/>
            </a:p>
          </p:txBody>
        </p:sp>
        <p:sp>
          <p:nvSpPr>
            <p:cNvPr id="34940" name="Freeform 1098"/>
            <p:cNvSpPr>
              <a:spLocks/>
            </p:cNvSpPr>
            <p:nvPr/>
          </p:nvSpPr>
          <p:spPr bwMode="auto">
            <a:xfrm>
              <a:off x="3449" y="2439"/>
              <a:ext cx="24" cy="476"/>
            </a:xfrm>
            <a:custGeom>
              <a:avLst/>
              <a:gdLst>
                <a:gd name="T0" fmla="*/ 24 w 24"/>
                <a:gd name="T1" fmla="*/ 37 h 476"/>
                <a:gd name="T2" fmla="*/ 24 w 24"/>
                <a:gd name="T3" fmla="*/ 439 h 476"/>
                <a:gd name="T4" fmla="*/ 0 w 24"/>
                <a:gd name="T5" fmla="*/ 476 h 476"/>
                <a:gd name="T6" fmla="*/ 0 w 24"/>
                <a:gd name="T7" fmla="*/ 0 h 476"/>
                <a:gd name="T8" fmla="*/ 24 w 24"/>
                <a:gd name="T9" fmla="*/ 37 h 476"/>
                <a:gd name="T10" fmla="*/ 0 60000 65536"/>
                <a:gd name="T11" fmla="*/ 0 60000 65536"/>
                <a:gd name="T12" fmla="*/ 0 60000 65536"/>
                <a:gd name="T13" fmla="*/ 0 60000 65536"/>
                <a:gd name="T14" fmla="*/ 0 60000 65536"/>
                <a:gd name="T15" fmla="*/ 0 w 24"/>
                <a:gd name="T16" fmla="*/ 0 h 476"/>
                <a:gd name="T17" fmla="*/ 24 w 24"/>
                <a:gd name="T18" fmla="*/ 476 h 476"/>
              </a:gdLst>
              <a:ahLst/>
              <a:cxnLst>
                <a:cxn ang="T10">
                  <a:pos x="T0" y="T1"/>
                </a:cxn>
                <a:cxn ang="T11">
                  <a:pos x="T2" y="T3"/>
                </a:cxn>
                <a:cxn ang="T12">
                  <a:pos x="T4" y="T5"/>
                </a:cxn>
                <a:cxn ang="T13">
                  <a:pos x="T6" y="T7"/>
                </a:cxn>
                <a:cxn ang="T14">
                  <a:pos x="T8" y="T9"/>
                </a:cxn>
              </a:cxnLst>
              <a:rect l="T15" t="T16" r="T17" b="T18"/>
              <a:pathLst>
                <a:path w="24" h="476">
                  <a:moveTo>
                    <a:pt x="24" y="37"/>
                  </a:moveTo>
                  <a:lnTo>
                    <a:pt x="24" y="439"/>
                  </a:lnTo>
                  <a:lnTo>
                    <a:pt x="0" y="476"/>
                  </a:lnTo>
                  <a:lnTo>
                    <a:pt x="0" y="0"/>
                  </a:lnTo>
                  <a:lnTo>
                    <a:pt x="24" y="37"/>
                  </a:lnTo>
                  <a:close/>
                </a:path>
              </a:pathLst>
            </a:custGeom>
            <a:solidFill>
              <a:srgbClr val="FFE5B7"/>
            </a:solidFill>
            <a:ln w="9525">
              <a:noFill/>
              <a:round/>
              <a:headEnd/>
              <a:tailEnd/>
            </a:ln>
          </p:spPr>
          <p:txBody>
            <a:bodyPr/>
            <a:lstStyle/>
            <a:p>
              <a:endParaRPr lang="en-US"/>
            </a:p>
          </p:txBody>
        </p:sp>
        <p:sp>
          <p:nvSpPr>
            <p:cNvPr id="34941" name="Freeform 1099"/>
            <p:cNvSpPr>
              <a:spLocks/>
            </p:cNvSpPr>
            <p:nvPr/>
          </p:nvSpPr>
          <p:spPr bwMode="auto">
            <a:xfrm>
              <a:off x="3707" y="3056"/>
              <a:ext cx="176" cy="473"/>
            </a:xfrm>
            <a:custGeom>
              <a:avLst/>
              <a:gdLst>
                <a:gd name="T0" fmla="*/ 23 w 176"/>
                <a:gd name="T1" fmla="*/ 275 h 473"/>
                <a:gd name="T2" fmla="*/ 152 w 176"/>
                <a:gd name="T3" fmla="*/ 275 h 473"/>
                <a:gd name="T4" fmla="*/ 152 w 176"/>
                <a:gd name="T5" fmla="*/ 437 h 473"/>
                <a:gd name="T6" fmla="*/ 23 w 176"/>
                <a:gd name="T7" fmla="*/ 437 h 473"/>
                <a:gd name="T8" fmla="*/ 0 w 176"/>
                <a:gd name="T9" fmla="*/ 473 h 473"/>
                <a:gd name="T10" fmla="*/ 176 w 176"/>
                <a:gd name="T11" fmla="*/ 473 h 473"/>
                <a:gd name="T12" fmla="*/ 176 w 176"/>
                <a:gd name="T13" fmla="*/ 0 h 473"/>
                <a:gd name="T14" fmla="*/ 0 w 176"/>
                <a:gd name="T15" fmla="*/ 0 h 473"/>
                <a:gd name="T16" fmla="*/ 23 w 176"/>
                <a:gd name="T17" fmla="*/ 35 h 473"/>
                <a:gd name="T18" fmla="*/ 152 w 176"/>
                <a:gd name="T19" fmla="*/ 35 h 473"/>
                <a:gd name="T20" fmla="*/ 152 w 176"/>
                <a:gd name="T21" fmla="*/ 217 h 473"/>
                <a:gd name="T22" fmla="*/ 23 w 176"/>
                <a:gd name="T23" fmla="*/ 217 h 473"/>
                <a:gd name="T24" fmla="*/ 23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23" y="275"/>
                  </a:moveTo>
                  <a:lnTo>
                    <a:pt x="152" y="275"/>
                  </a:lnTo>
                  <a:lnTo>
                    <a:pt x="152" y="437"/>
                  </a:lnTo>
                  <a:lnTo>
                    <a:pt x="23" y="437"/>
                  </a:lnTo>
                  <a:lnTo>
                    <a:pt x="0" y="473"/>
                  </a:lnTo>
                  <a:lnTo>
                    <a:pt x="176" y="473"/>
                  </a:lnTo>
                  <a:lnTo>
                    <a:pt x="176" y="0"/>
                  </a:lnTo>
                  <a:lnTo>
                    <a:pt x="0" y="0"/>
                  </a:lnTo>
                  <a:lnTo>
                    <a:pt x="23" y="35"/>
                  </a:lnTo>
                  <a:lnTo>
                    <a:pt x="152" y="35"/>
                  </a:lnTo>
                  <a:lnTo>
                    <a:pt x="152" y="217"/>
                  </a:lnTo>
                  <a:lnTo>
                    <a:pt x="23" y="217"/>
                  </a:lnTo>
                  <a:lnTo>
                    <a:pt x="23" y="275"/>
                  </a:lnTo>
                  <a:close/>
                </a:path>
              </a:pathLst>
            </a:custGeom>
            <a:solidFill>
              <a:srgbClr val="FFE5B7"/>
            </a:solidFill>
            <a:ln w="9525">
              <a:noFill/>
              <a:round/>
              <a:headEnd/>
              <a:tailEnd/>
            </a:ln>
          </p:spPr>
          <p:txBody>
            <a:bodyPr/>
            <a:lstStyle/>
            <a:p>
              <a:endParaRPr lang="en-US"/>
            </a:p>
          </p:txBody>
        </p:sp>
        <p:sp>
          <p:nvSpPr>
            <p:cNvPr id="34942" name="Freeform 1100"/>
            <p:cNvSpPr>
              <a:spLocks/>
            </p:cNvSpPr>
            <p:nvPr/>
          </p:nvSpPr>
          <p:spPr bwMode="auto">
            <a:xfrm>
              <a:off x="3707" y="3056"/>
              <a:ext cx="23" cy="473"/>
            </a:xfrm>
            <a:custGeom>
              <a:avLst/>
              <a:gdLst>
                <a:gd name="T0" fmla="*/ 23 w 23"/>
                <a:gd name="T1" fmla="*/ 35 h 473"/>
                <a:gd name="T2" fmla="*/ 23 w 23"/>
                <a:gd name="T3" fmla="*/ 437 h 473"/>
                <a:gd name="T4" fmla="*/ 0 w 23"/>
                <a:gd name="T5" fmla="*/ 473 h 473"/>
                <a:gd name="T6" fmla="*/ 0 w 23"/>
                <a:gd name="T7" fmla="*/ 0 h 473"/>
                <a:gd name="T8" fmla="*/ 23 w 23"/>
                <a:gd name="T9" fmla="*/ 35 h 473"/>
                <a:gd name="T10" fmla="*/ 0 60000 65536"/>
                <a:gd name="T11" fmla="*/ 0 60000 65536"/>
                <a:gd name="T12" fmla="*/ 0 60000 65536"/>
                <a:gd name="T13" fmla="*/ 0 60000 65536"/>
                <a:gd name="T14" fmla="*/ 0 60000 65536"/>
                <a:gd name="T15" fmla="*/ 0 w 23"/>
                <a:gd name="T16" fmla="*/ 0 h 473"/>
                <a:gd name="T17" fmla="*/ 23 w 23"/>
                <a:gd name="T18" fmla="*/ 473 h 473"/>
              </a:gdLst>
              <a:ahLst/>
              <a:cxnLst>
                <a:cxn ang="T10">
                  <a:pos x="T0" y="T1"/>
                </a:cxn>
                <a:cxn ang="T11">
                  <a:pos x="T2" y="T3"/>
                </a:cxn>
                <a:cxn ang="T12">
                  <a:pos x="T4" y="T5"/>
                </a:cxn>
                <a:cxn ang="T13">
                  <a:pos x="T6" y="T7"/>
                </a:cxn>
                <a:cxn ang="T14">
                  <a:pos x="T8" y="T9"/>
                </a:cxn>
              </a:cxnLst>
              <a:rect l="T15" t="T16" r="T17" b="T18"/>
              <a:pathLst>
                <a:path w="23" h="473">
                  <a:moveTo>
                    <a:pt x="23" y="35"/>
                  </a:moveTo>
                  <a:lnTo>
                    <a:pt x="23" y="437"/>
                  </a:lnTo>
                  <a:lnTo>
                    <a:pt x="0" y="473"/>
                  </a:lnTo>
                  <a:lnTo>
                    <a:pt x="0" y="0"/>
                  </a:lnTo>
                  <a:lnTo>
                    <a:pt x="23" y="35"/>
                  </a:lnTo>
                  <a:close/>
                </a:path>
              </a:pathLst>
            </a:custGeom>
            <a:solidFill>
              <a:srgbClr val="FFE5B7"/>
            </a:solidFill>
            <a:ln w="9525">
              <a:noFill/>
              <a:round/>
              <a:headEnd/>
              <a:tailEnd/>
            </a:ln>
          </p:spPr>
          <p:txBody>
            <a:bodyPr/>
            <a:lstStyle/>
            <a:p>
              <a:endParaRPr lang="en-US"/>
            </a:p>
          </p:txBody>
        </p:sp>
        <p:sp>
          <p:nvSpPr>
            <p:cNvPr id="34943" name="Freeform 1101"/>
            <p:cNvSpPr>
              <a:spLocks/>
            </p:cNvSpPr>
            <p:nvPr/>
          </p:nvSpPr>
          <p:spPr bwMode="auto">
            <a:xfrm>
              <a:off x="3449" y="3056"/>
              <a:ext cx="176" cy="473"/>
            </a:xfrm>
            <a:custGeom>
              <a:avLst/>
              <a:gdLst>
                <a:gd name="T0" fmla="*/ 24 w 176"/>
                <a:gd name="T1" fmla="*/ 275 h 473"/>
                <a:gd name="T2" fmla="*/ 153 w 176"/>
                <a:gd name="T3" fmla="*/ 275 h 473"/>
                <a:gd name="T4" fmla="*/ 153 w 176"/>
                <a:gd name="T5" fmla="*/ 437 h 473"/>
                <a:gd name="T6" fmla="*/ 24 w 176"/>
                <a:gd name="T7" fmla="*/ 437 h 473"/>
                <a:gd name="T8" fmla="*/ 0 w 176"/>
                <a:gd name="T9" fmla="*/ 473 h 473"/>
                <a:gd name="T10" fmla="*/ 176 w 176"/>
                <a:gd name="T11" fmla="*/ 473 h 473"/>
                <a:gd name="T12" fmla="*/ 176 w 176"/>
                <a:gd name="T13" fmla="*/ 0 h 473"/>
                <a:gd name="T14" fmla="*/ 0 w 176"/>
                <a:gd name="T15" fmla="*/ 0 h 473"/>
                <a:gd name="T16" fmla="*/ 24 w 176"/>
                <a:gd name="T17" fmla="*/ 35 h 473"/>
                <a:gd name="T18" fmla="*/ 153 w 176"/>
                <a:gd name="T19" fmla="*/ 35 h 473"/>
                <a:gd name="T20" fmla="*/ 153 w 176"/>
                <a:gd name="T21" fmla="*/ 217 h 473"/>
                <a:gd name="T22" fmla="*/ 24 w 176"/>
                <a:gd name="T23" fmla="*/ 217 h 473"/>
                <a:gd name="T24" fmla="*/ 24 w 176"/>
                <a:gd name="T25" fmla="*/ 275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73"/>
                <a:gd name="T41" fmla="*/ 176 w 176"/>
                <a:gd name="T42" fmla="*/ 473 h 4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73">
                  <a:moveTo>
                    <a:pt x="24" y="275"/>
                  </a:moveTo>
                  <a:lnTo>
                    <a:pt x="153" y="275"/>
                  </a:lnTo>
                  <a:lnTo>
                    <a:pt x="153" y="437"/>
                  </a:lnTo>
                  <a:lnTo>
                    <a:pt x="24" y="437"/>
                  </a:lnTo>
                  <a:lnTo>
                    <a:pt x="0" y="473"/>
                  </a:lnTo>
                  <a:lnTo>
                    <a:pt x="176" y="473"/>
                  </a:lnTo>
                  <a:lnTo>
                    <a:pt x="176" y="0"/>
                  </a:lnTo>
                  <a:lnTo>
                    <a:pt x="0" y="0"/>
                  </a:lnTo>
                  <a:lnTo>
                    <a:pt x="24" y="35"/>
                  </a:lnTo>
                  <a:lnTo>
                    <a:pt x="153" y="35"/>
                  </a:lnTo>
                  <a:lnTo>
                    <a:pt x="153" y="217"/>
                  </a:lnTo>
                  <a:lnTo>
                    <a:pt x="24" y="217"/>
                  </a:lnTo>
                  <a:lnTo>
                    <a:pt x="24" y="275"/>
                  </a:lnTo>
                  <a:close/>
                </a:path>
              </a:pathLst>
            </a:custGeom>
            <a:solidFill>
              <a:srgbClr val="FFE5B7"/>
            </a:solidFill>
            <a:ln w="9525">
              <a:noFill/>
              <a:round/>
              <a:headEnd/>
              <a:tailEnd/>
            </a:ln>
          </p:spPr>
          <p:txBody>
            <a:bodyPr/>
            <a:lstStyle/>
            <a:p>
              <a:endParaRPr lang="en-US"/>
            </a:p>
          </p:txBody>
        </p:sp>
        <p:sp>
          <p:nvSpPr>
            <p:cNvPr id="34944" name="Freeform 1102"/>
            <p:cNvSpPr>
              <a:spLocks/>
            </p:cNvSpPr>
            <p:nvPr/>
          </p:nvSpPr>
          <p:spPr bwMode="auto">
            <a:xfrm>
              <a:off x="3449" y="3056"/>
              <a:ext cx="24" cy="473"/>
            </a:xfrm>
            <a:custGeom>
              <a:avLst/>
              <a:gdLst>
                <a:gd name="T0" fmla="*/ 24 w 24"/>
                <a:gd name="T1" fmla="*/ 35 h 473"/>
                <a:gd name="T2" fmla="*/ 24 w 24"/>
                <a:gd name="T3" fmla="*/ 437 h 473"/>
                <a:gd name="T4" fmla="*/ 0 w 24"/>
                <a:gd name="T5" fmla="*/ 473 h 473"/>
                <a:gd name="T6" fmla="*/ 0 w 24"/>
                <a:gd name="T7" fmla="*/ 0 h 473"/>
                <a:gd name="T8" fmla="*/ 24 w 24"/>
                <a:gd name="T9" fmla="*/ 35 h 473"/>
                <a:gd name="T10" fmla="*/ 0 60000 65536"/>
                <a:gd name="T11" fmla="*/ 0 60000 65536"/>
                <a:gd name="T12" fmla="*/ 0 60000 65536"/>
                <a:gd name="T13" fmla="*/ 0 60000 65536"/>
                <a:gd name="T14" fmla="*/ 0 60000 65536"/>
                <a:gd name="T15" fmla="*/ 0 w 24"/>
                <a:gd name="T16" fmla="*/ 0 h 473"/>
                <a:gd name="T17" fmla="*/ 24 w 24"/>
                <a:gd name="T18" fmla="*/ 473 h 473"/>
              </a:gdLst>
              <a:ahLst/>
              <a:cxnLst>
                <a:cxn ang="T10">
                  <a:pos x="T0" y="T1"/>
                </a:cxn>
                <a:cxn ang="T11">
                  <a:pos x="T2" y="T3"/>
                </a:cxn>
                <a:cxn ang="T12">
                  <a:pos x="T4" y="T5"/>
                </a:cxn>
                <a:cxn ang="T13">
                  <a:pos x="T6" y="T7"/>
                </a:cxn>
                <a:cxn ang="T14">
                  <a:pos x="T8" y="T9"/>
                </a:cxn>
              </a:cxnLst>
              <a:rect l="T15" t="T16" r="T17" b="T18"/>
              <a:pathLst>
                <a:path w="24" h="473">
                  <a:moveTo>
                    <a:pt x="24" y="35"/>
                  </a:moveTo>
                  <a:lnTo>
                    <a:pt x="24" y="437"/>
                  </a:lnTo>
                  <a:lnTo>
                    <a:pt x="0" y="473"/>
                  </a:lnTo>
                  <a:lnTo>
                    <a:pt x="0" y="0"/>
                  </a:lnTo>
                  <a:lnTo>
                    <a:pt x="24" y="35"/>
                  </a:lnTo>
                  <a:close/>
                </a:path>
              </a:pathLst>
            </a:custGeom>
            <a:solidFill>
              <a:srgbClr val="FFE5B7"/>
            </a:solidFill>
            <a:ln w="9525">
              <a:noFill/>
              <a:round/>
              <a:headEnd/>
              <a:tailEnd/>
            </a:ln>
          </p:spPr>
          <p:txBody>
            <a:bodyPr/>
            <a:lstStyle/>
            <a:p>
              <a:endParaRPr lang="en-US"/>
            </a:p>
          </p:txBody>
        </p:sp>
        <p:sp>
          <p:nvSpPr>
            <p:cNvPr id="34945" name="Rectangle 1103"/>
            <p:cNvSpPr>
              <a:spLocks noChangeArrowheads="1"/>
            </p:cNvSpPr>
            <p:nvPr/>
          </p:nvSpPr>
          <p:spPr bwMode="auto">
            <a:xfrm>
              <a:off x="4221" y="2698"/>
              <a:ext cx="175" cy="18"/>
            </a:xfrm>
            <a:prstGeom prst="rect">
              <a:avLst/>
            </a:prstGeom>
            <a:solidFill>
              <a:srgbClr val="FFE5B7"/>
            </a:solidFill>
            <a:ln w="9525">
              <a:noFill/>
              <a:miter lim="800000"/>
              <a:headEnd/>
              <a:tailEnd/>
            </a:ln>
          </p:spPr>
          <p:txBody>
            <a:bodyPr/>
            <a:lstStyle/>
            <a:p>
              <a:endParaRPr lang="en-US"/>
            </a:p>
          </p:txBody>
        </p:sp>
        <p:sp>
          <p:nvSpPr>
            <p:cNvPr id="34946" name="Rectangle 1104"/>
            <p:cNvSpPr>
              <a:spLocks noChangeArrowheads="1"/>
            </p:cNvSpPr>
            <p:nvPr/>
          </p:nvSpPr>
          <p:spPr bwMode="auto">
            <a:xfrm>
              <a:off x="4477" y="2698"/>
              <a:ext cx="176" cy="18"/>
            </a:xfrm>
            <a:prstGeom prst="rect">
              <a:avLst/>
            </a:prstGeom>
            <a:solidFill>
              <a:srgbClr val="FFE5B7"/>
            </a:solidFill>
            <a:ln w="9525">
              <a:noFill/>
              <a:miter lim="800000"/>
              <a:headEnd/>
              <a:tailEnd/>
            </a:ln>
          </p:spPr>
          <p:txBody>
            <a:bodyPr/>
            <a:lstStyle/>
            <a:p>
              <a:endParaRPr lang="en-US"/>
            </a:p>
          </p:txBody>
        </p:sp>
        <p:sp>
          <p:nvSpPr>
            <p:cNvPr id="34947" name="Rectangle 1105"/>
            <p:cNvSpPr>
              <a:spLocks noChangeArrowheads="1"/>
            </p:cNvSpPr>
            <p:nvPr/>
          </p:nvSpPr>
          <p:spPr bwMode="auto">
            <a:xfrm>
              <a:off x="4735" y="2698"/>
              <a:ext cx="176" cy="18"/>
            </a:xfrm>
            <a:prstGeom prst="rect">
              <a:avLst/>
            </a:prstGeom>
            <a:solidFill>
              <a:srgbClr val="FFE5B7"/>
            </a:solidFill>
            <a:ln w="9525">
              <a:noFill/>
              <a:miter lim="800000"/>
              <a:headEnd/>
              <a:tailEnd/>
            </a:ln>
          </p:spPr>
          <p:txBody>
            <a:bodyPr/>
            <a:lstStyle/>
            <a:p>
              <a:endParaRPr lang="en-US"/>
            </a:p>
          </p:txBody>
        </p:sp>
        <p:sp>
          <p:nvSpPr>
            <p:cNvPr id="34948" name="Rectangle 1106"/>
            <p:cNvSpPr>
              <a:spLocks noChangeArrowheads="1"/>
            </p:cNvSpPr>
            <p:nvPr/>
          </p:nvSpPr>
          <p:spPr bwMode="auto">
            <a:xfrm>
              <a:off x="4477" y="3313"/>
              <a:ext cx="176" cy="18"/>
            </a:xfrm>
            <a:prstGeom prst="rect">
              <a:avLst/>
            </a:prstGeom>
            <a:solidFill>
              <a:srgbClr val="FFE5B7"/>
            </a:solidFill>
            <a:ln w="9525">
              <a:noFill/>
              <a:miter lim="800000"/>
              <a:headEnd/>
              <a:tailEnd/>
            </a:ln>
          </p:spPr>
          <p:txBody>
            <a:bodyPr/>
            <a:lstStyle/>
            <a:p>
              <a:endParaRPr lang="en-US"/>
            </a:p>
          </p:txBody>
        </p:sp>
        <p:sp>
          <p:nvSpPr>
            <p:cNvPr id="34949" name="Rectangle 1107"/>
            <p:cNvSpPr>
              <a:spLocks noChangeArrowheads="1"/>
            </p:cNvSpPr>
            <p:nvPr/>
          </p:nvSpPr>
          <p:spPr bwMode="auto">
            <a:xfrm>
              <a:off x="4735" y="3313"/>
              <a:ext cx="176" cy="18"/>
            </a:xfrm>
            <a:prstGeom prst="rect">
              <a:avLst/>
            </a:prstGeom>
            <a:solidFill>
              <a:srgbClr val="FFE5B7"/>
            </a:solidFill>
            <a:ln w="9525">
              <a:noFill/>
              <a:miter lim="800000"/>
              <a:headEnd/>
              <a:tailEnd/>
            </a:ln>
          </p:spPr>
          <p:txBody>
            <a:bodyPr/>
            <a:lstStyle/>
            <a:p>
              <a:endParaRPr lang="en-US"/>
            </a:p>
          </p:txBody>
        </p:sp>
        <p:sp>
          <p:nvSpPr>
            <p:cNvPr id="34950" name="Rectangle 1108"/>
            <p:cNvSpPr>
              <a:spLocks noChangeArrowheads="1"/>
            </p:cNvSpPr>
            <p:nvPr/>
          </p:nvSpPr>
          <p:spPr bwMode="auto">
            <a:xfrm>
              <a:off x="3964" y="2698"/>
              <a:ext cx="176" cy="18"/>
            </a:xfrm>
            <a:prstGeom prst="rect">
              <a:avLst/>
            </a:prstGeom>
            <a:solidFill>
              <a:srgbClr val="FFE5B7"/>
            </a:solidFill>
            <a:ln w="9525">
              <a:noFill/>
              <a:miter lim="800000"/>
              <a:headEnd/>
              <a:tailEnd/>
            </a:ln>
          </p:spPr>
          <p:txBody>
            <a:bodyPr/>
            <a:lstStyle/>
            <a:p>
              <a:endParaRPr lang="en-US"/>
            </a:p>
          </p:txBody>
        </p:sp>
        <p:sp>
          <p:nvSpPr>
            <p:cNvPr id="34951" name="Rectangle 1109"/>
            <p:cNvSpPr>
              <a:spLocks noChangeArrowheads="1"/>
            </p:cNvSpPr>
            <p:nvPr/>
          </p:nvSpPr>
          <p:spPr bwMode="auto">
            <a:xfrm>
              <a:off x="3707" y="2698"/>
              <a:ext cx="176" cy="18"/>
            </a:xfrm>
            <a:prstGeom prst="rect">
              <a:avLst/>
            </a:prstGeom>
            <a:solidFill>
              <a:srgbClr val="FFE5B7"/>
            </a:solidFill>
            <a:ln w="9525">
              <a:noFill/>
              <a:miter lim="800000"/>
              <a:headEnd/>
              <a:tailEnd/>
            </a:ln>
          </p:spPr>
          <p:txBody>
            <a:bodyPr/>
            <a:lstStyle/>
            <a:p>
              <a:endParaRPr lang="en-US"/>
            </a:p>
          </p:txBody>
        </p:sp>
        <p:sp>
          <p:nvSpPr>
            <p:cNvPr id="34952" name="Rectangle 1110"/>
            <p:cNvSpPr>
              <a:spLocks noChangeArrowheads="1"/>
            </p:cNvSpPr>
            <p:nvPr/>
          </p:nvSpPr>
          <p:spPr bwMode="auto">
            <a:xfrm>
              <a:off x="3449" y="2698"/>
              <a:ext cx="176" cy="18"/>
            </a:xfrm>
            <a:prstGeom prst="rect">
              <a:avLst/>
            </a:prstGeom>
            <a:solidFill>
              <a:srgbClr val="FFE5B7"/>
            </a:solidFill>
            <a:ln w="9525">
              <a:noFill/>
              <a:miter lim="800000"/>
              <a:headEnd/>
              <a:tailEnd/>
            </a:ln>
          </p:spPr>
          <p:txBody>
            <a:bodyPr/>
            <a:lstStyle/>
            <a:p>
              <a:endParaRPr lang="en-US"/>
            </a:p>
          </p:txBody>
        </p:sp>
        <p:sp>
          <p:nvSpPr>
            <p:cNvPr id="34953" name="Rectangle 1111"/>
            <p:cNvSpPr>
              <a:spLocks noChangeArrowheads="1"/>
            </p:cNvSpPr>
            <p:nvPr/>
          </p:nvSpPr>
          <p:spPr bwMode="auto">
            <a:xfrm>
              <a:off x="3707" y="3313"/>
              <a:ext cx="176" cy="18"/>
            </a:xfrm>
            <a:prstGeom prst="rect">
              <a:avLst/>
            </a:prstGeom>
            <a:solidFill>
              <a:srgbClr val="FFE5B7"/>
            </a:solidFill>
            <a:ln w="9525">
              <a:noFill/>
              <a:miter lim="800000"/>
              <a:headEnd/>
              <a:tailEnd/>
            </a:ln>
          </p:spPr>
          <p:txBody>
            <a:bodyPr/>
            <a:lstStyle/>
            <a:p>
              <a:endParaRPr lang="en-US"/>
            </a:p>
          </p:txBody>
        </p:sp>
        <p:sp>
          <p:nvSpPr>
            <p:cNvPr id="34954" name="Rectangle 1112"/>
            <p:cNvSpPr>
              <a:spLocks noChangeArrowheads="1"/>
            </p:cNvSpPr>
            <p:nvPr/>
          </p:nvSpPr>
          <p:spPr bwMode="auto">
            <a:xfrm>
              <a:off x="3449" y="3313"/>
              <a:ext cx="176" cy="18"/>
            </a:xfrm>
            <a:prstGeom prst="rect">
              <a:avLst/>
            </a:prstGeom>
            <a:solidFill>
              <a:srgbClr val="FFE5B7"/>
            </a:solidFill>
            <a:ln w="9525">
              <a:noFill/>
              <a:miter lim="800000"/>
              <a:headEnd/>
              <a:tailEnd/>
            </a:ln>
          </p:spPr>
          <p:txBody>
            <a:bodyPr/>
            <a:lstStyle/>
            <a:p>
              <a:endParaRPr lang="en-US"/>
            </a:p>
          </p:txBody>
        </p:sp>
        <p:sp>
          <p:nvSpPr>
            <p:cNvPr id="34955" name="Freeform 1113"/>
            <p:cNvSpPr>
              <a:spLocks/>
            </p:cNvSpPr>
            <p:nvPr/>
          </p:nvSpPr>
          <p:spPr bwMode="auto">
            <a:xfrm>
              <a:off x="4437" y="3623"/>
              <a:ext cx="524" cy="216"/>
            </a:xfrm>
            <a:custGeom>
              <a:avLst/>
              <a:gdLst>
                <a:gd name="T0" fmla="*/ 0 w 524"/>
                <a:gd name="T1" fmla="*/ 216 h 216"/>
                <a:gd name="T2" fmla="*/ 496 w 524"/>
                <a:gd name="T3" fmla="*/ 212 h 216"/>
                <a:gd name="T4" fmla="*/ 514 w 524"/>
                <a:gd name="T5" fmla="*/ 192 h 216"/>
                <a:gd name="T6" fmla="*/ 524 w 524"/>
                <a:gd name="T7" fmla="*/ 161 h 216"/>
                <a:gd name="T8" fmla="*/ 518 w 524"/>
                <a:gd name="T9" fmla="*/ 135 h 216"/>
                <a:gd name="T10" fmla="*/ 516 w 524"/>
                <a:gd name="T11" fmla="*/ 113 h 216"/>
                <a:gd name="T12" fmla="*/ 521 w 524"/>
                <a:gd name="T13" fmla="*/ 68 h 216"/>
                <a:gd name="T14" fmla="*/ 514 w 524"/>
                <a:gd name="T15" fmla="*/ 32 h 216"/>
                <a:gd name="T16" fmla="*/ 496 w 524"/>
                <a:gd name="T17" fmla="*/ 6 h 216"/>
                <a:gd name="T18" fmla="*/ 478 w 524"/>
                <a:gd name="T19" fmla="*/ 4 h 216"/>
                <a:gd name="T20" fmla="*/ 459 w 524"/>
                <a:gd name="T21" fmla="*/ 0 h 216"/>
                <a:gd name="T22" fmla="*/ 440 w 524"/>
                <a:gd name="T23" fmla="*/ 12 h 216"/>
                <a:gd name="T24" fmla="*/ 428 w 524"/>
                <a:gd name="T25" fmla="*/ 34 h 216"/>
                <a:gd name="T26" fmla="*/ 421 w 524"/>
                <a:gd name="T27" fmla="*/ 40 h 216"/>
                <a:gd name="T28" fmla="*/ 406 w 524"/>
                <a:gd name="T29" fmla="*/ 24 h 216"/>
                <a:gd name="T30" fmla="*/ 387 w 524"/>
                <a:gd name="T31" fmla="*/ 20 h 216"/>
                <a:gd name="T32" fmla="*/ 371 w 524"/>
                <a:gd name="T33" fmla="*/ 34 h 216"/>
                <a:gd name="T34" fmla="*/ 361 w 524"/>
                <a:gd name="T35" fmla="*/ 36 h 216"/>
                <a:gd name="T36" fmla="*/ 348 w 524"/>
                <a:gd name="T37" fmla="*/ 14 h 216"/>
                <a:gd name="T38" fmla="*/ 329 w 524"/>
                <a:gd name="T39" fmla="*/ 4 h 216"/>
                <a:gd name="T40" fmla="*/ 312 w 524"/>
                <a:gd name="T41" fmla="*/ 12 h 216"/>
                <a:gd name="T42" fmla="*/ 296 w 524"/>
                <a:gd name="T43" fmla="*/ 20 h 216"/>
                <a:gd name="T44" fmla="*/ 278 w 524"/>
                <a:gd name="T45" fmla="*/ 26 h 216"/>
                <a:gd name="T46" fmla="*/ 267 w 524"/>
                <a:gd name="T47" fmla="*/ 28 h 216"/>
                <a:gd name="T48" fmla="*/ 250 w 524"/>
                <a:gd name="T49" fmla="*/ 14 h 216"/>
                <a:gd name="T50" fmla="*/ 228 w 524"/>
                <a:gd name="T51" fmla="*/ 16 h 216"/>
                <a:gd name="T52" fmla="*/ 210 w 524"/>
                <a:gd name="T53" fmla="*/ 30 h 216"/>
                <a:gd name="T54" fmla="*/ 201 w 524"/>
                <a:gd name="T55" fmla="*/ 32 h 216"/>
                <a:gd name="T56" fmla="*/ 187 w 524"/>
                <a:gd name="T57" fmla="*/ 16 h 216"/>
                <a:gd name="T58" fmla="*/ 171 w 524"/>
                <a:gd name="T59" fmla="*/ 12 h 216"/>
                <a:gd name="T60" fmla="*/ 154 w 524"/>
                <a:gd name="T61" fmla="*/ 24 h 216"/>
                <a:gd name="T62" fmla="*/ 145 w 524"/>
                <a:gd name="T63" fmla="*/ 22 h 216"/>
                <a:gd name="T64" fmla="*/ 134 w 524"/>
                <a:gd name="T65" fmla="*/ 10 h 216"/>
                <a:gd name="T66" fmla="*/ 120 w 524"/>
                <a:gd name="T67" fmla="*/ 8 h 216"/>
                <a:gd name="T68" fmla="*/ 107 w 524"/>
                <a:gd name="T69" fmla="*/ 24 h 216"/>
                <a:gd name="T70" fmla="*/ 96 w 524"/>
                <a:gd name="T71" fmla="*/ 30 h 216"/>
                <a:gd name="T72" fmla="*/ 83 w 524"/>
                <a:gd name="T73" fmla="*/ 22 h 216"/>
                <a:gd name="T74" fmla="*/ 72 w 524"/>
                <a:gd name="T75" fmla="*/ 22 h 216"/>
                <a:gd name="T76" fmla="*/ 62 w 524"/>
                <a:gd name="T77" fmla="*/ 32 h 216"/>
                <a:gd name="T78" fmla="*/ 52 w 524"/>
                <a:gd name="T79" fmla="*/ 34 h 216"/>
                <a:gd name="T80" fmla="*/ 35 w 524"/>
                <a:gd name="T81" fmla="*/ 20 h 216"/>
                <a:gd name="T82" fmla="*/ 16 w 524"/>
                <a:gd name="T83" fmla="*/ 10 h 216"/>
                <a:gd name="T84" fmla="*/ 2 w 524"/>
                <a:gd name="T85" fmla="*/ 14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216"/>
                <a:gd name="T131" fmla="*/ 524 w 524"/>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216">
                  <a:moveTo>
                    <a:pt x="0" y="24"/>
                  </a:moveTo>
                  <a:lnTo>
                    <a:pt x="0" y="216"/>
                  </a:lnTo>
                  <a:lnTo>
                    <a:pt x="490" y="216"/>
                  </a:lnTo>
                  <a:lnTo>
                    <a:pt x="496" y="212"/>
                  </a:lnTo>
                  <a:lnTo>
                    <a:pt x="505" y="204"/>
                  </a:lnTo>
                  <a:lnTo>
                    <a:pt x="514" y="192"/>
                  </a:lnTo>
                  <a:lnTo>
                    <a:pt x="520" y="177"/>
                  </a:lnTo>
                  <a:lnTo>
                    <a:pt x="524" y="161"/>
                  </a:lnTo>
                  <a:lnTo>
                    <a:pt x="524" y="147"/>
                  </a:lnTo>
                  <a:lnTo>
                    <a:pt x="518" y="135"/>
                  </a:lnTo>
                  <a:lnTo>
                    <a:pt x="504" y="127"/>
                  </a:lnTo>
                  <a:lnTo>
                    <a:pt x="516" y="113"/>
                  </a:lnTo>
                  <a:lnTo>
                    <a:pt x="523" y="89"/>
                  </a:lnTo>
                  <a:lnTo>
                    <a:pt x="521" y="68"/>
                  </a:lnTo>
                  <a:lnTo>
                    <a:pt x="512" y="54"/>
                  </a:lnTo>
                  <a:lnTo>
                    <a:pt x="514" y="32"/>
                  </a:lnTo>
                  <a:lnTo>
                    <a:pt x="506" y="14"/>
                  </a:lnTo>
                  <a:lnTo>
                    <a:pt x="496" y="6"/>
                  </a:lnTo>
                  <a:lnTo>
                    <a:pt x="485" y="14"/>
                  </a:lnTo>
                  <a:lnTo>
                    <a:pt x="478" y="4"/>
                  </a:lnTo>
                  <a:lnTo>
                    <a:pt x="469" y="0"/>
                  </a:lnTo>
                  <a:lnTo>
                    <a:pt x="459" y="0"/>
                  </a:lnTo>
                  <a:lnTo>
                    <a:pt x="449" y="4"/>
                  </a:lnTo>
                  <a:lnTo>
                    <a:pt x="440" y="12"/>
                  </a:lnTo>
                  <a:lnTo>
                    <a:pt x="433" y="22"/>
                  </a:lnTo>
                  <a:lnTo>
                    <a:pt x="428" y="34"/>
                  </a:lnTo>
                  <a:lnTo>
                    <a:pt x="426" y="48"/>
                  </a:lnTo>
                  <a:lnTo>
                    <a:pt x="421" y="40"/>
                  </a:lnTo>
                  <a:lnTo>
                    <a:pt x="415" y="32"/>
                  </a:lnTo>
                  <a:lnTo>
                    <a:pt x="406" y="24"/>
                  </a:lnTo>
                  <a:lnTo>
                    <a:pt x="397" y="20"/>
                  </a:lnTo>
                  <a:lnTo>
                    <a:pt x="387" y="20"/>
                  </a:lnTo>
                  <a:lnTo>
                    <a:pt x="378" y="24"/>
                  </a:lnTo>
                  <a:lnTo>
                    <a:pt x="371" y="34"/>
                  </a:lnTo>
                  <a:lnTo>
                    <a:pt x="363" y="48"/>
                  </a:lnTo>
                  <a:lnTo>
                    <a:pt x="361" y="36"/>
                  </a:lnTo>
                  <a:lnTo>
                    <a:pt x="355" y="24"/>
                  </a:lnTo>
                  <a:lnTo>
                    <a:pt x="348" y="14"/>
                  </a:lnTo>
                  <a:lnTo>
                    <a:pt x="339" y="6"/>
                  </a:lnTo>
                  <a:lnTo>
                    <a:pt x="329" y="4"/>
                  </a:lnTo>
                  <a:lnTo>
                    <a:pt x="320" y="4"/>
                  </a:lnTo>
                  <a:lnTo>
                    <a:pt x="312" y="12"/>
                  </a:lnTo>
                  <a:lnTo>
                    <a:pt x="306" y="24"/>
                  </a:lnTo>
                  <a:lnTo>
                    <a:pt x="296" y="20"/>
                  </a:lnTo>
                  <a:lnTo>
                    <a:pt x="286" y="20"/>
                  </a:lnTo>
                  <a:lnTo>
                    <a:pt x="278" y="26"/>
                  </a:lnTo>
                  <a:lnTo>
                    <a:pt x="272" y="40"/>
                  </a:lnTo>
                  <a:lnTo>
                    <a:pt x="267" y="28"/>
                  </a:lnTo>
                  <a:lnTo>
                    <a:pt x="259" y="20"/>
                  </a:lnTo>
                  <a:lnTo>
                    <a:pt x="250" y="14"/>
                  </a:lnTo>
                  <a:lnTo>
                    <a:pt x="239" y="14"/>
                  </a:lnTo>
                  <a:lnTo>
                    <a:pt x="228" y="16"/>
                  </a:lnTo>
                  <a:lnTo>
                    <a:pt x="217" y="22"/>
                  </a:lnTo>
                  <a:lnTo>
                    <a:pt x="210" y="30"/>
                  </a:lnTo>
                  <a:lnTo>
                    <a:pt x="203" y="44"/>
                  </a:lnTo>
                  <a:lnTo>
                    <a:pt x="201" y="32"/>
                  </a:lnTo>
                  <a:lnTo>
                    <a:pt x="195" y="22"/>
                  </a:lnTo>
                  <a:lnTo>
                    <a:pt x="187" y="16"/>
                  </a:lnTo>
                  <a:lnTo>
                    <a:pt x="179" y="12"/>
                  </a:lnTo>
                  <a:lnTo>
                    <a:pt x="171" y="12"/>
                  </a:lnTo>
                  <a:lnTo>
                    <a:pt x="162" y="16"/>
                  </a:lnTo>
                  <a:lnTo>
                    <a:pt x="154" y="24"/>
                  </a:lnTo>
                  <a:lnTo>
                    <a:pt x="148" y="34"/>
                  </a:lnTo>
                  <a:lnTo>
                    <a:pt x="145" y="22"/>
                  </a:lnTo>
                  <a:lnTo>
                    <a:pt x="140" y="14"/>
                  </a:lnTo>
                  <a:lnTo>
                    <a:pt x="134" y="10"/>
                  </a:lnTo>
                  <a:lnTo>
                    <a:pt x="127" y="8"/>
                  </a:lnTo>
                  <a:lnTo>
                    <a:pt x="120" y="8"/>
                  </a:lnTo>
                  <a:lnTo>
                    <a:pt x="112" y="14"/>
                  </a:lnTo>
                  <a:lnTo>
                    <a:pt x="107" y="24"/>
                  </a:lnTo>
                  <a:lnTo>
                    <a:pt x="103" y="36"/>
                  </a:lnTo>
                  <a:lnTo>
                    <a:pt x="96" y="30"/>
                  </a:lnTo>
                  <a:lnTo>
                    <a:pt x="90" y="24"/>
                  </a:lnTo>
                  <a:lnTo>
                    <a:pt x="83" y="22"/>
                  </a:lnTo>
                  <a:lnTo>
                    <a:pt x="77" y="22"/>
                  </a:lnTo>
                  <a:lnTo>
                    <a:pt x="72" y="22"/>
                  </a:lnTo>
                  <a:lnTo>
                    <a:pt x="67" y="26"/>
                  </a:lnTo>
                  <a:lnTo>
                    <a:pt x="62" y="32"/>
                  </a:lnTo>
                  <a:lnTo>
                    <a:pt x="58" y="40"/>
                  </a:lnTo>
                  <a:lnTo>
                    <a:pt x="52" y="34"/>
                  </a:lnTo>
                  <a:lnTo>
                    <a:pt x="44" y="28"/>
                  </a:lnTo>
                  <a:lnTo>
                    <a:pt x="35" y="20"/>
                  </a:lnTo>
                  <a:lnTo>
                    <a:pt x="25" y="14"/>
                  </a:lnTo>
                  <a:lnTo>
                    <a:pt x="16" y="10"/>
                  </a:lnTo>
                  <a:lnTo>
                    <a:pt x="8" y="10"/>
                  </a:lnTo>
                  <a:lnTo>
                    <a:pt x="2" y="14"/>
                  </a:lnTo>
                  <a:lnTo>
                    <a:pt x="0" y="24"/>
                  </a:lnTo>
                  <a:close/>
                </a:path>
              </a:pathLst>
            </a:custGeom>
            <a:solidFill>
              <a:srgbClr val="00FF00"/>
            </a:solidFill>
            <a:ln w="9525">
              <a:noFill/>
              <a:round/>
              <a:headEnd/>
              <a:tailEnd/>
            </a:ln>
          </p:spPr>
          <p:txBody>
            <a:bodyPr/>
            <a:lstStyle/>
            <a:p>
              <a:endParaRPr lang="en-US"/>
            </a:p>
          </p:txBody>
        </p:sp>
        <p:sp>
          <p:nvSpPr>
            <p:cNvPr id="34956" name="Freeform 1114"/>
            <p:cNvSpPr>
              <a:spLocks/>
            </p:cNvSpPr>
            <p:nvPr/>
          </p:nvSpPr>
          <p:spPr bwMode="auto">
            <a:xfrm>
              <a:off x="3398" y="3623"/>
              <a:ext cx="526" cy="216"/>
            </a:xfrm>
            <a:custGeom>
              <a:avLst/>
              <a:gdLst>
                <a:gd name="T0" fmla="*/ 526 w 526"/>
                <a:gd name="T1" fmla="*/ 216 h 216"/>
                <a:gd name="T2" fmla="*/ 29 w 526"/>
                <a:gd name="T3" fmla="*/ 216 h 216"/>
                <a:gd name="T4" fmla="*/ 12 w 526"/>
                <a:gd name="T5" fmla="*/ 194 h 216"/>
                <a:gd name="T6" fmla="*/ 0 w 526"/>
                <a:gd name="T7" fmla="*/ 163 h 216"/>
                <a:gd name="T8" fmla="*/ 8 w 526"/>
                <a:gd name="T9" fmla="*/ 135 h 216"/>
                <a:gd name="T10" fmla="*/ 9 w 526"/>
                <a:gd name="T11" fmla="*/ 113 h 216"/>
                <a:gd name="T12" fmla="*/ 4 w 526"/>
                <a:gd name="T13" fmla="*/ 68 h 216"/>
                <a:gd name="T14" fmla="*/ 12 w 526"/>
                <a:gd name="T15" fmla="*/ 32 h 216"/>
                <a:gd name="T16" fmla="*/ 29 w 526"/>
                <a:gd name="T17" fmla="*/ 6 h 216"/>
                <a:gd name="T18" fmla="*/ 47 w 526"/>
                <a:gd name="T19" fmla="*/ 4 h 216"/>
                <a:gd name="T20" fmla="*/ 66 w 526"/>
                <a:gd name="T21" fmla="*/ 0 h 216"/>
                <a:gd name="T22" fmla="*/ 85 w 526"/>
                <a:gd name="T23" fmla="*/ 12 h 216"/>
                <a:gd name="T24" fmla="*/ 98 w 526"/>
                <a:gd name="T25" fmla="*/ 34 h 216"/>
                <a:gd name="T26" fmla="*/ 104 w 526"/>
                <a:gd name="T27" fmla="*/ 40 h 216"/>
                <a:gd name="T28" fmla="*/ 119 w 526"/>
                <a:gd name="T29" fmla="*/ 24 h 216"/>
                <a:gd name="T30" fmla="*/ 138 w 526"/>
                <a:gd name="T31" fmla="*/ 20 h 216"/>
                <a:gd name="T32" fmla="*/ 155 w 526"/>
                <a:gd name="T33" fmla="*/ 34 h 216"/>
                <a:gd name="T34" fmla="*/ 165 w 526"/>
                <a:gd name="T35" fmla="*/ 36 h 216"/>
                <a:gd name="T36" fmla="*/ 177 w 526"/>
                <a:gd name="T37" fmla="*/ 14 h 216"/>
                <a:gd name="T38" fmla="*/ 196 w 526"/>
                <a:gd name="T39" fmla="*/ 4 h 216"/>
                <a:gd name="T40" fmla="*/ 213 w 526"/>
                <a:gd name="T41" fmla="*/ 12 h 216"/>
                <a:gd name="T42" fmla="*/ 229 w 526"/>
                <a:gd name="T43" fmla="*/ 20 h 216"/>
                <a:gd name="T44" fmla="*/ 247 w 526"/>
                <a:gd name="T45" fmla="*/ 26 h 216"/>
                <a:gd name="T46" fmla="*/ 258 w 526"/>
                <a:gd name="T47" fmla="*/ 28 h 216"/>
                <a:gd name="T48" fmla="*/ 275 w 526"/>
                <a:gd name="T49" fmla="*/ 14 h 216"/>
                <a:gd name="T50" fmla="*/ 298 w 526"/>
                <a:gd name="T51" fmla="*/ 16 h 216"/>
                <a:gd name="T52" fmla="*/ 315 w 526"/>
                <a:gd name="T53" fmla="*/ 30 h 216"/>
                <a:gd name="T54" fmla="*/ 324 w 526"/>
                <a:gd name="T55" fmla="*/ 32 h 216"/>
                <a:gd name="T56" fmla="*/ 338 w 526"/>
                <a:gd name="T57" fmla="*/ 16 h 216"/>
                <a:gd name="T58" fmla="*/ 355 w 526"/>
                <a:gd name="T59" fmla="*/ 12 h 216"/>
                <a:gd name="T60" fmla="*/ 371 w 526"/>
                <a:gd name="T61" fmla="*/ 24 h 216"/>
                <a:gd name="T62" fmla="*/ 380 w 526"/>
                <a:gd name="T63" fmla="*/ 22 h 216"/>
                <a:gd name="T64" fmla="*/ 391 w 526"/>
                <a:gd name="T65" fmla="*/ 10 h 216"/>
                <a:gd name="T66" fmla="*/ 405 w 526"/>
                <a:gd name="T67" fmla="*/ 8 h 216"/>
                <a:gd name="T68" fmla="*/ 418 w 526"/>
                <a:gd name="T69" fmla="*/ 24 h 216"/>
                <a:gd name="T70" fmla="*/ 429 w 526"/>
                <a:gd name="T71" fmla="*/ 30 h 216"/>
                <a:gd name="T72" fmla="*/ 442 w 526"/>
                <a:gd name="T73" fmla="*/ 22 h 216"/>
                <a:gd name="T74" fmla="*/ 453 w 526"/>
                <a:gd name="T75" fmla="*/ 22 h 216"/>
                <a:gd name="T76" fmla="*/ 464 w 526"/>
                <a:gd name="T77" fmla="*/ 32 h 216"/>
                <a:gd name="T78" fmla="*/ 474 w 526"/>
                <a:gd name="T79" fmla="*/ 34 h 216"/>
                <a:gd name="T80" fmla="*/ 490 w 526"/>
                <a:gd name="T81" fmla="*/ 20 h 216"/>
                <a:gd name="T82" fmla="*/ 509 w 526"/>
                <a:gd name="T83" fmla="*/ 10 h 216"/>
                <a:gd name="T84" fmla="*/ 523 w 526"/>
                <a:gd name="T85" fmla="*/ 14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6"/>
                <a:gd name="T130" fmla="*/ 0 h 216"/>
                <a:gd name="T131" fmla="*/ 526 w 526"/>
                <a:gd name="T132" fmla="*/ 216 h 2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6" h="216">
                  <a:moveTo>
                    <a:pt x="526" y="24"/>
                  </a:moveTo>
                  <a:lnTo>
                    <a:pt x="526" y="216"/>
                  </a:lnTo>
                  <a:lnTo>
                    <a:pt x="37" y="216"/>
                  </a:lnTo>
                  <a:lnTo>
                    <a:pt x="29" y="216"/>
                  </a:lnTo>
                  <a:lnTo>
                    <a:pt x="20" y="208"/>
                  </a:lnTo>
                  <a:lnTo>
                    <a:pt x="12" y="194"/>
                  </a:lnTo>
                  <a:lnTo>
                    <a:pt x="5" y="180"/>
                  </a:lnTo>
                  <a:lnTo>
                    <a:pt x="0" y="163"/>
                  </a:lnTo>
                  <a:lnTo>
                    <a:pt x="1" y="149"/>
                  </a:lnTo>
                  <a:lnTo>
                    <a:pt x="8" y="135"/>
                  </a:lnTo>
                  <a:lnTo>
                    <a:pt x="22" y="127"/>
                  </a:lnTo>
                  <a:lnTo>
                    <a:pt x="9" y="113"/>
                  </a:lnTo>
                  <a:lnTo>
                    <a:pt x="3" y="89"/>
                  </a:lnTo>
                  <a:lnTo>
                    <a:pt x="4" y="68"/>
                  </a:lnTo>
                  <a:lnTo>
                    <a:pt x="13" y="54"/>
                  </a:lnTo>
                  <a:lnTo>
                    <a:pt x="12" y="32"/>
                  </a:lnTo>
                  <a:lnTo>
                    <a:pt x="19" y="14"/>
                  </a:lnTo>
                  <a:lnTo>
                    <a:pt x="29" y="6"/>
                  </a:lnTo>
                  <a:lnTo>
                    <a:pt x="41" y="14"/>
                  </a:lnTo>
                  <a:lnTo>
                    <a:pt x="47" y="4"/>
                  </a:lnTo>
                  <a:lnTo>
                    <a:pt x="56" y="0"/>
                  </a:lnTo>
                  <a:lnTo>
                    <a:pt x="66" y="0"/>
                  </a:lnTo>
                  <a:lnTo>
                    <a:pt x="76" y="4"/>
                  </a:lnTo>
                  <a:lnTo>
                    <a:pt x="85" y="12"/>
                  </a:lnTo>
                  <a:lnTo>
                    <a:pt x="93" y="22"/>
                  </a:lnTo>
                  <a:lnTo>
                    <a:pt x="98" y="34"/>
                  </a:lnTo>
                  <a:lnTo>
                    <a:pt x="99" y="48"/>
                  </a:lnTo>
                  <a:lnTo>
                    <a:pt x="104" y="40"/>
                  </a:lnTo>
                  <a:lnTo>
                    <a:pt x="110" y="32"/>
                  </a:lnTo>
                  <a:lnTo>
                    <a:pt x="119" y="24"/>
                  </a:lnTo>
                  <a:lnTo>
                    <a:pt x="128" y="20"/>
                  </a:lnTo>
                  <a:lnTo>
                    <a:pt x="138" y="20"/>
                  </a:lnTo>
                  <a:lnTo>
                    <a:pt x="147" y="24"/>
                  </a:lnTo>
                  <a:lnTo>
                    <a:pt x="155" y="34"/>
                  </a:lnTo>
                  <a:lnTo>
                    <a:pt x="162" y="48"/>
                  </a:lnTo>
                  <a:lnTo>
                    <a:pt x="165" y="36"/>
                  </a:lnTo>
                  <a:lnTo>
                    <a:pt x="170" y="24"/>
                  </a:lnTo>
                  <a:lnTo>
                    <a:pt x="177" y="14"/>
                  </a:lnTo>
                  <a:lnTo>
                    <a:pt x="186" y="6"/>
                  </a:lnTo>
                  <a:lnTo>
                    <a:pt x="196" y="4"/>
                  </a:lnTo>
                  <a:lnTo>
                    <a:pt x="205" y="4"/>
                  </a:lnTo>
                  <a:lnTo>
                    <a:pt x="213" y="12"/>
                  </a:lnTo>
                  <a:lnTo>
                    <a:pt x="218" y="24"/>
                  </a:lnTo>
                  <a:lnTo>
                    <a:pt x="229" y="20"/>
                  </a:lnTo>
                  <a:lnTo>
                    <a:pt x="239" y="20"/>
                  </a:lnTo>
                  <a:lnTo>
                    <a:pt x="247" y="26"/>
                  </a:lnTo>
                  <a:lnTo>
                    <a:pt x="253" y="40"/>
                  </a:lnTo>
                  <a:lnTo>
                    <a:pt x="258" y="28"/>
                  </a:lnTo>
                  <a:lnTo>
                    <a:pt x="266" y="20"/>
                  </a:lnTo>
                  <a:lnTo>
                    <a:pt x="275" y="14"/>
                  </a:lnTo>
                  <a:lnTo>
                    <a:pt x="286" y="14"/>
                  </a:lnTo>
                  <a:lnTo>
                    <a:pt x="298" y="16"/>
                  </a:lnTo>
                  <a:lnTo>
                    <a:pt x="308" y="22"/>
                  </a:lnTo>
                  <a:lnTo>
                    <a:pt x="315" y="30"/>
                  </a:lnTo>
                  <a:lnTo>
                    <a:pt x="322" y="44"/>
                  </a:lnTo>
                  <a:lnTo>
                    <a:pt x="324" y="32"/>
                  </a:lnTo>
                  <a:lnTo>
                    <a:pt x="331" y="22"/>
                  </a:lnTo>
                  <a:lnTo>
                    <a:pt x="338" y="16"/>
                  </a:lnTo>
                  <a:lnTo>
                    <a:pt x="346" y="12"/>
                  </a:lnTo>
                  <a:lnTo>
                    <a:pt x="355" y="12"/>
                  </a:lnTo>
                  <a:lnTo>
                    <a:pt x="364" y="16"/>
                  </a:lnTo>
                  <a:lnTo>
                    <a:pt x="371" y="24"/>
                  </a:lnTo>
                  <a:lnTo>
                    <a:pt x="378" y="34"/>
                  </a:lnTo>
                  <a:lnTo>
                    <a:pt x="380" y="22"/>
                  </a:lnTo>
                  <a:lnTo>
                    <a:pt x="385" y="14"/>
                  </a:lnTo>
                  <a:lnTo>
                    <a:pt x="391" y="10"/>
                  </a:lnTo>
                  <a:lnTo>
                    <a:pt x="398" y="8"/>
                  </a:lnTo>
                  <a:lnTo>
                    <a:pt x="405" y="8"/>
                  </a:lnTo>
                  <a:lnTo>
                    <a:pt x="413" y="14"/>
                  </a:lnTo>
                  <a:lnTo>
                    <a:pt x="418" y="24"/>
                  </a:lnTo>
                  <a:lnTo>
                    <a:pt x="422" y="36"/>
                  </a:lnTo>
                  <a:lnTo>
                    <a:pt x="429" y="30"/>
                  </a:lnTo>
                  <a:lnTo>
                    <a:pt x="436" y="24"/>
                  </a:lnTo>
                  <a:lnTo>
                    <a:pt x="442" y="22"/>
                  </a:lnTo>
                  <a:lnTo>
                    <a:pt x="448" y="22"/>
                  </a:lnTo>
                  <a:lnTo>
                    <a:pt x="453" y="22"/>
                  </a:lnTo>
                  <a:lnTo>
                    <a:pt x="459" y="26"/>
                  </a:lnTo>
                  <a:lnTo>
                    <a:pt x="464" y="32"/>
                  </a:lnTo>
                  <a:lnTo>
                    <a:pt x="467" y="40"/>
                  </a:lnTo>
                  <a:lnTo>
                    <a:pt x="474" y="34"/>
                  </a:lnTo>
                  <a:lnTo>
                    <a:pt x="481" y="28"/>
                  </a:lnTo>
                  <a:lnTo>
                    <a:pt x="490" y="20"/>
                  </a:lnTo>
                  <a:lnTo>
                    <a:pt x="500" y="14"/>
                  </a:lnTo>
                  <a:lnTo>
                    <a:pt x="509" y="10"/>
                  </a:lnTo>
                  <a:lnTo>
                    <a:pt x="517" y="10"/>
                  </a:lnTo>
                  <a:lnTo>
                    <a:pt x="523" y="14"/>
                  </a:lnTo>
                  <a:lnTo>
                    <a:pt x="526" y="24"/>
                  </a:lnTo>
                  <a:close/>
                </a:path>
              </a:pathLst>
            </a:custGeom>
            <a:solidFill>
              <a:srgbClr val="00FF00"/>
            </a:solidFill>
            <a:ln w="9525">
              <a:noFill/>
              <a:round/>
              <a:headEnd/>
              <a:tailEnd/>
            </a:ln>
          </p:spPr>
          <p:txBody>
            <a:bodyPr/>
            <a:lstStyle/>
            <a:p>
              <a:endParaRPr lang="en-US"/>
            </a:p>
          </p:txBody>
        </p:sp>
        <p:sp>
          <p:nvSpPr>
            <p:cNvPr id="34957" name="Text Box 1115"/>
            <p:cNvSpPr txBox="1">
              <a:spLocks noChangeArrowheads="1"/>
            </p:cNvSpPr>
            <p:nvPr/>
          </p:nvSpPr>
          <p:spPr bwMode="auto">
            <a:xfrm>
              <a:off x="3790" y="2228"/>
              <a:ext cx="801" cy="250"/>
            </a:xfrm>
            <a:prstGeom prst="rect">
              <a:avLst/>
            </a:prstGeom>
            <a:noFill/>
            <a:ln w="12700">
              <a:noFill/>
              <a:miter lim="800000"/>
              <a:headEnd/>
              <a:tailEnd/>
            </a:ln>
          </p:spPr>
          <p:txBody>
            <a:bodyPr wrap="none">
              <a:spAutoFit/>
            </a:bodyPr>
            <a:lstStyle/>
            <a:p>
              <a:pPr eaLnBrk="0" hangingPunct="0"/>
              <a:r>
                <a:rPr lang="en-US" sz="2000" b="1">
                  <a:solidFill>
                    <a:srgbClr val="FF9933"/>
                  </a:solidFill>
                  <a:latin typeface="Arial" pitchFamily="34" charset="0"/>
                </a:rPr>
                <a:t>SCHOOL</a:t>
              </a:r>
            </a:p>
          </p:txBody>
        </p:sp>
      </p:grpSp>
      <p:sp>
        <p:nvSpPr>
          <p:cNvPr id="407644" name="Text Box 1116"/>
          <p:cNvSpPr txBox="1">
            <a:spLocks noChangeArrowheads="1"/>
          </p:cNvSpPr>
          <p:nvPr/>
        </p:nvSpPr>
        <p:spPr bwMode="auto">
          <a:xfrm>
            <a:off x="863600" y="4106863"/>
            <a:ext cx="1760538" cy="457200"/>
          </a:xfrm>
          <a:prstGeom prst="rect">
            <a:avLst/>
          </a:prstGeom>
          <a:noFill/>
          <a:ln w="9525">
            <a:noFill/>
            <a:miter lim="800000"/>
            <a:headEnd/>
            <a:tailEnd/>
          </a:ln>
        </p:spPr>
        <p:txBody>
          <a:bodyPr wrap="none">
            <a:spAutoFit/>
          </a:bodyPr>
          <a:lstStyle/>
          <a:p>
            <a:pPr algn="ctr" eaLnBrk="0" hangingPunct="0"/>
            <a:r>
              <a:rPr lang="en-US" b="1">
                <a:latin typeface="Arial" pitchFamily="34" charset="0"/>
              </a:rPr>
              <a:t>DAMAGED</a:t>
            </a:r>
          </a:p>
        </p:txBody>
      </p:sp>
      <p:grpSp>
        <p:nvGrpSpPr>
          <p:cNvPr id="4" name="Group 1117"/>
          <p:cNvGrpSpPr>
            <a:grpSpLocks/>
          </p:cNvGrpSpPr>
          <p:nvPr/>
        </p:nvGrpSpPr>
        <p:grpSpPr bwMode="auto">
          <a:xfrm>
            <a:off x="457200" y="4710113"/>
            <a:ext cx="2613025" cy="1857375"/>
            <a:chOff x="134" y="2344"/>
            <a:chExt cx="1646" cy="1045"/>
          </a:xfrm>
        </p:grpSpPr>
        <p:sp>
          <p:nvSpPr>
            <p:cNvPr id="34830" name="Freeform 1118"/>
            <p:cNvSpPr>
              <a:spLocks/>
            </p:cNvSpPr>
            <p:nvPr/>
          </p:nvSpPr>
          <p:spPr bwMode="auto">
            <a:xfrm>
              <a:off x="240" y="2437"/>
              <a:ext cx="1448" cy="785"/>
            </a:xfrm>
            <a:custGeom>
              <a:avLst/>
              <a:gdLst>
                <a:gd name="T0" fmla="*/ 0 w 3909"/>
                <a:gd name="T1" fmla="*/ 1343 h 1343"/>
                <a:gd name="T2" fmla="*/ 0 w 3909"/>
                <a:gd name="T3" fmla="*/ 0 h 1343"/>
                <a:gd name="T4" fmla="*/ 3909 w 3909"/>
                <a:gd name="T5" fmla="*/ 0 h 1343"/>
                <a:gd name="T6" fmla="*/ 3909 w 3909"/>
                <a:gd name="T7" fmla="*/ 1337 h 1343"/>
                <a:gd name="T8" fmla="*/ 0 w 3909"/>
                <a:gd name="T9" fmla="*/ 1343 h 1343"/>
                <a:gd name="T10" fmla="*/ 0 60000 65536"/>
                <a:gd name="T11" fmla="*/ 0 60000 65536"/>
                <a:gd name="T12" fmla="*/ 0 60000 65536"/>
                <a:gd name="T13" fmla="*/ 0 60000 65536"/>
                <a:gd name="T14" fmla="*/ 0 60000 65536"/>
                <a:gd name="T15" fmla="*/ 0 w 3909"/>
                <a:gd name="T16" fmla="*/ 0 h 1343"/>
                <a:gd name="T17" fmla="*/ 3909 w 3909"/>
                <a:gd name="T18" fmla="*/ 1343 h 1343"/>
              </a:gdLst>
              <a:ahLst/>
              <a:cxnLst>
                <a:cxn ang="T10">
                  <a:pos x="T0" y="T1"/>
                </a:cxn>
                <a:cxn ang="T11">
                  <a:pos x="T2" y="T3"/>
                </a:cxn>
                <a:cxn ang="T12">
                  <a:pos x="T4" y="T5"/>
                </a:cxn>
                <a:cxn ang="T13">
                  <a:pos x="T6" y="T7"/>
                </a:cxn>
                <a:cxn ang="T14">
                  <a:pos x="T8" y="T9"/>
                </a:cxn>
              </a:cxnLst>
              <a:rect l="T15" t="T16" r="T17" b="T18"/>
              <a:pathLst>
                <a:path w="3909" h="1343">
                  <a:moveTo>
                    <a:pt x="0" y="1343"/>
                  </a:moveTo>
                  <a:lnTo>
                    <a:pt x="0" y="0"/>
                  </a:lnTo>
                  <a:lnTo>
                    <a:pt x="3909" y="0"/>
                  </a:lnTo>
                  <a:lnTo>
                    <a:pt x="3909" y="1337"/>
                  </a:lnTo>
                  <a:lnTo>
                    <a:pt x="0" y="1343"/>
                  </a:lnTo>
                  <a:close/>
                </a:path>
              </a:pathLst>
            </a:custGeom>
            <a:solidFill>
              <a:srgbClr val="996600"/>
            </a:solidFill>
            <a:ln w="9525">
              <a:noFill/>
              <a:round/>
              <a:headEnd/>
              <a:tailEnd/>
            </a:ln>
          </p:spPr>
          <p:txBody>
            <a:bodyPr/>
            <a:lstStyle/>
            <a:p>
              <a:endParaRPr lang="en-US"/>
            </a:p>
          </p:txBody>
        </p:sp>
        <p:sp>
          <p:nvSpPr>
            <p:cNvPr id="34831" name="Rectangle 1119"/>
            <p:cNvSpPr>
              <a:spLocks noChangeArrowheads="1"/>
            </p:cNvSpPr>
            <p:nvPr/>
          </p:nvSpPr>
          <p:spPr bwMode="auto">
            <a:xfrm>
              <a:off x="1601" y="2504"/>
              <a:ext cx="50" cy="30"/>
            </a:xfrm>
            <a:prstGeom prst="rect">
              <a:avLst/>
            </a:prstGeom>
            <a:solidFill>
              <a:srgbClr val="400000"/>
            </a:solidFill>
            <a:ln w="9525">
              <a:noFill/>
              <a:miter lim="800000"/>
              <a:headEnd/>
              <a:tailEnd/>
            </a:ln>
          </p:spPr>
          <p:txBody>
            <a:bodyPr/>
            <a:lstStyle/>
            <a:p>
              <a:endParaRPr lang="en-US"/>
            </a:p>
          </p:txBody>
        </p:sp>
        <p:sp>
          <p:nvSpPr>
            <p:cNvPr id="34832" name="Rectangle 1120"/>
            <p:cNvSpPr>
              <a:spLocks noChangeArrowheads="1"/>
            </p:cNvSpPr>
            <p:nvPr/>
          </p:nvSpPr>
          <p:spPr bwMode="auto">
            <a:xfrm>
              <a:off x="1462" y="2788"/>
              <a:ext cx="50" cy="32"/>
            </a:xfrm>
            <a:prstGeom prst="rect">
              <a:avLst/>
            </a:prstGeom>
            <a:solidFill>
              <a:srgbClr val="200000"/>
            </a:solidFill>
            <a:ln w="9525">
              <a:noFill/>
              <a:miter lim="800000"/>
              <a:headEnd/>
              <a:tailEnd/>
            </a:ln>
          </p:spPr>
          <p:txBody>
            <a:bodyPr/>
            <a:lstStyle/>
            <a:p>
              <a:endParaRPr lang="en-US"/>
            </a:p>
          </p:txBody>
        </p:sp>
        <p:sp>
          <p:nvSpPr>
            <p:cNvPr id="34833" name="Rectangle 1121"/>
            <p:cNvSpPr>
              <a:spLocks noChangeArrowheads="1"/>
            </p:cNvSpPr>
            <p:nvPr/>
          </p:nvSpPr>
          <p:spPr bwMode="auto">
            <a:xfrm>
              <a:off x="1611" y="2656"/>
              <a:ext cx="52" cy="26"/>
            </a:xfrm>
            <a:prstGeom prst="rect">
              <a:avLst/>
            </a:prstGeom>
            <a:solidFill>
              <a:srgbClr val="400000"/>
            </a:solidFill>
            <a:ln w="9525">
              <a:noFill/>
              <a:miter lim="800000"/>
              <a:headEnd/>
              <a:tailEnd/>
            </a:ln>
          </p:spPr>
          <p:txBody>
            <a:bodyPr/>
            <a:lstStyle/>
            <a:p>
              <a:endParaRPr lang="en-US"/>
            </a:p>
          </p:txBody>
        </p:sp>
        <p:sp>
          <p:nvSpPr>
            <p:cNvPr id="34834" name="Rectangle 1122"/>
            <p:cNvSpPr>
              <a:spLocks noChangeArrowheads="1"/>
            </p:cNvSpPr>
            <p:nvPr/>
          </p:nvSpPr>
          <p:spPr bwMode="auto">
            <a:xfrm>
              <a:off x="1578" y="2610"/>
              <a:ext cx="48" cy="30"/>
            </a:xfrm>
            <a:prstGeom prst="rect">
              <a:avLst/>
            </a:prstGeom>
            <a:solidFill>
              <a:srgbClr val="200000"/>
            </a:solidFill>
            <a:ln w="9525">
              <a:noFill/>
              <a:miter lim="800000"/>
              <a:headEnd/>
              <a:tailEnd/>
            </a:ln>
          </p:spPr>
          <p:txBody>
            <a:bodyPr/>
            <a:lstStyle/>
            <a:p>
              <a:endParaRPr lang="en-US"/>
            </a:p>
          </p:txBody>
        </p:sp>
        <p:sp>
          <p:nvSpPr>
            <p:cNvPr id="34835" name="Rectangle 1123"/>
            <p:cNvSpPr>
              <a:spLocks noChangeArrowheads="1"/>
            </p:cNvSpPr>
            <p:nvPr/>
          </p:nvSpPr>
          <p:spPr bwMode="auto">
            <a:xfrm>
              <a:off x="1611" y="3000"/>
              <a:ext cx="52" cy="31"/>
            </a:xfrm>
            <a:prstGeom prst="rect">
              <a:avLst/>
            </a:prstGeom>
            <a:solidFill>
              <a:srgbClr val="400000"/>
            </a:solidFill>
            <a:ln w="9525">
              <a:noFill/>
              <a:miter lim="800000"/>
              <a:headEnd/>
              <a:tailEnd/>
            </a:ln>
          </p:spPr>
          <p:txBody>
            <a:bodyPr/>
            <a:lstStyle/>
            <a:p>
              <a:endParaRPr lang="en-US"/>
            </a:p>
          </p:txBody>
        </p:sp>
        <p:sp>
          <p:nvSpPr>
            <p:cNvPr id="34836" name="Rectangle 1124"/>
            <p:cNvSpPr>
              <a:spLocks noChangeArrowheads="1"/>
            </p:cNvSpPr>
            <p:nvPr/>
          </p:nvSpPr>
          <p:spPr bwMode="auto">
            <a:xfrm>
              <a:off x="1568" y="3067"/>
              <a:ext cx="50" cy="29"/>
            </a:xfrm>
            <a:prstGeom prst="rect">
              <a:avLst/>
            </a:prstGeom>
            <a:solidFill>
              <a:srgbClr val="400000"/>
            </a:solidFill>
            <a:ln w="9525">
              <a:noFill/>
              <a:miter lim="800000"/>
              <a:headEnd/>
              <a:tailEnd/>
            </a:ln>
          </p:spPr>
          <p:txBody>
            <a:bodyPr/>
            <a:lstStyle/>
            <a:p>
              <a:endParaRPr lang="en-US"/>
            </a:p>
          </p:txBody>
        </p:sp>
        <p:sp>
          <p:nvSpPr>
            <p:cNvPr id="34837" name="Rectangle 1125"/>
            <p:cNvSpPr>
              <a:spLocks noChangeArrowheads="1"/>
            </p:cNvSpPr>
            <p:nvPr/>
          </p:nvSpPr>
          <p:spPr bwMode="auto">
            <a:xfrm>
              <a:off x="1468" y="3118"/>
              <a:ext cx="52" cy="30"/>
            </a:xfrm>
            <a:prstGeom prst="rect">
              <a:avLst/>
            </a:prstGeom>
            <a:solidFill>
              <a:srgbClr val="400000"/>
            </a:solidFill>
            <a:ln w="9525">
              <a:noFill/>
              <a:miter lim="800000"/>
              <a:headEnd/>
              <a:tailEnd/>
            </a:ln>
          </p:spPr>
          <p:txBody>
            <a:bodyPr/>
            <a:lstStyle/>
            <a:p>
              <a:endParaRPr lang="en-US"/>
            </a:p>
          </p:txBody>
        </p:sp>
        <p:sp>
          <p:nvSpPr>
            <p:cNvPr id="34838" name="Rectangle 1126"/>
            <p:cNvSpPr>
              <a:spLocks noChangeArrowheads="1"/>
            </p:cNvSpPr>
            <p:nvPr/>
          </p:nvSpPr>
          <p:spPr bwMode="auto">
            <a:xfrm>
              <a:off x="1628" y="3160"/>
              <a:ext cx="50" cy="29"/>
            </a:xfrm>
            <a:prstGeom prst="rect">
              <a:avLst/>
            </a:prstGeom>
            <a:solidFill>
              <a:srgbClr val="400000"/>
            </a:solidFill>
            <a:ln w="9525">
              <a:noFill/>
              <a:miter lim="800000"/>
              <a:headEnd/>
              <a:tailEnd/>
            </a:ln>
          </p:spPr>
          <p:txBody>
            <a:bodyPr/>
            <a:lstStyle/>
            <a:p>
              <a:endParaRPr lang="en-US"/>
            </a:p>
          </p:txBody>
        </p:sp>
        <p:sp>
          <p:nvSpPr>
            <p:cNvPr id="34839" name="Rectangle 1127"/>
            <p:cNvSpPr>
              <a:spLocks noChangeArrowheads="1"/>
            </p:cNvSpPr>
            <p:nvPr/>
          </p:nvSpPr>
          <p:spPr bwMode="auto">
            <a:xfrm>
              <a:off x="1482" y="2965"/>
              <a:ext cx="50" cy="31"/>
            </a:xfrm>
            <a:prstGeom prst="rect">
              <a:avLst/>
            </a:prstGeom>
            <a:solidFill>
              <a:srgbClr val="200000"/>
            </a:solidFill>
            <a:ln w="9525">
              <a:noFill/>
              <a:miter lim="800000"/>
              <a:headEnd/>
              <a:tailEnd/>
            </a:ln>
          </p:spPr>
          <p:txBody>
            <a:bodyPr/>
            <a:lstStyle/>
            <a:p>
              <a:endParaRPr lang="en-US"/>
            </a:p>
          </p:txBody>
        </p:sp>
        <p:sp>
          <p:nvSpPr>
            <p:cNvPr id="34840" name="Rectangle 1128"/>
            <p:cNvSpPr>
              <a:spLocks noChangeArrowheads="1"/>
            </p:cNvSpPr>
            <p:nvPr/>
          </p:nvSpPr>
          <p:spPr bwMode="auto">
            <a:xfrm>
              <a:off x="328" y="2488"/>
              <a:ext cx="50" cy="29"/>
            </a:xfrm>
            <a:prstGeom prst="rect">
              <a:avLst/>
            </a:prstGeom>
            <a:solidFill>
              <a:srgbClr val="400000"/>
            </a:solidFill>
            <a:ln w="9525">
              <a:noFill/>
              <a:miter lim="800000"/>
              <a:headEnd/>
              <a:tailEnd/>
            </a:ln>
          </p:spPr>
          <p:txBody>
            <a:bodyPr/>
            <a:lstStyle/>
            <a:p>
              <a:endParaRPr lang="en-US"/>
            </a:p>
          </p:txBody>
        </p:sp>
        <p:sp>
          <p:nvSpPr>
            <p:cNvPr id="34841" name="Rectangle 1129"/>
            <p:cNvSpPr>
              <a:spLocks noChangeArrowheads="1"/>
            </p:cNvSpPr>
            <p:nvPr/>
          </p:nvSpPr>
          <p:spPr bwMode="auto">
            <a:xfrm>
              <a:off x="300" y="2653"/>
              <a:ext cx="50" cy="31"/>
            </a:xfrm>
            <a:prstGeom prst="rect">
              <a:avLst/>
            </a:prstGeom>
            <a:solidFill>
              <a:srgbClr val="400000"/>
            </a:solidFill>
            <a:ln w="9525">
              <a:noFill/>
              <a:miter lim="800000"/>
              <a:headEnd/>
              <a:tailEnd/>
            </a:ln>
          </p:spPr>
          <p:txBody>
            <a:bodyPr/>
            <a:lstStyle/>
            <a:p>
              <a:endParaRPr lang="en-US"/>
            </a:p>
          </p:txBody>
        </p:sp>
        <p:sp>
          <p:nvSpPr>
            <p:cNvPr id="34842" name="Rectangle 1130"/>
            <p:cNvSpPr>
              <a:spLocks noChangeArrowheads="1"/>
            </p:cNvSpPr>
            <p:nvPr/>
          </p:nvSpPr>
          <p:spPr bwMode="auto">
            <a:xfrm>
              <a:off x="273" y="2930"/>
              <a:ext cx="52" cy="31"/>
            </a:xfrm>
            <a:prstGeom prst="rect">
              <a:avLst/>
            </a:prstGeom>
            <a:solidFill>
              <a:srgbClr val="400000"/>
            </a:solidFill>
            <a:ln w="9525">
              <a:noFill/>
              <a:miter lim="800000"/>
              <a:headEnd/>
              <a:tailEnd/>
            </a:ln>
          </p:spPr>
          <p:txBody>
            <a:bodyPr/>
            <a:lstStyle/>
            <a:p>
              <a:endParaRPr lang="en-US"/>
            </a:p>
          </p:txBody>
        </p:sp>
        <p:sp>
          <p:nvSpPr>
            <p:cNvPr id="34843" name="Rectangle 1131"/>
            <p:cNvSpPr>
              <a:spLocks noChangeArrowheads="1"/>
            </p:cNvSpPr>
            <p:nvPr/>
          </p:nvSpPr>
          <p:spPr bwMode="auto">
            <a:xfrm rot="-844532">
              <a:off x="338" y="3154"/>
              <a:ext cx="50" cy="30"/>
            </a:xfrm>
            <a:prstGeom prst="rect">
              <a:avLst/>
            </a:prstGeom>
            <a:solidFill>
              <a:srgbClr val="400000"/>
            </a:solidFill>
            <a:ln w="9525">
              <a:noFill/>
              <a:miter lim="800000"/>
              <a:headEnd/>
              <a:tailEnd/>
            </a:ln>
          </p:spPr>
          <p:txBody>
            <a:bodyPr/>
            <a:lstStyle/>
            <a:p>
              <a:endParaRPr lang="en-US"/>
            </a:p>
          </p:txBody>
        </p:sp>
        <p:sp>
          <p:nvSpPr>
            <p:cNvPr id="34844" name="Rectangle 1132"/>
            <p:cNvSpPr>
              <a:spLocks noChangeArrowheads="1"/>
            </p:cNvSpPr>
            <p:nvPr/>
          </p:nvSpPr>
          <p:spPr bwMode="auto">
            <a:xfrm rot="515754">
              <a:off x="276" y="3174"/>
              <a:ext cx="51" cy="32"/>
            </a:xfrm>
            <a:prstGeom prst="rect">
              <a:avLst/>
            </a:prstGeom>
            <a:solidFill>
              <a:srgbClr val="400000"/>
            </a:solidFill>
            <a:ln w="9525">
              <a:noFill/>
              <a:miter lim="800000"/>
              <a:headEnd/>
              <a:tailEnd/>
            </a:ln>
          </p:spPr>
          <p:txBody>
            <a:bodyPr/>
            <a:lstStyle/>
            <a:p>
              <a:endParaRPr lang="en-US"/>
            </a:p>
          </p:txBody>
        </p:sp>
        <p:sp>
          <p:nvSpPr>
            <p:cNvPr id="34845" name="Rectangle 1133"/>
            <p:cNvSpPr>
              <a:spLocks noChangeArrowheads="1"/>
            </p:cNvSpPr>
            <p:nvPr/>
          </p:nvSpPr>
          <p:spPr bwMode="auto">
            <a:xfrm>
              <a:off x="330" y="2993"/>
              <a:ext cx="52" cy="30"/>
            </a:xfrm>
            <a:prstGeom prst="rect">
              <a:avLst/>
            </a:prstGeom>
            <a:solidFill>
              <a:srgbClr val="200000"/>
            </a:solidFill>
            <a:ln w="9525">
              <a:noFill/>
              <a:miter lim="800000"/>
              <a:headEnd/>
              <a:tailEnd/>
            </a:ln>
          </p:spPr>
          <p:txBody>
            <a:bodyPr/>
            <a:lstStyle/>
            <a:p>
              <a:endParaRPr lang="en-US"/>
            </a:p>
          </p:txBody>
        </p:sp>
        <p:sp>
          <p:nvSpPr>
            <p:cNvPr id="34846" name="Rectangle 1134"/>
            <p:cNvSpPr>
              <a:spLocks noChangeArrowheads="1"/>
            </p:cNvSpPr>
            <p:nvPr/>
          </p:nvSpPr>
          <p:spPr bwMode="auto">
            <a:xfrm>
              <a:off x="253" y="2566"/>
              <a:ext cx="50" cy="31"/>
            </a:xfrm>
            <a:prstGeom prst="rect">
              <a:avLst/>
            </a:prstGeom>
            <a:solidFill>
              <a:srgbClr val="200000"/>
            </a:solidFill>
            <a:ln w="9525">
              <a:noFill/>
              <a:miter lim="800000"/>
              <a:headEnd/>
              <a:tailEnd/>
            </a:ln>
          </p:spPr>
          <p:txBody>
            <a:bodyPr/>
            <a:lstStyle/>
            <a:p>
              <a:endParaRPr lang="en-US"/>
            </a:p>
          </p:txBody>
        </p:sp>
        <p:grpSp>
          <p:nvGrpSpPr>
            <p:cNvPr id="5" name="Group 1135"/>
            <p:cNvGrpSpPr>
              <a:grpSpLocks/>
            </p:cNvGrpSpPr>
            <p:nvPr/>
          </p:nvGrpSpPr>
          <p:grpSpPr bwMode="auto">
            <a:xfrm>
              <a:off x="134" y="3212"/>
              <a:ext cx="1646" cy="177"/>
              <a:chOff x="563" y="2657"/>
              <a:chExt cx="4445" cy="303"/>
            </a:xfrm>
          </p:grpSpPr>
          <p:sp>
            <p:nvSpPr>
              <p:cNvPr id="34886" name="Rectangle 1136"/>
              <p:cNvSpPr>
                <a:spLocks noChangeArrowheads="1"/>
              </p:cNvSpPr>
              <p:nvPr/>
            </p:nvSpPr>
            <p:spPr bwMode="auto">
              <a:xfrm>
                <a:off x="563" y="2657"/>
                <a:ext cx="4444" cy="262"/>
              </a:xfrm>
              <a:prstGeom prst="rect">
                <a:avLst/>
              </a:prstGeom>
              <a:solidFill>
                <a:srgbClr val="A0A0A0"/>
              </a:solidFill>
              <a:ln w="9525">
                <a:noFill/>
                <a:miter lim="800000"/>
                <a:headEnd/>
                <a:tailEnd/>
              </a:ln>
            </p:spPr>
            <p:txBody>
              <a:bodyPr/>
              <a:lstStyle/>
              <a:p>
                <a:endParaRPr lang="en-US"/>
              </a:p>
            </p:txBody>
          </p:sp>
          <p:sp>
            <p:nvSpPr>
              <p:cNvPr id="34887" name="Rectangle 1137"/>
              <p:cNvSpPr>
                <a:spLocks noChangeArrowheads="1"/>
              </p:cNvSpPr>
              <p:nvPr/>
            </p:nvSpPr>
            <p:spPr bwMode="auto">
              <a:xfrm>
                <a:off x="574" y="2902"/>
                <a:ext cx="4434" cy="58"/>
              </a:xfrm>
              <a:prstGeom prst="rect">
                <a:avLst/>
              </a:prstGeom>
              <a:solidFill>
                <a:srgbClr val="606060"/>
              </a:solidFill>
              <a:ln w="9525">
                <a:noFill/>
                <a:miter lim="800000"/>
                <a:headEnd/>
                <a:tailEnd/>
              </a:ln>
            </p:spPr>
            <p:txBody>
              <a:bodyPr/>
              <a:lstStyle/>
              <a:p>
                <a:endParaRPr lang="en-US"/>
              </a:p>
            </p:txBody>
          </p:sp>
        </p:grpSp>
        <p:sp>
          <p:nvSpPr>
            <p:cNvPr id="34848" name="Freeform 1138"/>
            <p:cNvSpPr>
              <a:spLocks/>
            </p:cNvSpPr>
            <p:nvPr/>
          </p:nvSpPr>
          <p:spPr bwMode="auto">
            <a:xfrm>
              <a:off x="400" y="2344"/>
              <a:ext cx="1128" cy="868"/>
            </a:xfrm>
            <a:custGeom>
              <a:avLst/>
              <a:gdLst>
                <a:gd name="T0" fmla="*/ 234 w 3046"/>
                <a:gd name="T1" fmla="*/ 741 h 1497"/>
                <a:gd name="T2" fmla="*/ 0 w 3046"/>
                <a:gd name="T3" fmla="*/ 600 h 1497"/>
                <a:gd name="T4" fmla="*/ 0 w 3046"/>
                <a:gd name="T5" fmla="*/ 0 h 1497"/>
                <a:gd name="T6" fmla="*/ 3046 w 3046"/>
                <a:gd name="T7" fmla="*/ 3 h 1497"/>
                <a:gd name="T8" fmla="*/ 3046 w 3046"/>
                <a:gd name="T9" fmla="*/ 582 h 1497"/>
                <a:gd name="T10" fmla="*/ 2821 w 3046"/>
                <a:gd name="T11" fmla="*/ 771 h 1497"/>
                <a:gd name="T12" fmla="*/ 2821 w 3046"/>
                <a:gd name="T13" fmla="*/ 1310 h 1497"/>
                <a:gd name="T14" fmla="*/ 1858 w 3046"/>
                <a:gd name="T15" fmla="*/ 1310 h 1497"/>
                <a:gd name="T16" fmla="*/ 1858 w 3046"/>
                <a:gd name="T17" fmla="*/ 1491 h 1497"/>
                <a:gd name="T18" fmla="*/ 1188 w 3046"/>
                <a:gd name="T19" fmla="*/ 1497 h 1497"/>
                <a:gd name="T20" fmla="*/ 1185 w 3046"/>
                <a:gd name="T21" fmla="*/ 1321 h 1497"/>
                <a:gd name="T22" fmla="*/ 234 w 3046"/>
                <a:gd name="T23" fmla="*/ 1321 h 1497"/>
                <a:gd name="T24" fmla="*/ 234 w 3046"/>
                <a:gd name="T25" fmla="*/ 741 h 14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6"/>
                <a:gd name="T40" fmla="*/ 0 h 1497"/>
                <a:gd name="T41" fmla="*/ 3046 w 3046"/>
                <a:gd name="T42" fmla="*/ 1497 h 14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6" h="1497">
                  <a:moveTo>
                    <a:pt x="234" y="741"/>
                  </a:moveTo>
                  <a:lnTo>
                    <a:pt x="0" y="600"/>
                  </a:lnTo>
                  <a:lnTo>
                    <a:pt x="0" y="0"/>
                  </a:lnTo>
                  <a:lnTo>
                    <a:pt x="3046" y="3"/>
                  </a:lnTo>
                  <a:lnTo>
                    <a:pt x="3046" y="582"/>
                  </a:lnTo>
                  <a:lnTo>
                    <a:pt x="2821" y="771"/>
                  </a:lnTo>
                  <a:lnTo>
                    <a:pt x="2821" y="1310"/>
                  </a:lnTo>
                  <a:lnTo>
                    <a:pt x="1858" y="1310"/>
                  </a:lnTo>
                  <a:lnTo>
                    <a:pt x="1858" y="1491"/>
                  </a:lnTo>
                  <a:lnTo>
                    <a:pt x="1188" y="1497"/>
                  </a:lnTo>
                  <a:lnTo>
                    <a:pt x="1185" y="1321"/>
                  </a:lnTo>
                  <a:lnTo>
                    <a:pt x="234" y="1321"/>
                  </a:lnTo>
                  <a:lnTo>
                    <a:pt x="234" y="741"/>
                  </a:lnTo>
                  <a:close/>
                </a:path>
              </a:pathLst>
            </a:custGeom>
            <a:solidFill>
              <a:srgbClr val="663300"/>
            </a:solidFill>
            <a:ln w="9525">
              <a:noFill/>
              <a:round/>
              <a:headEnd/>
              <a:tailEnd/>
            </a:ln>
          </p:spPr>
          <p:txBody>
            <a:bodyPr/>
            <a:lstStyle/>
            <a:p>
              <a:endParaRPr lang="en-US"/>
            </a:p>
          </p:txBody>
        </p:sp>
        <p:sp>
          <p:nvSpPr>
            <p:cNvPr id="34849" name="Freeform 1139"/>
            <p:cNvSpPr>
              <a:spLocks/>
            </p:cNvSpPr>
            <p:nvPr/>
          </p:nvSpPr>
          <p:spPr bwMode="auto">
            <a:xfrm>
              <a:off x="417" y="2692"/>
              <a:ext cx="65" cy="58"/>
            </a:xfrm>
            <a:custGeom>
              <a:avLst/>
              <a:gdLst>
                <a:gd name="T0" fmla="*/ 0 w 178"/>
                <a:gd name="T1" fmla="*/ 2 h 100"/>
                <a:gd name="T2" fmla="*/ 178 w 178"/>
                <a:gd name="T3" fmla="*/ 0 h 100"/>
                <a:gd name="T4" fmla="*/ 178 w 178"/>
                <a:gd name="T5" fmla="*/ 100 h 100"/>
                <a:gd name="T6" fmla="*/ 0 w 178"/>
                <a:gd name="T7" fmla="*/ 2 h 100"/>
                <a:gd name="T8" fmla="*/ 0 60000 65536"/>
                <a:gd name="T9" fmla="*/ 0 60000 65536"/>
                <a:gd name="T10" fmla="*/ 0 60000 65536"/>
                <a:gd name="T11" fmla="*/ 0 60000 65536"/>
                <a:gd name="T12" fmla="*/ 0 w 178"/>
                <a:gd name="T13" fmla="*/ 0 h 100"/>
                <a:gd name="T14" fmla="*/ 178 w 178"/>
                <a:gd name="T15" fmla="*/ 100 h 100"/>
              </a:gdLst>
              <a:ahLst/>
              <a:cxnLst>
                <a:cxn ang="T8">
                  <a:pos x="T0" y="T1"/>
                </a:cxn>
                <a:cxn ang="T9">
                  <a:pos x="T2" y="T3"/>
                </a:cxn>
                <a:cxn ang="T10">
                  <a:pos x="T4" y="T5"/>
                </a:cxn>
                <a:cxn ang="T11">
                  <a:pos x="T6" y="T7"/>
                </a:cxn>
              </a:cxnLst>
              <a:rect l="T12" t="T13" r="T14" b="T15"/>
              <a:pathLst>
                <a:path w="178" h="100">
                  <a:moveTo>
                    <a:pt x="0" y="2"/>
                  </a:moveTo>
                  <a:lnTo>
                    <a:pt x="178" y="0"/>
                  </a:lnTo>
                  <a:lnTo>
                    <a:pt x="178" y="100"/>
                  </a:lnTo>
                  <a:lnTo>
                    <a:pt x="0" y="2"/>
                  </a:lnTo>
                  <a:close/>
                </a:path>
              </a:pathLst>
            </a:custGeom>
            <a:solidFill>
              <a:srgbClr val="603000"/>
            </a:solidFill>
            <a:ln w="9525">
              <a:noFill/>
              <a:round/>
              <a:headEnd/>
              <a:tailEnd/>
            </a:ln>
          </p:spPr>
          <p:txBody>
            <a:bodyPr/>
            <a:lstStyle/>
            <a:p>
              <a:endParaRPr lang="en-US"/>
            </a:p>
          </p:txBody>
        </p:sp>
        <p:sp>
          <p:nvSpPr>
            <p:cNvPr id="34850" name="Freeform 1140"/>
            <p:cNvSpPr>
              <a:spLocks/>
            </p:cNvSpPr>
            <p:nvPr/>
          </p:nvSpPr>
          <p:spPr bwMode="auto">
            <a:xfrm>
              <a:off x="1447" y="2692"/>
              <a:ext cx="62" cy="74"/>
            </a:xfrm>
            <a:custGeom>
              <a:avLst/>
              <a:gdLst>
                <a:gd name="T0" fmla="*/ 165 w 165"/>
                <a:gd name="T1" fmla="*/ 0 h 128"/>
                <a:gd name="T2" fmla="*/ 0 w 165"/>
                <a:gd name="T3" fmla="*/ 0 h 128"/>
                <a:gd name="T4" fmla="*/ 0 w 165"/>
                <a:gd name="T5" fmla="*/ 128 h 128"/>
                <a:gd name="T6" fmla="*/ 165 w 165"/>
                <a:gd name="T7" fmla="*/ 0 h 128"/>
                <a:gd name="T8" fmla="*/ 0 60000 65536"/>
                <a:gd name="T9" fmla="*/ 0 60000 65536"/>
                <a:gd name="T10" fmla="*/ 0 60000 65536"/>
                <a:gd name="T11" fmla="*/ 0 60000 65536"/>
                <a:gd name="T12" fmla="*/ 0 w 165"/>
                <a:gd name="T13" fmla="*/ 0 h 128"/>
                <a:gd name="T14" fmla="*/ 165 w 165"/>
                <a:gd name="T15" fmla="*/ 128 h 128"/>
              </a:gdLst>
              <a:ahLst/>
              <a:cxnLst>
                <a:cxn ang="T8">
                  <a:pos x="T0" y="T1"/>
                </a:cxn>
                <a:cxn ang="T9">
                  <a:pos x="T2" y="T3"/>
                </a:cxn>
                <a:cxn ang="T10">
                  <a:pos x="T4" y="T5"/>
                </a:cxn>
                <a:cxn ang="T11">
                  <a:pos x="T6" y="T7"/>
                </a:cxn>
              </a:cxnLst>
              <a:rect l="T12" t="T13" r="T14" b="T15"/>
              <a:pathLst>
                <a:path w="165" h="128">
                  <a:moveTo>
                    <a:pt x="165" y="0"/>
                  </a:moveTo>
                  <a:lnTo>
                    <a:pt x="0" y="0"/>
                  </a:lnTo>
                  <a:lnTo>
                    <a:pt x="0" y="128"/>
                  </a:lnTo>
                  <a:lnTo>
                    <a:pt x="165" y="0"/>
                  </a:lnTo>
                  <a:close/>
                </a:path>
              </a:pathLst>
            </a:custGeom>
            <a:solidFill>
              <a:srgbClr val="603000"/>
            </a:solidFill>
            <a:ln w="9525">
              <a:noFill/>
              <a:round/>
              <a:headEnd/>
              <a:tailEnd/>
            </a:ln>
          </p:spPr>
          <p:txBody>
            <a:bodyPr/>
            <a:lstStyle/>
            <a:p>
              <a:endParaRPr lang="en-US"/>
            </a:p>
          </p:txBody>
        </p:sp>
        <p:sp>
          <p:nvSpPr>
            <p:cNvPr id="34851" name="Freeform 1141"/>
            <p:cNvSpPr>
              <a:spLocks/>
            </p:cNvSpPr>
            <p:nvPr/>
          </p:nvSpPr>
          <p:spPr bwMode="auto">
            <a:xfrm>
              <a:off x="490" y="2775"/>
              <a:ext cx="945" cy="430"/>
            </a:xfrm>
            <a:custGeom>
              <a:avLst/>
              <a:gdLst>
                <a:gd name="T0" fmla="*/ 2552 w 2552"/>
                <a:gd name="T1" fmla="*/ 731 h 737"/>
                <a:gd name="T2" fmla="*/ 2552 w 2552"/>
                <a:gd name="T3" fmla="*/ 0 h 737"/>
                <a:gd name="T4" fmla="*/ 0 w 2552"/>
                <a:gd name="T5" fmla="*/ 0 h 737"/>
                <a:gd name="T6" fmla="*/ 0 w 2552"/>
                <a:gd name="T7" fmla="*/ 737 h 737"/>
                <a:gd name="T8" fmla="*/ 0 60000 65536"/>
                <a:gd name="T9" fmla="*/ 0 60000 65536"/>
                <a:gd name="T10" fmla="*/ 0 60000 65536"/>
                <a:gd name="T11" fmla="*/ 0 60000 65536"/>
                <a:gd name="T12" fmla="*/ 0 w 2552"/>
                <a:gd name="T13" fmla="*/ 0 h 737"/>
                <a:gd name="T14" fmla="*/ 2552 w 2552"/>
                <a:gd name="T15" fmla="*/ 737 h 737"/>
              </a:gdLst>
              <a:ahLst/>
              <a:cxnLst>
                <a:cxn ang="T8">
                  <a:pos x="T0" y="T1"/>
                </a:cxn>
                <a:cxn ang="T9">
                  <a:pos x="T2" y="T3"/>
                </a:cxn>
                <a:cxn ang="T10">
                  <a:pos x="T4" y="T5"/>
                </a:cxn>
                <a:cxn ang="T11">
                  <a:pos x="T6" y="T7"/>
                </a:cxn>
              </a:cxnLst>
              <a:rect l="T12" t="T13" r="T14" b="T15"/>
              <a:pathLst>
                <a:path w="2552" h="737">
                  <a:moveTo>
                    <a:pt x="2552" y="731"/>
                  </a:moveTo>
                  <a:lnTo>
                    <a:pt x="2552" y="0"/>
                  </a:lnTo>
                  <a:lnTo>
                    <a:pt x="0" y="0"/>
                  </a:lnTo>
                  <a:lnTo>
                    <a:pt x="0" y="737"/>
                  </a:lnTo>
                </a:path>
              </a:pathLst>
            </a:custGeom>
            <a:noFill/>
            <a:ln w="12700">
              <a:solidFill>
                <a:srgbClr val="000000"/>
              </a:solidFill>
              <a:prstDash val="solid"/>
              <a:round/>
              <a:headEnd/>
              <a:tailEnd/>
            </a:ln>
          </p:spPr>
          <p:txBody>
            <a:bodyPr/>
            <a:lstStyle/>
            <a:p>
              <a:endParaRPr lang="en-US"/>
            </a:p>
          </p:txBody>
        </p:sp>
        <p:grpSp>
          <p:nvGrpSpPr>
            <p:cNvPr id="6" name="Group 1142"/>
            <p:cNvGrpSpPr>
              <a:grpSpLocks/>
            </p:cNvGrpSpPr>
            <p:nvPr/>
          </p:nvGrpSpPr>
          <p:grpSpPr bwMode="auto">
            <a:xfrm rot="-725204">
              <a:off x="856" y="2824"/>
              <a:ext cx="92" cy="272"/>
              <a:chOff x="2524" y="1979"/>
              <a:chExt cx="250" cy="462"/>
            </a:xfrm>
          </p:grpSpPr>
          <p:sp>
            <p:nvSpPr>
              <p:cNvPr id="34883" name="Rectangle 1143"/>
              <p:cNvSpPr>
                <a:spLocks noChangeArrowheads="1"/>
              </p:cNvSpPr>
              <p:nvPr/>
            </p:nvSpPr>
            <p:spPr bwMode="auto">
              <a:xfrm>
                <a:off x="2546" y="1979"/>
                <a:ext cx="216" cy="462"/>
              </a:xfrm>
              <a:prstGeom prst="rect">
                <a:avLst/>
              </a:prstGeom>
              <a:solidFill>
                <a:srgbClr val="0000FF"/>
              </a:solidFill>
              <a:ln w="12700">
                <a:solidFill>
                  <a:srgbClr val="000000"/>
                </a:solidFill>
                <a:miter lim="800000"/>
                <a:headEnd/>
                <a:tailEnd/>
              </a:ln>
            </p:spPr>
            <p:txBody>
              <a:bodyPr/>
              <a:lstStyle/>
              <a:p>
                <a:endParaRPr lang="en-US"/>
              </a:p>
            </p:txBody>
          </p:sp>
          <p:sp>
            <p:nvSpPr>
              <p:cNvPr id="34884" name="Freeform 1144"/>
              <p:cNvSpPr>
                <a:spLocks/>
              </p:cNvSpPr>
              <p:nvPr/>
            </p:nvSpPr>
            <p:spPr bwMode="auto">
              <a:xfrm>
                <a:off x="2524" y="2309"/>
                <a:ext cx="250" cy="36"/>
              </a:xfrm>
              <a:custGeom>
                <a:avLst/>
                <a:gdLst>
                  <a:gd name="T0" fmla="*/ 0 w 250"/>
                  <a:gd name="T1" fmla="*/ 9 h 36"/>
                  <a:gd name="T2" fmla="*/ 141 w 250"/>
                  <a:gd name="T3" fmla="*/ 9 h 36"/>
                  <a:gd name="T4" fmla="*/ 141 w 250"/>
                  <a:gd name="T5" fmla="*/ 3 h 36"/>
                  <a:gd name="T6" fmla="*/ 145 w 250"/>
                  <a:gd name="T7" fmla="*/ 0 h 36"/>
                  <a:gd name="T8" fmla="*/ 154 w 250"/>
                  <a:gd name="T9" fmla="*/ 0 h 36"/>
                  <a:gd name="T10" fmla="*/ 240 w 250"/>
                  <a:gd name="T11" fmla="*/ 0 h 36"/>
                  <a:gd name="T12" fmla="*/ 249 w 250"/>
                  <a:gd name="T13" fmla="*/ 2 h 36"/>
                  <a:gd name="T14" fmla="*/ 250 w 250"/>
                  <a:gd name="T15" fmla="*/ 11 h 36"/>
                  <a:gd name="T16" fmla="*/ 250 w 250"/>
                  <a:gd name="T17" fmla="*/ 30 h 36"/>
                  <a:gd name="T18" fmla="*/ 246 w 250"/>
                  <a:gd name="T19" fmla="*/ 36 h 36"/>
                  <a:gd name="T20" fmla="*/ 142 w 250"/>
                  <a:gd name="T21" fmla="*/ 36 h 36"/>
                  <a:gd name="T22" fmla="*/ 141 w 250"/>
                  <a:gd name="T23" fmla="*/ 32 h 36"/>
                  <a:gd name="T24" fmla="*/ 141 w 250"/>
                  <a:gd name="T25" fmla="*/ 26 h 36"/>
                  <a:gd name="T26" fmla="*/ 0 w 250"/>
                  <a:gd name="T27" fmla="*/ 26 h 36"/>
                  <a:gd name="T28" fmla="*/ 0 w 250"/>
                  <a:gd name="T29" fmla="*/ 9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0"/>
                  <a:gd name="T46" fmla="*/ 0 h 36"/>
                  <a:gd name="T47" fmla="*/ 250 w 250"/>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0" h="36">
                    <a:moveTo>
                      <a:pt x="0" y="9"/>
                    </a:moveTo>
                    <a:lnTo>
                      <a:pt x="141" y="9"/>
                    </a:lnTo>
                    <a:lnTo>
                      <a:pt x="141" y="3"/>
                    </a:lnTo>
                    <a:lnTo>
                      <a:pt x="145" y="0"/>
                    </a:lnTo>
                    <a:lnTo>
                      <a:pt x="154" y="0"/>
                    </a:lnTo>
                    <a:lnTo>
                      <a:pt x="240" y="0"/>
                    </a:lnTo>
                    <a:lnTo>
                      <a:pt x="249" y="2"/>
                    </a:lnTo>
                    <a:lnTo>
                      <a:pt x="250" y="11"/>
                    </a:lnTo>
                    <a:lnTo>
                      <a:pt x="250" y="30"/>
                    </a:lnTo>
                    <a:lnTo>
                      <a:pt x="246" y="36"/>
                    </a:lnTo>
                    <a:lnTo>
                      <a:pt x="142" y="36"/>
                    </a:lnTo>
                    <a:lnTo>
                      <a:pt x="141" y="32"/>
                    </a:lnTo>
                    <a:lnTo>
                      <a:pt x="141" y="26"/>
                    </a:lnTo>
                    <a:lnTo>
                      <a:pt x="0" y="26"/>
                    </a:lnTo>
                    <a:lnTo>
                      <a:pt x="0" y="9"/>
                    </a:lnTo>
                    <a:close/>
                  </a:path>
                </a:pathLst>
              </a:custGeom>
              <a:solidFill>
                <a:srgbClr val="A0A0A0"/>
              </a:solidFill>
              <a:ln w="9525">
                <a:noFill/>
                <a:round/>
                <a:headEnd/>
                <a:tailEnd/>
              </a:ln>
            </p:spPr>
            <p:txBody>
              <a:bodyPr/>
              <a:lstStyle/>
              <a:p>
                <a:endParaRPr lang="en-US"/>
              </a:p>
            </p:txBody>
          </p:sp>
          <p:sp>
            <p:nvSpPr>
              <p:cNvPr id="34885" name="Rectangle 1145"/>
              <p:cNvSpPr>
                <a:spLocks noChangeArrowheads="1"/>
              </p:cNvSpPr>
              <p:nvPr/>
            </p:nvSpPr>
            <p:spPr bwMode="auto">
              <a:xfrm>
                <a:off x="2676" y="2320"/>
                <a:ext cx="84" cy="15"/>
              </a:xfrm>
              <a:prstGeom prst="rect">
                <a:avLst/>
              </a:prstGeom>
              <a:solidFill>
                <a:srgbClr val="0000FF"/>
              </a:solidFill>
              <a:ln w="9525">
                <a:noFill/>
                <a:miter lim="800000"/>
                <a:headEnd/>
                <a:tailEnd/>
              </a:ln>
            </p:spPr>
            <p:txBody>
              <a:bodyPr/>
              <a:lstStyle/>
              <a:p>
                <a:endParaRPr lang="en-US"/>
              </a:p>
            </p:txBody>
          </p:sp>
        </p:grpSp>
        <p:grpSp>
          <p:nvGrpSpPr>
            <p:cNvPr id="7" name="Group 1146"/>
            <p:cNvGrpSpPr>
              <a:grpSpLocks/>
            </p:cNvGrpSpPr>
            <p:nvPr/>
          </p:nvGrpSpPr>
          <p:grpSpPr bwMode="auto">
            <a:xfrm rot="-187313">
              <a:off x="991" y="2832"/>
              <a:ext cx="92" cy="271"/>
              <a:chOff x="2841" y="1979"/>
              <a:chExt cx="250" cy="462"/>
            </a:xfrm>
          </p:grpSpPr>
          <p:sp>
            <p:nvSpPr>
              <p:cNvPr id="34880" name="Rectangle 1147"/>
              <p:cNvSpPr>
                <a:spLocks noChangeArrowheads="1"/>
              </p:cNvSpPr>
              <p:nvPr/>
            </p:nvSpPr>
            <p:spPr bwMode="auto">
              <a:xfrm>
                <a:off x="2852" y="1979"/>
                <a:ext cx="218" cy="462"/>
              </a:xfrm>
              <a:prstGeom prst="rect">
                <a:avLst/>
              </a:prstGeom>
              <a:solidFill>
                <a:srgbClr val="0000FF"/>
              </a:solidFill>
              <a:ln w="12700">
                <a:solidFill>
                  <a:srgbClr val="000000"/>
                </a:solidFill>
                <a:miter lim="800000"/>
                <a:headEnd/>
                <a:tailEnd/>
              </a:ln>
            </p:spPr>
            <p:txBody>
              <a:bodyPr/>
              <a:lstStyle/>
              <a:p>
                <a:endParaRPr lang="en-US"/>
              </a:p>
            </p:txBody>
          </p:sp>
          <p:sp>
            <p:nvSpPr>
              <p:cNvPr id="34881" name="Freeform 1148"/>
              <p:cNvSpPr>
                <a:spLocks/>
              </p:cNvSpPr>
              <p:nvPr/>
            </p:nvSpPr>
            <p:spPr bwMode="auto">
              <a:xfrm>
                <a:off x="2841" y="2309"/>
                <a:ext cx="250" cy="36"/>
              </a:xfrm>
              <a:custGeom>
                <a:avLst/>
                <a:gdLst>
                  <a:gd name="T0" fmla="*/ 250 w 250"/>
                  <a:gd name="T1" fmla="*/ 9 h 36"/>
                  <a:gd name="T2" fmla="*/ 108 w 250"/>
                  <a:gd name="T3" fmla="*/ 9 h 36"/>
                  <a:gd name="T4" fmla="*/ 108 w 250"/>
                  <a:gd name="T5" fmla="*/ 3 h 36"/>
                  <a:gd name="T6" fmla="*/ 104 w 250"/>
                  <a:gd name="T7" fmla="*/ 0 h 36"/>
                  <a:gd name="T8" fmla="*/ 95 w 250"/>
                  <a:gd name="T9" fmla="*/ 0 h 36"/>
                  <a:gd name="T10" fmla="*/ 10 w 250"/>
                  <a:gd name="T11" fmla="*/ 0 h 36"/>
                  <a:gd name="T12" fmla="*/ 1 w 250"/>
                  <a:gd name="T13" fmla="*/ 2 h 36"/>
                  <a:gd name="T14" fmla="*/ 0 w 250"/>
                  <a:gd name="T15" fmla="*/ 11 h 36"/>
                  <a:gd name="T16" fmla="*/ 0 w 250"/>
                  <a:gd name="T17" fmla="*/ 30 h 36"/>
                  <a:gd name="T18" fmla="*/ 3 w 250"/>
                  <a:gd name="T19" fmla="*/ 36 h 36"/>
                  <a:gd name="T20" fmla="*/ 107 w 250"/>
                  <a:gd name="T21" fmla="*/ 36 h 36"/>
                  <a:gd name="T22" fmla="*/ 108 w 250"/>
                  <a:gd name="T23" fmla="*/ 32 h 36"/>
                  <a:gd name="T24" fmla="*/ 108 w 250"/>
                  <a:gd name="T25" fmla="*/ 26 h 36"/>
                  <a:gd name="T26" fmla="*/ 250 w 250"/>
                  <a:gd name="T27" fmla="*/ 26 h 36"/>
                  <a:gd name="T28" fmla="*/ 250 w 250"/>
                  <a:gd name="T29" fmla="*/ 9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0"/>
                  <a:gd name="T46" fmla="*/ 0 h 36"/>
                  <a:gd name="T47" fmla="*/ 250 w 250"/>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0" h="36">
                    <a:moveTo>
                      <a:pt x="250" y="9"/>
                    </a:moveTo>
                    <a:lnTo>
                      <a:pt x="108" y="9"/>
                    </a:lnTo>
                    <a:lnTo>
                      <a:pt x="108" y="3"/>
                    </a:lnTo>
                    <a:lnTo>
                      <a:pt x="104" y="0"/>
                    </a:lnTo>
                    <a:lnTo>
                      <a:pt x="95" y="0"/>
                    </a:lnTo>
                    <a:lnTo>
                      <a:pt x="10" y="0"/>
                    </a:lnTo>
                    <a:lnTo>
                      <a:pt x="1" y="2"/>
                    </a:lnTo>
                    <a:lnTo>
                      <a:pt x="0" y="11"/>
                    </a:lnTo>
                    <a:lnTo>
                      <a:pt x="0" y="30"/>
                    </a:lnTo>
                    <a:lnTo>
                      <a:pt x="3" y="36"/>
                    </a:lnTo>
                    <a:lnTo>
                      <a:pt x="107" y="36"/>
                    </a:lnTo>
                    <a:lnTo>
                      <a:pt x="108" y="32"/>
                    </a:lnTo>
                    <a:lnTo>
                      <a:pt x="108" y="26"/>
                    </a:lnTo>
                    <a:lnTo>
                      <a:pt x="250" y="26"/>
                    </a:lnTo>
                    <a:lnTo>
                      <a:pt x="250" y="9"/>
                    </a:lnTo>
                    <a:close/>
                  </a:path>
                </a:pathLst>
              </a:custGeom>
              <a:solidFill>
                <a:srgbClr val="A0A0A0"/>
              </a:solidFill>
              <a:ln w="9525">
                <a:noFill/>
                <a:round/>
                <a:headEnd/>
                <a:tailEnd/>
              </a:ln>
            </p:spPr>
            <p:txBody>
              <a:bodyPr/>
              <a:lstStyle/>
              <a:p>
                <a:endParaRPr lang="en-US"/>
              </a:p>
            </p:txBody>
          </p:sp>
          <p:sp>
            <p:nvSpPr>
              <p:cNvPr id="34882" name="Rectangle 1149"/>
              <p:cNvSpPr>
                <a:spLocks noChangeArrowheads="1"/>
              </p:cNvSpPr>
              <p:nvPr/>
            </p:nvSpPr>
            <p:spPr bwMode="auto">
              <a:xfrm>
                <a:off x="2856" y="2320"/>
                <a:ext cx="83" cy="15"/>
              </a:xfrm>
              <a:prstGeom prst="rect">
                <a:avLst/>
              </a:prstGeom>
              <a:solidFill>
                <a:srgbClr val="0000FF"/>
              </a:solidFill>
              <a:ln w="9525">
                <a:noFill/>
                <a:miter lim="800000"/>
                <a:headEnd/>
                <a:tailEnd/>
              </a:ln>
            </p:spPr>
            <p:txBody>
              <a:bodyPr/>
              <a:lstStyle/>
              <a:p>
                <a:endParaRPr lang="en-US"/>
              </a:p>
            </p:txBody>
          </p:sp>
        </p:grpSp>
        <p:sp>
          <p:nvSpPr>
            <p:cNvPr id="34854" name="Rectangle 1150"/>
            <p:cNvSpPr>
              <a:spLocks noChangeArrowheads="1"/>
            </p:cNvSpPr>
            <p:nvPr/>
          </p:nvSpPr>
          <p:spPr bwMode="auto">
            <a:xfrm rot="-735076">
              <a:off x="860" y="2808"/>
              <a:ext cx="98" cy="388"/>
            </a:xfrm>
            <a:prstGeom prst="rect">
              <a:avLst/>
            </a:prstGeom>
            <a:noFill/>
            <a:ln w="12700">
              <a:solidFill>
                <a:srgbClr val="000000"/>
              </a:solidFill>
              <a:miter lim="800000"/>
              <a:headEnd/>
              <a:tailEnd/>
            </a:ln>
          </p:spPr>
          <p:txBody>
            <a:bodyPr/>
            <a:lstStyle/>
            <a:p>
              <a:endParaRPr lang="en-US"/>
            </a:p>
          </p:txBody>
        </p:sp>
        <p:sp>
          <p:nvSpPr>
            <p:cNvPr id="34855" name="Rectangle 1151"/>
            <p:cNvSpPr>
              <a:spLocks noChangeArrowheads="1"/>
            </p:cNvSpPr>
            <p:nvPr/>
          </p:nvSpPr>
          <p:spPr bwMode="auto">
            <a:xfrm rot="-186430">
              <a:off x="991" y="2816"/>
              <a:ext cx="98" cy="389"/>
            </a:xfrm>
            <a:prstGeom prst="rect">
              <a:avLst/>
            </a:prstGeom>
            <a:noFill/>
            <a:ln w="12700">
              <a:solidFill>
                <a:srgbClr val="000000"/>
              </a:solidFill>
              <a:miter lim="800000"/>
              <a:headEnd/>
              <a:tailEnd/>
            </a:ln>
          </p:spPr>
          <p:txBody>
            <a:bodyPr/>
            <a:lstStyle/>
            <a:p>
              <a:endParaRPr lang="en-US"/>
            </a:p>
          </p:txBody>
        </p:sp>
        <p:sp>
          <p:nvSpPr>
            <p:cNvPr id="34856" name="Rectangle 1152"/>
            <p:cNvSpPr>
              <a:spLocks noChangeArrowheads="1"/>
            </p:cNvSpPr>
            <p:nvPr/>
          </p:nvSpPr>
          <p:spPr bwMode="auto">
            <a:xfrm>
              <a:off x="519" y="2801"/>
              <a:ext cx="121" cy="289"/>
            </a:xfrm>
            <a:prstGeom prst="rect">
              <a:avLst/>
            </a:prstGeom>
            <a:solidFill>
              <a:schemeClr val="bg2"/>
            </a:solidFill>
            <a:ln w="12700">
              <a:solidFill>
                <a:srgbClr val="000000"/>
              </a:solidFill>
              <a:miter lim="800000"/>
              <a:headEnd/>
              <a:tailEnd/>
            </a:ln>
          </p:spPr>
          <p:txBody>
            <a:bodyPr/>
            <a:lstStyle/>
            <a:p>
              <a:endParaRPr lang="en-US"/>
            </a:p>
          </p:txBody>
        </p:sp>
        <p:sp>
          <p:nvSpPr>
            <p:cNvPr id="34857" name="Freeform 1153"/>
            <p:cNvSpPr>
              <a:spLocks/>
            </p:cNvSpPr>
            <p:nvPr/>
          </p:nvSpPr>
          <p:spPr bwMode="auto">
            <a:xfrm>
              <a:off x="519" y="2961"/>
              <a:ext cx="119" cy="122"/>
            </a:xfrm>
            <a:custGeom>
              <a:avLst/>
              <a:gdLst>
                <a:gd name="T0" fmla="*/ 0 w 321"/>
                <a:gd name="T1" fmla="*/ 104 h 209"/>
                <a:gd name="T2" fmla="*/ 128 w 321"/>
                <a:gd name="T3" fmla="*/ 104 h 209"/>
                <a:gd name="T4" fmla="*/ 128 w 321"/>
                <a:gd name="T5" fmla="*/ 0 h 209"/>
                <a:gd name="T6" fmla="*/ 165 w 321"/>
                <a:gd name="T7" fmla="*/ 11 h 209"/>
                <a:gd name="T8" fmla="*/ 175 w 321"/>
                <a:gd name="T9" fmla="*/ 19 h 209"/>
                <a:gd name="T10" fmla="*/ 195 w 321"/>
                <a:gd name="T11" fmla="*/ 19 h 209"/>
                <a:gd name="T12" fmla="*/ 195 w 321"/>
                <a:gd name="T13" fmla="*/ 101 h 209"/>
                <a:gd name="T14" fmla="*/ 246 w 321"/>
                <a:gd name="T15" fmla="*/ 101 h 209"/>
                <a:gd name="T16" fmla="*/ 256 w 321"/>
                <a:gd name="T17" fmla="*/ 79 h 209"/>
                <a:gd name="T18" fmla="*/ 263 w 321"/>
                <a:gd name="T19" fmla="*/ 41 h 209"/>
                <a:gd name="T20" fmla="*/ 277 w 321"/>
                <a:gd name="T21" fmla="*/ 33 h 209"/>
                <a:gd name="T22" fmla="*/ 311 w 321"/>
                <a:gd name="T23" fmla="*/ 33 h 209"/>
                <a:gd name="T24" fmla="*/ 321 w 321"/>
                <a:gd name="T25" fmla="*/ 44 h 209"/>
                <a:gd name="T26" fmla="*/ 321 w 321"/>
                <a:gd name="T27" fmla="*/ 209 h 209"/>
                <a:gd name="T28" fmla="*/ 0 w 321"/>
                <a:gd name="T29" fmla="*/ 209 h 209"/>
                <a:gd name="T30" fmla="*/ 0 w 321"/>
                <a:gd name="T31" fmla="*/ 104 h 2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1"/>
                <a:gd name="T49" fmla="*/ 0 h 209"/>
                <a:gd name="T50" fmla="*/ 321 w 321"/>
                <a:gd name="T51" fmla="*/ 209 h 2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1" h="209">
                  <a:moveTo>
                    <a:pt x="0" y="104"/>
                  </a:moveTo>
                  <a:lnTo>
                    <a:pt x="128" y="104"/>
                  </a:lnTo>
                  <a:lnTo>
                    <a:pt x="128" y="0"/>
                  </a:lnTo>
                  <a:lnTo>
                    <a:pt x="165" y="11"/>
                  </a:lnTo>
                  <a:lnTo>
                    <a:pt x="175" y="19"/>
                  </a:lnTo>
                  <a:lnTo>
                    <a:pt x="195" y="19"/>
                  </a:lnTo>
                  <a:lnTo>
                    <a:pt x="195" y="101"/>
                  </a:lnTo>
                  <a:lnTo>
                    <a:pt x="246" y="101"/>
                  </a:lnTo>
                  <a:lnTo>
                    <a:pt x="256" y="79"/>
                  </a:lnTo>
                  <a:lnTo>
                    <a:pt x="263" y="41"/>
                  </a:lnTo>
                  <a:lnTo>
                    <a:pt x="277" y="33"/>
                  </a:lnTo>
                  <a:lnTo>
                    <a:pt x="311" y="33"/>
                  </a:lnTo>
                  <a:lnTo>
                    <a:pt x="321" y="44"/>
                  </a:lnTo>
                  <a:lnTo>
                    <a:pt x="321" y="209"/>
                  </a:lnTo>
                  <a:lnTo>
                    <a:pt x="0" y="209"/>
                  </a:lnTo>
                  <a:lnTo>
                    <a:pt x="0" y="104"/>
                  </a:lnTo>
                  <a:close/>
                </a:path>
              </a:pathLst>
            </a:custGeom>
            <a:solidFill>
              <a:srgbClr val="4040FF"/>
            </a:solidFill>
            <a:ln w="9525">
              <a:noFill/>
              <a:round/>
              <a:headEnd/>
              <a:tailEnd/>
            </a:ln>
          </p:spPr>
          <p:txBody>
            <a:bodyPr/>
            <a:lstStyle/>
            <a:p>
              <a:endParaRPr lang="en-US"/>
            </a:p>
          </p:txBody>
        </p:sp>
        <p:sp>
          <p:nvSpPr>
            <p:cNvPr id="34858" name="Rectangle 1154"/>
            <p:cNvSpPr>
              <a:spLocks noChangeArrowheads="1"/>
            </p:cNvSpPr>
            <p:nvPr/>
          </p:nvSpPr>
          <p:spPr bwMode="auto">
            <a:xfrm>
              <a:off x="673" y="2801"/>
              <a:ext cx="168" cy="283"/>
            </a:xfrm>
            <a:prstGeom prst="rect">
              <a:avLst/>
            </a:prstGeom>
            <a:solidFill>
              <a:schemeClr val="bg2"/>
            </a:solidFill>
            <a:ln w="12700">
              <a:solidFill>
                <a:srgbClr val="000000"/>
              </a:solidFill>
              <a:miter lim="800000"/>
              <a:headEnd/>
              <a:tailEnd/>
            </a:ln>
          </p:spPr>
          <p:txBody>
            <a:bodyPr/>
            <a:lstStyle/>
            <a:p>
              <a:endParaRPr lang="en-US"/>
            </a:p>
          </p:txBody>
        </p:sp>
        <p:sp>
          <p:nvSpPr>
            <p:cNvPr id="34859" name="Freeform 1155"/>
            <p:cNvSpPr>
              <a:spLocks/>
            </p:cNvSpPr>
            <p:nvPr/>
          </p:nvSpPr>
          <p:spPr bwMode="auto">
            <a:xfrm>
              <a:off x="673" y="2943"/>
              <a:ext cx="168" cy="137"/>
            </a:xfrm>
            <a:custGeom>
              <a:avLst/>
              <a:gdLst>
                <a:gd name="T0" fmla="*/ 0 w 448"/>
                <a:gd name="T1" fmla="*/ 66 h 234"/>
                <a:gd name="T2" fmla="*/ 14 w 448"/>
                <a:gd name="T3" fmla="*/ 52 h 234"/>
                <a:gd name="T4" fmla="*/ 27 w 448"/>
                <a:gd name="T5" fmla="*/ 25 h 234"/>
                <a:gd name="T6" fmla="*/ 54 w 448"/>
                <a:gd name="T7" fmla="*/ 0 h 234"/>
                <a:gd name="T8" fmla="*/ 87 w 448"/>
                <a:gd name="T9" fmla="*/ 3 h 234"/>
                <a:gd name="T10" fmla="*/ 97 w 448"/>
                <a:gd name="T11" fmla="*/ 11 h 234"/>
                <a:gd name="T12" fmla="*/ 114 w 448"/>
                <a:gd name="T13" fmla="*/ 14 h 234"/>
                <a:gd name="T14" fmla="*/ 134 w 448"/>
                <a:gd name="T15" fmla="*/ 11 h 234"/>
                <a:gd name="T16" fmla="*/ 165 w 448"/>
                <a:gd name="T17" fmla="*/ 11 h 234"/>
                <a:gd name="T18" fmla="*/ 165 w 448"/>
                <a:gd name="T19" fmla="*/ 33 h 234"/>
                <a:gd name="T20" fmla="*/ 178 w 448"/>
                <a:gd name="T21" fmla="*/ 52 h 234"/>
                <a:gd name="T22" fmla="*/ 178 w 448"/>
                <a:gd name="T23" fmla="*/ 126 h 234"/>
                <a:gd name="T24" fmla="*/ 448 w 448"/>
                <a:gd name="T25" fmla="*/ 130 h 234"/>
                <a:gd name="T26" fmla="*/ 448 w 448"/>
                <a:gd name="T27" fmla="*/ 234 h 234"/>
                <a:gd name="T28" fmla="*/ 0 w 448"/>
                <a:gd name="T29" fmla="*/ 234 h 234"/>
                <a:gd name="T30" fmla="*/ 0 w 448"/>
                <a:gd name="T31" fmla="*/ 66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8"/>
                <a:gd name="T49" fmla="*/ 0 h 234"/>
                <a:gd name="T50" fmla="*/ 448 w 448"/>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8" h="234">
                  <a:moveTo>
                    <a:pt x="0" y="66"/>
                  </a:moveTo>
                  <a:lnTo>
                    <a:pt x="14" y="52"/>
                  </a:lnTo>
                  <a:lnTo>
                    <a:pt x="27" y="25"/>
                  </a:lnTo>
                  <a:lnTo>
                    <a:pt x="54" y="0"/>
                  </a:lnTo>
                  <a:lnTo>
                    <a:pt x="87" y="3"/>
                  </a:lnTo>
                  <a:lnTo>
                    <a:pt x="97" y="11"/>
                  </a:lnTo>
                  <a:lnTo>
                    <a:pt x="114" y="14"/>
                  </a:lnTo>
                  <a:lnTo>
                    <a:pt x="134" y="11"/>
                  </a:lnTo>
                  <a:lnTo>
                    <a:pt x="165" y="11"/>
                  </a:lnTo>
                  <a:lnTo>
                    <a:pt x="165" y="33"/>
                  </a:lnTo>
                  <a:lnTo>
                    <a:pt x="178" y="52"/>
                  </a:lnTo>
                  <a:lnTo>
                    <a:pt x="178" y="126"/>
                  </a:lnTo>
                  <a:lnTo>
                    <a:pt x="448" y="130"/>
                  </a:lnTo>
                  <a:lnTo>
                    <a:pt x="448" y="234"/>
                  </a:lnTo>
                  <a:lnTo>
                    <a:pt x="0" y="234"/>
                  </a:lnTo>
                  <a:lnTo>
                    <a:pt x="0" y="66"/>
                  </a:lnTo>
                  <a:close/>
                </a:path>
              </a:pathLst>
            </a:custGeom>
            <a:solidFill>
              <a:srgbClr val="4040FF"/>
            </a:solidFill>
            <a:ln w="9525">
              <a:noFill/>
              <a:round/>
              <a:headEnd/>
              <a:tailEnd/>
            </a:ln>
          </p:spPr>
          <p:txBody>
            <a:bodyPr/>
            <a:lstStyle/>
            <a:p>
              <a:endParaRPr lang="en-US"/>
            </a:p>
          </p:txBody>
        </p:sp>
        <p:sp>
          <p:nvSpPr>
            <p:cNvPr id="34860" name="Rectangle 1156"/>
            <p:cNvSpPr>
              <a:spLocks noChangeArrowheads="1"/>
            </p:cNvSpPr>
            <p:nvPr/>
          </p:nvSpPr>
          <p:spPr bwMode="auto">
            <a:xfrm>
              <a:off x="1089" y="2801"/>
              <a:ext cx="169" cy="283"/>
            </a:xfrm>
            <a:prstGeom prst="rect">
              <a:avLst/>
            </a:prstGeom>
            <a:solidFill>
              <a:schemeClr val="bg2"/>
            </a:solidFill>
            <a:ln w="12700">
              <a:solidFill>
                <a:srgbClr val="000000"/>
              </a:solidFill>
              <a:miter lim="800000"/>
              <a:headEnd/>
              <a:tailEnd/>
            </a:ln>
          </p:spPr>
          <p:txBody>
            <a:bodyPr/>
            <a:lstStyle/>
            <a:p>
              <a:endParaRPr lang="en-US"/>
            </a:p>
          </p:txBody>
        </p:sp>
        <p:sp>
          <p:nvSpPr>
            <p:cNvPr id="34861" name="Freeform 1157"/>
            <p:cNvSpPr>
              <a:spLocks/>
            </p:cNvSpPr>
            <p:nvPr/>
          </p:nvSpPr>
          <p:spPr bwMode="auto">
            <a:xfrm>
              <a:off x="1091" y="2943"/>
              <a:ext cx="165" cy="137"/>
            </a:xfrm>
            <a:custGeom>
              <a:avLst/>
              <a:gdLst>
                <a:gd name="T0" fmla="*/ 449 w 449"/>
                <a:gd name="T1" fmla="*/ 66 h 234"/>
                <a:gd name="T2" fmla="*/ 436 w 449"/>
                <a:gd name="T3" fmla="*/ 52 h 234"/>
                <a:gd name="T4" fmla="*/ 422 w 449"/>
                <a:gd name="T5" fmla="*/ 25 h 234"/>
                <a:gd name="T6" fmla="*/ 396 w 449"/>
                <a:gd name="T7" fmla="*/ 0 h 234"/>
                <a:gd name="T8" fmla="*/ 361 w 449"/>
                <a:gd name="T9" fmla="*/ 3 h 234"/>
                <a:gd name="T10" fmla="*/ 351 w 449"/>
                <a:gd name="T11" fmla="*/ 11 h 234"/>
                <a:gd name="T12" fmla="*/ 335 w 449"/>
                <a:gd name="T13" fmla="*/ 14 h 234"/>
                <a:gd name="T14" fmla="*/ 315 w 449"/>
                <a:gd name="T15" fmla="*/ 11 h 234"/>
                <a:gd name="T16" fmla="*/ 284 w 449"/>
                <a:gd name="T17" fmla="*/ 11 h 234"/>
                <a:gd name="T18" fmla="*/ 284 w 449"/>
                <a:gd name="T19" fmla="*/ 33 h 234"/>
                <a:gd name="T20" fmla="*/ 270 w 449"/>
                <a:gd name="T21" fmla="*/ 52 h 234"/>
                <a:gd name="T22" fmla="*/ 270 w 449"/>
                <a:gd name="T23" fmla="*/ 126 h 234"/>
                <a:gd name="T24" fmla="*/ 0 w 449"/>
                <a:gd name="T25" fmla="*/ 130 h 234"/>
                <a:gd name="T26" fmla="*/ 0 w 449"/>
                <a:gd name="T27" fmla="*/ 234 h 234"/>
                <a:gd name="T28" fmla="*/ 449 w 449"/>
                <a:gd name="T29" fmla="*/ 234 h 234"/>
                <a:gd name="T30" fmla="*/ 449 w 449"/>
                <a:gd name="T31" fmla="*/ 66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9"/>
                <a:gd name="T49" fmla="*/ 0 h 234"/>
                <a:gd name="T50" fmla="*/ 449 w 449"/>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9" h="234">
                  <a:moveTo>
                    <a:pt x="449" y="66"/>
                  </a:moveTo>
                  <a:lnTo>
                    <a:pt x="436" y="52"/>
                  </a:lnTo>
                  <a:lnTo>
                    <a:pt x="422" y="25"/>
                  </a:lnTo>
                  <a:lnTo>
                    <a:pt x="396" y="0"/>
                  </a:lnTo>
                  <a:lnTo>
                    <a:pt x="361" y="3"/>
                  </a:lnTo>
                  <a:lnTo>
                    <a:pt x="351" y="11"/>
                  </a:lnTo>
                  <a:lnTo>
                    <a:pt x="335" y="14"/>
                  </a:lnTo>
                  <a:lnTo>
                    <a:pt x="315" y="11"/>
                  </a:lnTo>
                  <a:lnTo>
                    <a:pt x="284" y="11"/>
                  </a:lnTo>
                  <a:lnTo>
                    <a:pt x="284" y="33"/>
                  </a:lnTo>
                  <a:lnTo>
                    <a:pt x="270" y="52"/>
                  </a:lnTo>
                  <a:lnTo>
                    <a:pt x="270" y="126"/>
                  </a:lnTo>
                  <a:lnTo>
                    <a:pt x="0" y="130"/>
                  </a:lnTo>
                  <a:lnTo>
                    <a:pt x="0" y="234"/>
                  </a:lnTo>
                  <a:lnTo>
                    <a:pt x="449" y="234"/>
                  </a:lnTo>
                  <a:lnTo>
                    <a:pt x="449" y="66"/>
                  </a:lnTo>
                  <a:close/>
                </a:path>
              </a:pathLst>
            </a:custGeom>
            <a:solidFill>
              <a:srgbClr val="4040FF"/>
            </a:solidFill>
            <a:ln w="9525">
              <a:noFill/>
              <a:round/>
              <a:headEnd/>
              <a:tailEnd/>
            </a:ln>
          </p:spPr>
          <p:txBody>
            <a:bodyPr/>
            <a:lstStyle/>
            <a:p>
              <a:endParaRPr lang="en-US"/>
            </a:p>
          </p:txBody>
        </p:sp>
        <p:sp>
          <p:nvSpPr>
            <p:cNvPr id="34862" name="Rectangle 1158"/>
            <p:cNvSpPr>
              <a:spLocks noChangeArrowheads="1"/>
            </p:cNvSpPr>
            <p:nvPr/>
          </p:nvSpPr>
          <p:spPr bwMode="auto">
            <a:xfrm>
              <a:off x="1291" y="2801"/>
              <a:ext cx="123" cy="290"/>
            </a:xfrm>
            <a:prstGeom prst="rect">
              <a:avLst/>
            </a:prstGeom>
            <a:solidFill>
              <a:schemeClr val="bg2"/>
            </a:solidFill>
            <a:ln w="12700">
              <a:solidFill>
                <a:srgbClr val="000000"/>
              </a:solidFill>
              <a:miter lim="800000"/>
              <a:headEnd/>
              <a:tailEnd/>
            </a:ln>
          </p:spPr>
          <p:txBody>
            <a:bodyPr/>
            <a:lstStyle/>
            <a:p>
              <a:endParaRPr lang="en-US"/>
            </a:p>
          </p:txBody>
        </p:sp>
        <p:sp>
          <p:nvSpPr>
            <p:cNvPr id="34863" name="Freeform 1159"/>
            <p:cNvSpPr>
              <a:spLocks/>
            </p:cNvSpPr>
            <p:nvPr/>
          </p:nvSpPr>
          <p:spPr bwMode="auto">
            <a:xfrm>
              <a:off x="1293" y="2968"/>
              <a:ext cx="119" cy="122"/>
            </a:xfrm>
            <a:custGeom>
              <a:avLst/>
              <a:gdLst>
                <a:gd name="T0" fmla="*/ 323 w 323"/>
                <a:gd name="T1" fmla="*/ 104 h 208"/>
                <a:gd name="T2" fmla="*/ 191 w 323"/>
                <a:gd name="T3" fmla="*/ 104 h 208"/>
                <a:gd name="T4" fmla="*/ 191 w 323"/>
                <a:gd name="T5" fmla="*/ 0 h 208"/>
                <a:gd name="T6" fmla="*/ 155 w 323"/>
                <a:gd name="T7" fmla="*/ 11 h 208"/>
                <a:gd name="T8" fmla="*/ 144 w 323"/>
                <a:gd name="T9" fmla="*/ 17 h 208"/>
                <a:gd name="T10" fmla="*/ 124 w 323"/>
                <a:gd name="T11" fmla="*/ 17 h 208"/>
                <a:gd name="T12" fmla="*/ 124 w 323"/>
                <a:gd name="T13" fmla="*/ 101 h 208"/>
                <a:gd name="T14" fmla="*/ 73 w 323"/>
                <a:gd name="T15" fmla="*/ 101 h 208"/>
                <a:gd name="T16" fmla="*/ 63 w 323"/>
                <a:gd name="T17" fmla="*/ 77 h 208"/>
                <a:gd name="T18" fmla="*/ 57 w 323"/>
                <a:gd name="T19" fmla="*/ 41 h 208"/>
                <a:gd name="T20" fmla="*/ 43 w 323"/>
                <a:gd name="T21" fmla="*/ 33 h 208"/>
                <a:gd name="T22" fmla="*/ 10 w 323"/>
                <a:gd name="T23" fmla="*/ 33 h 208"/>
                <a:gd name="T24" fmla="*/ 0 w 323"/>
                <a:gd name="T25" fmla="*/ 44 h 208"/>
                <a:gd name="T26" fmla="*/ 0 w 323"/>
                <a:gd name="T27" fmla="*/ 208 h 208"/>
                <a:gd name="T28" fmla="*/ 323 w 323"/>
                <a:gd name="T29" fmla="*/ 208 h 208"/>
                <a:gd name="T30" fmla="*/ 323 w 323"/>
                <a:gd name="T31" fmla="*/ 104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3"/>
                <a:gd name="T49" fmla="*/ 0 h 208"/>
                <a:gd name="T50" fmla="*/ 323 w 323"/>
                <a:gd name="T51" fmla="*/ 208 h 2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3" h="208">
                  <a:moveTo>
                    <a:pt x="323" y="104"/>
                  </a:moveTo>
                  <a:lnTo>
                    <a:pt x="191" y="104"/>
                  </a:lnTo>
                  <a:lnTo>
                    <a:pt x="191" y="0"/>
                  </a:lnTo>
                  <a:lnTo>
                    <a:pt x="155" y="11"/>
                  </a:lnTo>
                  <a:lnTo>
                    <a:pt x="144" y="17"/>
                  </a:lnTo>
                  <a:lnTo>
                    <a:pt x="124" y="17"/>
                  </a:lnTo>
                  <a:lnTo>
                    <a:pt x="124" y="101"/>
                  </a:lnTo>
                  <a:lnTo>
                    <a:pt x="73" y="101"/>
                  </a:lnTo>
                  <a:lnTo>
                    <a:pt x="63" y="77"/>
                  </a:lnTo>
                  <a:lnTo>
                    <a:pt x="57" y="41"/>
                  </a:lnTo>
                  <a:lnTo>
                    <a:pt x="43" y="33"/>
                  </a:lnTo>
                  <a:lnTo>
                    <a:pt x="10" y="33"/>
                  </a:lnTo>
                  <a:lnTo>
                    <a:pt x="0" y="44"/>
                  </a:lnTo>
                  <a:lnTo>
                    <a:pt x="0" y="208"/>
                  </a:lnTo>
                  <a:lnTo>
                    <a:pt x="323" y="208"/>
                  </a:lnTo>
                  <a:lnTo>
                    <a:pt x="323" y="104"/>
                  </a:lnTo>
                  <a:close/>
                </a:path>
              </a:pathLst>
            </a:custGeom>
            <a:solidFill>
              <a:srgbClr val="4040FF"/>
            </a:solidFill>
            <a:ln w="9525">
              <a:noFill/>
              <a:round/>
              <a:headEnd/>
              <a:tailEnd/>
            </a:ln>
          </p:spPr>
          <p:txBody>
            <a:bodyPr/>
            <a:lstStyle/>
            <a:p>
              <a:endParaRPr lang="en-US"/>
            </a:p>
          </p:txBody>
        </p:sp>
        <p:grpSp>
          <p:nvGrpSpPr>
            <p:cNvPr id="8" name="Group 1160"/>
            <p:cNvGrpSpPr>
              <a:grpSpLocks/>
            </p:cNvGrpSpPr>
            <p:nvPr/>
          </p:nvGrpSpPr>
          <p:grpSpPr bwMode="auto">
            <a:xfrm>
              <a:off x="698" y="2990"/>
              <a:ext cx="501" cy="359"/>
              <a:chOff x="1980" y="3293"/>
              <a:chExt cx="260" cy="245"/>
            </a:xfrm>
          </p:grpSpPr>
          <p:sp>
            <p:nvSpPr>
              <p:cNvPr id="34876" name="Text Box 1161"/>
              <p:cNvSpPr txBox="1">
                <a:spLocks noChangeArrowheads="1"/>
              </p:cNvSpPr>
              <p:nvPr/>
            </p:nvSpPr>
            <p:spPr bwMode="auto">
              <a:xfrm rot="405073">
                <a:off x="2034" y="3337"/>
                <a:ext cx="165" cy="105"/>
              </a:xfrm>
              <a:prstGeom prst="rect">
                <a:avLst/>
              </a:prstGeom>
              <a:noFill/>
              <a:ln w="12700">
                <a:noFill/>
                <a:miter lim="800000"/>
                <a:headEnd/>
                <a:tailEnd/>
              </a:ln>
            </p:spPr>
            <p:txBody>
              <a:bodyPr wrap="none">
                <a:spAutoFit/>
              </a:bodyPr>
              <a:lstStyle/>
              <a:p>
                <a:pPr eaLnBrk="0" hangingPunct="0"/>
                <a:r>
                  <a:rPr lang="en-US" sz="1200" b="1">
                    <a:solidFill>
                      <a:srgbClr val="FF9933"/>
                    </a:solidFill>
                    <a:latin typeface="Arial" pitchFamily="34" charset="0"/>
                  </a:rPr>
                  <a:t>SCH</a:t>
                </a:r>
                <a:endParaRPr lang="en-US" b="1">
                  <a:solidFill>
                    <a:srgbClr val="FF9933"/>
                  </a:solidFill>
                  <a:latin typeface="Arial" pitchFamily="34" charset="0"/>
                </a:endParaRPr>
              </a:p>
            </p:txBody>
          </p:sp>
          <p:sp>
            <p:nvSpPr>
              <p:cNvPr id="34877" name="Text Box 1162"/>
              <p:cNvSpPr txBox="1">
                <a:spLocks noChangeArrowheads="1"/>
              </p:cNvSpPr>
              <p:nvPr/>
            </p:nvSpPr>
            <p:spPr bwMode="auto">
              <a:xfrm rot="-1523811">
                <a:off x="2102" y="3421"/>
                <a:ext cx="138" cy="105"/>
              </a:xfrm>
              <a:prstGeom prst="rect">
                <a:avLst/>
              </a:prstGeom>
              <a:noFill/>
              <a:ln w="12700">
                <a:noFill/>
                <a:miter lim="800000"/>
                <a:headEnd/>
                <a:tailEnd/>
              </a:ln>
            </p:spPr>
            <p:txBody>
              <a:bodyPr wrap="none">
                <a:spAutoFit/>
              </a:bodyPr>
              <a:lstStyle/>
              <a:p>
                <a:pPr eaLnBrk="0" hangingPunct="0"/>
                <a:r>
                  <a:rPr lang="en-US" sz="1200" b="1">
                    <a:solidFill>
                      <a:srgbClr val="FF9933"/>
                    </a:solidFill>
                    <a:latin typeface="Arial" pitchFamily="34" charset="0"/>
                  </a:rPr>
                  <a:t>OO</a:t>
                </a:r>
                <a:endParaRPr lang="en-US" b="1">
                  <a:solidFill>
                    <a:srgbClr val="FF9933"/>
                  </a:solidFill>
                  <a:latin typeface="Arial" pitchFamily="34" charset="0"/>
                </a:endParaRPr>
              </a:p>
            </p:txBody>
          </p:sp>
          <p:sp>
            <p:nvSpPr>
              <p:cNvPr id="34878" name="Text Box 1163"/>
              <p:cNvSpPr txBox="1">
                <a:spLocks noChangeArrowheads="1"/>
              </p:cNvSpPr>
              <p:nvPr/>
            </p:nvSpPr>
            <p:spPr bwMode="auto">
              <a:xfrm rot="5921062">
                <a:off x="2123" y="3424"/>
                <a:ext cx="118" cy="110"/>
              </a:xfrm>
              <a:prstGeom prst="rect">
                <a:avLst/>
              </a:prstGeom>
              <a:noFill/>
              <a:ln w="12700">
                <a:noFill/>
                <a:miter lim="800000"/>
                <a:headEnd/>
                <a:tailEnd/>
              </a:ln>
            </p:spPr>
            <p:txBody>
              <a:bodyPr wrap="none">
                <a:spAutoFit/>
              </a:bodyPr>
              <a:lstStyle/>
              <a:p>
                <a:pPr eaLnBrk="0" hangingPunct="0"/>
                <a:r>
                  <a:rPr lang="en-US" sz="1600" b="1">
                    <a:solidFill>
                      <a:srgbClr val="FF9933"/>
                    </a:solidFill>
                    <a:latin typeface="Arial" pitchFamily="34" charset="0"/>
                  </a:rPr>
                  <a:t>L</a:t>
                </a:r>
              </a:p>
            </p:txBody>
          </p:sp>
          <p:sp>
            <p:nvSpPr>
              <p:cNvPr id="34879" name="Text Box 1164"/>
              <p:cNvSpPr txBox="1">
                <a:spLocks noChangeArrowheads="1"/>
              </p:cNvSpPr>
              <p:nvPr/>
            </p:nvSpPr>
            <p:spPr bwMode="auto">
              <a:xfrm rot="-1316470">
                <a:off x="1980" y="3293"/>
                <a:ext cx="60" cy="175"/>
              </a:xfrm>
              <a:prstGeom prst="rect">
                <a:avLst/>
              </a:prstGeom>
              <a:noFill/>
              <a:ln w="12700">
                <a:noFill/>
                <a:miter lim="800000"/>
                <a:headEnd/>
                <a:tailEnd/>
              </a:ln>
            </p:spPr>
            <p:txBody>
              <a:bodyPr wrap="none">
                <a:spAutoFit/>
              </a:bodyPr>
              <a:lstStyle/>
              <a:p>
                <a:pPr eaLnBrk="0" hangingPunct="0"/>
                <a:endParaRPr lang="en-US" b="1">
                  <a:solidFill>
                    <a:srgbClr val="FF9933"/>
                  </a:solidFill>
                  <a:latin typeface="Arial" pitchFamily="34" charset="0"/>
                </a:endParaRPr>
              </a:p>
            </p:txBody>
          </p:sp>
        </p:grpSp>
        <p:grpSp>
          <p:nvGrpSpPr>
            <p:cNvPr id="9" name="Group 1165"/>
            <p:cNvGrpSpPr>
              <a:grpSpLocks/>
            </p:cNvGrpSpPr>
            <p:nvPr/>
          </p:nvGrpSpPr>
          <p:grpSpPr bwMode="auto">
            <a:xfrm rot="1030911">
              <a:off x="430" y="2447"/>
              <a:ext cx="1073" cy="299"/>
              <a:chOff x="1362" y="1226"/>
              <a:chExt cx="2896" cy="511"/>
            </a:xfrm>
          </p:grpSpPr>
          <p:sp>
            <p:nvSpPr>
              <p:cNvPr id="34874" name="Rectangle 1166"/>
              <p:cNvSpPr>
                <a:spLocks noChangeArrowheads="1"/>
              </p:cNvSpPr>
              <p:nvPr/>
            </p:nvSpPr>
            <p:spPr bwMode="auto">
              <a:xfrm>
                <a:off x="1362" y="1226"/>
                <a:ext cx="2896" cy="511"/>
              </a:xfrm>
              <a:prstGeom prst="rect">
                <a:avLst/>
              </a:prstGeom>
              <a:solidFill>
                <a:srgbClr val="603000"/>
              </a:solidFill>
              <a:ln w="12700">
                <a:solidFill>
                  <a:srgbClr val="000000"/>
                </a:solidFill>
                <a:miter lim="800000"/>
                <a:headEnd/>
                <a:tailEnd/>
              </a:ln>
            </p:spPr>
            <p:txBody>
              <a:bodyPr/>
              <a:lstStyle/>
              <a:p>
                <a:endParaRPr lang="en-US"/>
              </a:p>
            </p:txBody>
          </p:sp>
          <p:sp>
            <p:nvSpPr>
              <p:cNvPr id="34875" name="Rectangle 1167"/>
              <p:cNvSpPr>
                <a:spLocks noChangeArrowheads="1"/>
              </p:cNvSpPr>
              <p:nvPr/>
            </p:nvSpPr>
            <p:spPr bwMode="auto">
              <a:xfrm>
                <a:off x="2279" y="1286"/>
                <a:ext cx="964" cy="370"/>
              </a:xfrm>
              <a:prstGeom prst="rect">
                <a:avLst/>
              </a:prstGeom>
              <a:solidFill>
                <a:srgbClr val="201000"/>
              </a:solidFill>
              <a:ln w="9525">
                <a:noFill/>
                <a:miter lim="800000"/>
                <a:headEnd/>
                <a:tailEnd/>
              </a:ln>
            </p:spPr>
            <p:txBody>
              <a:bodyPr/>
              <a:lstStyle/>
              <a:p>
                <a:endParaRPr lang="en-US"/>
              </a:p>
            </p:txBody>
          </p:sp>
        </p:grpSp>
        <p:sp>
          <p:nvSpPr>
            <p:cNvPr id="34866" name="Rectangle 1168"/>
            <p:cNvSpPr>
              <a:spLocks noChangeArrowheads="1"/>
            </p:cNvSpPr>
            <p:nvPr/>
          </p:nvSpPr>
          <p:spPr bwMode="auto">
            <a:xfrm rot="-974059">
              <a:off x="384" y="3226"/>
              <a:ext cx="52" cy="31"/>
            </a:xfrm>
            <a:prstGeom prst="rect">
              <a:avLst/>
            </a:prstGeom>
            <a:solidFill>
              <a:srgbClr val="400000"/>
            </a:solidFill>
            <a:ln w="9525">
              <a:noFill/>
              <a:miter lim="800000"/>
              <a:headEnd/>
              <a:tailEnd/>
            </a:ln>
          </p:spPr>
          <p:txBody>
            <a:bodyPr/>
            <a:lstStyle/>
            <a:p>
              <a:endParaRPr lang="en-US"/>
            </a:p>
          </p:txBody>
        </p:sp>
        <p:sp>
          <p:nvSpPr>
            <p:cNvPr id="34867" name="Rectangle 1169"/>
            <p:cNvSpPr>
              <a:spLocks noChangeArrowheads="1"/>
            </p:cNvSpPr>
            <p:nvPr/>
          </p:nvSpPr>
          <p:spPr bwMode="auto">
            <a:xfrm rot="-1231106">
              <a:off x="346" y="3199"/>
              <a:ext cx="50" cy="30"/>
            </a:xfrm>
            <a:prstGeom prst="rect">
              <a:avLst/>
            </a:prstGeom>
            <a:solidFill>
              <a:srgbClr val="200000"/>
            </a:solidFill>
            <a:ln w="9525">
              <a:noFill/>
              <a:miter lim="800000"/>
              <a:headEnd/>
              <a:tailEnd/>
            </a:ln>
          </p:spPr>
          <p:txBody>
            <a:bodyPr/>
            <a:lstStyle/>
            <a:p>
              <a:endParaRPr lang="en-US"/>
            </a:p>
          </p:txBody>
        </p:sp>
        <p:sp>
          <p:nvSpPr>
            <p:cNvPr id="34868" name="Rectangle 1170"/>
            <p:cNvSpPr>
              <a:spLocks noChangeArrowheads="1"/>
            </p:cNvSpPr>
            <p:nvPr/>
          </p:nvSpPr>
          <p:spPr bwMode="auto">
            <a:xfrm rot="1138562">
              <a:off x="1530" y="3212"/>
              <a:ext cx="52" cy="30"/>
            </a:xfrm>
            <a:prstGeom prst="rect">
              <a:avLst/>
            </a:prstGeom>
            <a:solidFill>
              <a:srgbClr val="400000"/>
            </a:solidFill>
            <a:ln w="9525">
              <a:noFill/>
              <a:miter lim="800000"/>
              <a:headEnd/>
              <a:tailEnd/>
            </a:ln>
          </p:spPr>
          <p:txBody>
            <a:bodyPr/>
            <a:lstStyle/>
            <a:p>
              <a:endParaRPr lang="en-US"/>
            </a:p>
          </p:txBody>
        </p:sp>
        <p:sp>
          <p:nvSpPr>
            <p:cNvPr id="34869" name="Rectangle 1171"/>
            <p:cNvSpPr>
              <a:spLocks noChangeArrowheads="1"/>
            </p:cNvSpPr>
            <p:nvPr/>
          </p:nvSpPr>
          <p:spPr bwMode="auto">
            <a:xfrm rot="-2486253">
              <a:off x="1562" y="3237"/>
              <a:ext cx="51" cy="32"/>
            </a:xfrm>
            <a:prstGeom prst="rect">
              <a:avLst/>
            </a:prstGeom>
            <a:solidFill>
              <a:srgbClr val="200000"/>
            </a:solidFill>
            <a:ln w="9525">
              <a:noFill/>
              <a:miter lim="800000"/>
              <a:headEnd/>
              <a:tailEnd/>
            </a:ln>
          </p:spPr>
          <p:txBody>
            <a:bodyPr/>
            <a:lstStyle/>
            <a:p>
              <a:endParaRPr lang="en-US"/>
            </a:p>
          </p:txBody>
        </p:sp>
        <p:sp>
          <p:nvSpPr>
            <p:cNvPr id="34870" name="Rectangle 1172"/>
            <p:cNvSpPr>
              <a:spLocks noChangeArrowheads="1"/>
            </p:cNvSpPr>
            <p:nvPr/>
          </p:nvSpPr>
          <p:spPr bwMode="auto">
            <a:xfrm>
              <a:off x="1599" y="3302"/>
              <a:ext cx="50" cy="30"/>
            </a:xfrm>
            <a:prstGeom prst="rect">
              <a:avLst/>
            </a:prstGeom>
            <a:solidFill>
              <a:srgbClr val="200000"/>
            </a:solidFill>
            <a:ln w="9525">
              <a:noFill/>
              <a:miter lim="800000"/>
              <a:headEnd/>
              <a:tailEnd/>
            </a:ln>
          </p:spPr>
          <p:txBody>
            <a:bodyPr/>
            <a:lstStyle/>
            <a:p>
              <a:endParaRPr lang="en-US"/>
            </a:p>
          </p:txBody>
        </p:sp>
        <p:sp>
          <p:nvSpPr>
            <p:cNvPr id="34871" name="Rectangle 1173"/>
            <p:cNvSpPr>
              <a:spLocks noChangeArrowheads="1"/>
            </p:cNvSpPr>
            <p:nvPr/>
          </p:nvSpPr>
          <p:spPr bwMode="auto">
            <a:xfrm rot="1110638">
              <a:off x="1547" y="3279"/>
              <a:ext cx="52" cy="26"/>
            </a:xfrm>
            <a:prstGeom prst="rect">
              <a:avLst/>
            </a:prstGeom>
            <a:solidFill>
              <a:srgbClr val="400000"/>
            </a:solidFill>
            <a:ln w="9525">
              <a:noFill/>
              <a:miter lim="800000"/>
              <a:headEnd/>
              <a:tailEnd/>
            </a:ln>
          </p:spPr>
          <p:txBody>
            <a:bodyPr/>
            <a:lstStyle/>
            <a:p>
              <a:endParaRPr lang="en-US"/>
            </a:p>
          </p:txBody>
        </p:sp>
        <p:sp>
          <p:nvSpPr>
            <p:cNvPr id="34872" name="Rectangle 1174"/>
            <p:cNvSpPr>
              <a:spLocks noChangeArrowheads="1"/>
            </p:cNvSpPr>
            <p:nvPr/>
          </p:nvSpPr>
          <p:spPr bwMode="auto">
            <a:xfrm rot="-858017">
              <a:off x="1605" y="3212"/>
              <a:ext cx="50" cy="30"/>
            </a:xfrm>
            <a:prstGeom prst="rect">
              <a:avLst/>
            </a:prstGeom>
            <a:solidFill>
              <a:srgbClr val="200000"/>
            </a:solidFill>
            <a:ln w="9525">
              <a:noFill/>
              <a:miter lim="800000"/>
              <a:headEnd/>
              <a:tailEnd/>
            </a:ln>
          </p:spPr>
          <p:txBody>
            <a:bodyPr/>
            <a:lstStyle/>
            <a:p>
              <a:endParaRPr lang="en-US"/>
            </a:p>
          </p:txBody>
        </p:sp>
        <p:sp>
          <p:nvSpPr>
            <p:cNvPr id="34873" name="Rectangle 1175"/>
            <p:cNvSpPr>
              <a:spLocks noChangeArrowheads="1"/>
            </p:cNvSpPr>
            <p:nvPr/>
          </p:nvSpPr>
          <p:spPr bwMode="auto">
            <a:xfrm>
              <a:off x="1688" y="3279"/>
              <a:ext cx="50" cy="30"/>
            </a:xfrm>
            <a:prstGeom prst="rect">
              <a:avLst/>
            </a:prstGeom>
            <a:solidFill>
              <a:srgbClr val="200000"/>
            </a:solidFill>
            <a:ln w="9525">
              <a:noFill/>
              <a:miter lim="800000"/>
              <a:headEnd/>
              <a:tailEnd/>
            </a:ln>
          </p:spPr>
          <p:txBody>
            <a:bodyPr/>
            <a:lstStyle/>
            <a:p>
              <a:endParaRPr lang="en-US"/>
            </a:p>
          </p:txBody>
        </p:sp>
      </p:grpSp>
      <p:sp>
        <p:nvSpPr>
          <p:cNvPr id="34823" name="Text Box 1176"/>
          <p:cNvSpPr txBox="1">
            <a:spLocks noChangeArrowheads="1"/>
          </p:cNvSpPr>
          <p:nvPr/>
        </p:nvSpPr>
        <p:spPr bwMode="auto">
          <a:xfrm>
            <a:off x="4891088" y="4765675"/>
            <a:ext cx="920750" cy="800219"/>
          </a:xfrm>
          <a:prstGeom prst="rect">
            <a:avLst/>
          </a:prstGeom>
          <a:noFill/>
          <a:ln w="9525">
            <a:noFill/>
            <a:miter lim="800000"/>
            <a:headEnd/>
            <a:tailEnd/>
          </a:ln>
        </p:spPr>
        <p:txBody>
          <a:bodyPr>
            <a:spAutoFit/>
          </a:bodyPr>
          <a:lstStyle/>
          <a:p>
            <a:pPr algn="ctr" eaLnBrk="0" hangingPunct="0"/>
            <a:r>
              <a:rPr lang="en-US" sz="1400" b="1" dirty="0">
                <a:solidFill>
                  <a:schemeClr val="tx2"/>
                </a:solidFill>
                <a:latin typeface="Arial" pitchFamily="34" charset="0"/>
              </a:rPr>
              <a:t>New </a:t>
            </a:r>
          </a:p>
          <a:p>
            <a:pPr algn="ctr" eaLnBrk="0" hangingPunct="0"/>
            <a:r>
              <a:rPr lang="en-US" sz="1400" b="1" dirty="0">
                <a:solidFill>
                  <a:schemeClr val="tx2"/>
                </a:solidFill>
                <a:latin typeface="Arial" pitchFamily="34" charset="0"/>
              </a:rPr>
              <a:t>Location</a:t>
            </a:r>
          </a:p>
          <a:p>
            <a:pPr algn="ctr" eaLnBrk="0" hangingPunct="0"/>
            <a:endParaRPr lang="en-US" b="1" dirty="0">
              <a:solidFill>
                <a:schemeClr val="tx2"/>
              </a:solidFill>
              <a:latin typeface="Arial" pitchFamily="34" charset="0"/>
            </a:endParaRPr>
          </a:p>
        </p:txBody>
      </p:sp>
      <p:sp>
        <p:nvSpPr>
          <p:cNvPr id="34824" name="AutoShape 1177"/>
          <p:cNvSpPr>
            <a:spLocks noChangeArrowheads="1"/>
          </p:cNvSpPr>
          <p:nvPr/>
        </p:nvSpPr>
        <p:spPr bwMode="auto">
          <a:xfrm>
            <a:off x="5808663" y="5027613"/>
            <a:ext cx="352425" cy="522287"/>
          </a:xfrm>
          <a:prstGeom prst="rightArrow">
            <a:avLst>
              <a:gd name="adj1" fmla="val 50000"/>
              <a:gd name="adj2" fmla="val 25000"/>
            </a:avLst>
          </a:prstGeom>
          <a:gradFill rotWithShape="0">
            <a:gsLst>
              <a:gs pos="0">
                <a:schemeClr val="tx2"/>
              </a:gs>
              <a:gs pos="100000">
                <a:srgbClr val="FFCC66"/>
              </a:gs>
            </a:gsLst>
            <a:lin ang="0" scaled="1"/>
          </a:gradFill>
          <a:ln w="9525">
            <a:solidFill>
              <a:srgbClr val="000000"/>
            </a:solidFill>
            <a:miter lim="800000"/>
            <a:headEnd/>
            <a:tailEnd/>
          </a:ln>
        </p:spPr>
        <p:txBody>
          <a:bodyPr wrap="none" anchor="ctr"/>
          <a:lstStyle/>
          <a:p>
            <a:endParaRPr lang="en-US"/>
          </a:p>
        </p:txBody>
      </p:sp>
      <p:sp>
        <p:nvSpPr>
          <p:cNvPr id="34825" name="AutoShape 1178"/>
          <p:cNvSpPr>
            <a:spLocks noChangeArrowheads="1"/>
          </p:cNvSpPr>
          <p:nvPr/>
        </p:nvSpPr>
        <p:spPr bwMode="auto">
          <a:xfrm>
            <a:off x="5822950" y="4724400"/>
            <a:ext cx="352425" cy="522288"/>
          </a:xfrm>
          <a:prstGeom prst="rightArrow">
            <a:avLst>
              <a:gd name="adj1" fmla="val 50000"/>
              <a:gd name="adj2" fmla="val 25000"/>
            </a:avLst>
          </a:prstGeom>
          <a:gradFill rotWithShape="0">
            <a:gsLst>
              <a:gs pos="0">
                <a:schemeClr val="tx2"/>
              </a:gs>
              <a:gs pos="100000">
                <a:srgbClr val="FFCC66"/>
              </a:gs>
            </a:gsLst>
            <a:lin ang="0" scaled="1"/>
          </a:gradFill>
          <a:ln w="9525">
            <a:solidFill>
              <a:srgbClr val="000000"/>
            </a:solidFill>
            <a:miter lim="800000"/>
            <a:headEnd/>
            <a:tailEnd/>
          </a:ln>
        </p:spPr>
        <p:txBody>
          <a:bodyPr wrap="none" anchor="ctr"/>
          <a:lstStyle/>
          <a:p>
            <a:endParaRPr lang="en-US"/>
          </a:p>
        </p:txBody>
      </p:sp>
      <p:sp>
        <p:nvSpPr>
          <p:cNvPr id="34826" name="AutoShape 1179"/>
          <p:cNvSpPr>
            <a:spLocks noChangeArrowheads="1"/>
          </p:cNvSpPr>
          <p:nvPr/>
        </p:nvSpPr>
        <p:spPr bwMode="auto">
          <a:xfrm>
            <a:off x="5792788" y="5378450"/>
            <a:ext cx="352425" cy="522288"/>
          </a:xfrm>
          <a:prstGeom prst="rightArrow">
            <a:avLst>
              <a:gd name="adj1" fmla="val 50000"/>
              <a:gd name="adj2" fmla="val 25000"/>
            </a:avLst>
          </a:prstGeom>
          <a:gradFill rotWithShape="0">
            <a:gsLst>
              <a:gs pos="0">
                <a:schemeClr val="tx2"/>
              </a:gs>
              <a:gs pos="100000">
                <a:srgbClr val="FFCC66"/>
              </a:gs>
            </a:gsLst>
            <a:lin ang="0" scaled="1"/>
          </a:gradFill>
          <a:ln w="9525">
            <a:solidFill>
              <a:srgbClr val="000000"/>
            </a:solidFill>
            <a:miter lim="800000"/>
            <a:headEnd/>
            <a:tailEnd/>
          </a:ln>
        </p:spPr>
        <p:txBody>
          <a:bodyPr wrap="none" anchor="ctr"/>
          <a:lstStyle/>
          <a:p>
            <a:endParaRPr lang="en-US"/>
          </a:p>
        </p:txBody>
      </p:sp>
      <p:grpSp>
        <p:nvGrpSpPr>
          <p:cNvPr id="10" name="Group 1180"/>
          <p:cNvGrpSpPr>
            <a:grpSpLocks/>
          </p:cNvGrpSpPr>
          <p:nvPr/>
        </p:nvGrpSpPr>
        <p:grpSpPr bwMode="auto">
          <a:xfrm>
            <a:off x="3082925" y="4835525"/>
            <a:ext cx="1854200" cy="1084263"/>
            <a:chOff x="1314" y="1897"/>
            <a:chExt cx="1594" cy="683"/>
          </a:xfrm>
        </p:grpSpPr>
        <p:sp>
          <p:nvSpPr>
            <p:cNvPr id="34828" name="Freeform 1181"/>
            <p:cNvSpPr>
              <a:spLocks/>
            </p:cNvSpPr>
            <p:nvPr/>
          </p:nvSpPr>
          <p:spPr bwMode="auto">
            <a:xfrm>
              <a:off x="2606" y="2037"/>
              <a:ext cx="302" cy="275"/>
            </a:xfrm>
            <a:custGeom>
              <a:avLst/>
              <a:gdLst>
                <a:gd name="T0" fmla="*/ 0 w 302"/>
                <a:gd name="T1" fmla="*/ 0 h 275"/>
                <a:gd name="T2" fmla="*/ 0 w 302"/>
                <a:gd name="T3" fmla="*/ 275 h 275"/>
                <a:gd name="T4" fmla="*/ 302 w 302"/>
                <a:gd name="T5" fmla="*/ 151 h 275"/>
                <a:gd name="T6" fmla="*/ 0 w 302"/>
                <a:gd name="T7" fmla="*/ 0 h 275"/>
                <a:gd name="T8" fmla="*/ 0 60000 65536"/>
                <a:gd name="T9" fmla="*/ 0 60000 65536"/>
                <a:gd name="T10" fmla="*/ 0 60000 65536"/>
                <a:gd name="T11" fmla="*/ 0 60000 65536"/>
                <a:gd name="T12" fmla="*/ 0 w 302"/>
                <a:gd name="T13" fmla="*/ 0 h 275"/>
                <a:gd name="T14" fmla="*/ 302 w 302"/>
                <a:gd name="T15" fmla="*/ 275 h 275"/>
              </a:gdLst>
              <a:ahLst/>
              <a:cxnLst>
                <a:cxn ang="T8">
                  <a:pos x="T0" y="T1"/>
                </a:cxn>
                <a:cxn ang="T9">
                  <a:pos x="T2" y="T3"/>
                </a:cxn>
                <a:cxn ang="T10">
                  <a:pos x="T4" y="T5"/>
                </a:cxn>
                <a:cxn ang="T11">
                  <a:pos x="T6" y="T7"/>
                </a:cxn>
              </a:cxnLst>
              <a:rect l="T12" t="T13" r="T14" b="T15"/>
              <a:pathLst>
                <a:path w="302" h="275">
                  <a:moveTo>
                    <a:pt x="0" y="0"/>
                  </a:moveTo>
                  <a:lnTo>
                    <a:pt x="0" y="275"/>
                  </a:lnTo>
                  <a:lnTo>
                    <a:pt x="302" y="151"/>
                  </a:lnTo>
                  <a:lnTo>
                    <a:pt x="0" y="0"/>
                  </a:lnTo>
                  <a:close/>
                </a:path>
              </a:pathLst>
            </a:custGeom>
            <a:gradFill rotWithShape="0">
              <a:gsLst>
                <a:gs pos="0">
                  <a:schemeClr val="tx2"/>
                </a:gs>
                <a:gs pos="100000">
                  <a:srgbClr val="FFCC66"/>
                </a:gs>
              </a:gsLst>
              <a:lin ang="0" scaled="1"/>
            </a:gradFill>
            <a:ln w="12700" cap="flat" cmpd="sng">
              <a:noFill/>
              <a:prstDash val="solid"/>
              <a:round/>
              <a:headEnd/>
              <a:tailEnd/>
            </a:ln>
          </p:spPr>
          <p:txBody>
            <a:bodyPr wrap="none" anchor="ctr"/>
            <a:lstStyle/>
            <a:p>
              <a:endParaRPr lang="en-US"/>
            </a:p>
          </p:txBody>
        </p:sp>
        <p:sp>
          <p:nvSpPr>
            <p:cNvPr id="34829" name="WordArt 1182"/>
            <p:cNvSpPr>
              <a:spLocks noChangeArrowheads="1" noChangeShapeType="1" noTextEdit="1"/>
            </p:cNvSpPr>
            <p:nvPr/>
          </p:nvSpPr>
          <p:spPr bwMode="auto">
            <a:xfrm>
              <a:off x="1314" y="1897"/>
              <a:ext cx="1248" cy="68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gradFill rotWithShape="1">
                    <a:gsLst>
                      <a:gs pos="0">
                        <a:srgbClr val="FFCC66"/>
                      </a:gs>
                      <a:gs pos="100000">
                        <a:schemeClr val="tx2"/>
                      </a:gs>
                    </a:gsLst>
                    <a:lin ang="0" scaled="1"/>
                  </a:gradFill>
                  <a:latin typeface="Arial Black"/>
                </a:rPr>
                <a:t>Funding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1500"/>
                            </p:stCondLst>
                            <p:childTnLst>
                              <p:par>
                                <p:cTn id="9" presetID="1" presetClass="entr" presetSubtype="0" fill="hold" grpId="0" nodeType="afterEffect">
                                  <p:stCondLst>
                                    <p:cond delay="0"/>
                                  </p:stCondLst>
                                  <p:childTnLst>
                                    <p:set>
                                      <p:cBhvr>
                                        <p:cTn id="10" dur="1" fill="hold">
                                          <p:stCondLst>
                                            <p:cond delay="499"/>
                                          </p:stCondLst>
                                        </p:cTn>
                                        <p:tgtEl>
                                          <p:spTgt spid="4076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64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1026"/>
          <p:cNvSpPr>
            <a:spLocks noGrp="1" noChangeArrowheads="1"/>
          </p:cNvSpPr>
          <p:nvPr>
            <p:ph type="title"/>
          </p:nvPr>
        </p:nvSpPr>
        <p:spPr>
          <a:xfrm>
            <a:off x="457200" y="838200"/>
            <a:ext cx="8686800" cy="838200"/>
          </a:xfrm>
        </p:spPr>
        <p:txBody>
          <a:bodyPr>
            <a:normAutofit fontScale="90000"/>
          </a:bodyPr>
          <a:lstStyle/>
          <a:p>
            <a:pPr eaLnBrk="1" hangingPunct="1">
              <a:defRPr/>
            </a:pPr>
            <a:r>
              <a:rPr lang="en-US" sz="3200" dirty="0" smtClean="0"/>
              <a:t>Flash Flooding</a:t>
            </a:r>
            <a:br>
              <a:rPr lang="en-US" sz="3200" dirty="0" smtClean="0"/>
            </a:br>
            <a:r>
              <a:rPr lang="en-US" sz="3200" dirty="0" smtClean="0"/>
              <a:t>Nevada Mission # 09092014-058</a:t>
            </a:r>
            <a:r>
              <a:rPr lang="en-US" sz="4000" dirty="0" smtClean="0"/>
              <a:t> </a:t>
            </a:r>
            <a:br>
              <a:rPr lang="en-US" sz="4000" dirty="0" smtClean="0"/>
            </a:br>
            <a:r>
              <a:rPr lang="en-US" sz="4000" dirty="0" smtClean="0"/>
              <a:t/>
            </a:r>
            <a:br>
              <a:rPr lang="en-US" sz="4000" dirty="0" smtClean="0"/>
            </a:br>
            <a:r>
              <a:rPr lang="en-US" sz="4000" dirty="0" smtClean="0"/>
              <a:t>Incident Period</a:t>
            </a:r>
          </a:p>
        </p:txBody>
      </p:sp>
      <p:sp>
        <p:nvSpPr>
          <p:cNvPr id="15363" name="Rectangle 1027"/>
          <p:cNvSpPr>
            <a:spLocks noGrp="1" noChangeArrowheads="1"/>
          </p:cNvSpPr>
          <p:nvPr>
            <p:ph type="body" idx="1"/>
          </p:nvPr>
        </p:nvSpPr>
        <p:spPr>
          <a:noFill/>
        </p:spPr>
        <p:txBody>
          <a:bodyPr/>
          <a:lstStyle/>
          <a:p>
            <a:pPr eaLnBrk="1" hangingPunct="1"/>
            <a:endParaRPr lang="en-US" dirty="0" smtClean="0"/>
          </a:p>
          <a:p>
            <a:pPr eaLnBrk="1" hangingPunct="1"/>
            <a:endParaRPr lang="en-US" dirty="0" smtClean="0"/>
          </a:p>
          <a:p>
            <a:pPr algn="ctr" eaLnBrk="1" hangingPunct="1">
              <a:spcBef>
                <a:spcPct val="0"/>
              </a:spcBef>
              <a:buSzTx/>
              <a:buFont typeface="Wingdings" pitchFamily="2" charset="2"/>
              <a:buNone/>
            </a:pPr>
            <a:r>
              <a:rPr lang="en-US" sz="3600" dirty="0" smtClean="0">
                <a:latin typeface="Arial" pitchFamily="34" charset="0"/>
              </a:rPr>
              <a:t>September 7-9, 2014</a:t>
            </a:r>
          </a:p>
          <a:p>
            <a:pPr algn="ctr" eaLnBrk="1" hangingPunct="1">
              <a:spcBef>
                <a:spcPct val="0"/>
              </a:spcBef>
              <a:buSzTx/>
              <a:buFont typeface="Wingdings" pitchFamily="2" charset="2"/>
              <a:buNone/>
            </a:pPr>
            <a:endParaRPr lang="en-US" sz="3600" dirty="0" smtClean="0">
              <a:latin typeface="Arial" pitchFamily="34" charset="0"/>
            </a:endParaRPr>
          </a:p>
          <a:p>
            <a:pPr algn="ctr" eaLnBrk="1" hangingPunct="1">
              <a:spcBef>
                <a:spcPct val="0"/>
              </a:spcBef>
              <a:buSzTx/>
              <a:buFont typeface="Wingdings" pitchFamily="2" charset="2"/>
              <a:buNone/>
            </a:pPr>
            <a:r>
              <a:rPr lang="en-US" sz="3600" dirty="0" smtClean="0">
                <a:latin typeface="Arial" pitchFamily="34" charset="0"/>
              </a:rPr>
              <a:t>Damage Must Have Occurred During the Incident Period</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09600" y="228600"/>
            <a:ext cx="6831012" cy="715963"/>
          </a:xfrm>
        </p:spPr>
        <p:txBody>
          <a:bodyPr lIns="90488" tIns="44450" rIns="90488" bIns="44450">
            <a:normAutofit/>
          </a:bodyPr>
          <a:lstStyle/>
          <a:p>
            <a:pPr eaLnBrk="1" hangingPunct="1">
              <a:defRPr/>
            </a:pPr>
            <a:r>
              <a:rPr lang="en-US" dirty="0" smtClean="0"/>
              <a:t>Special Considerations</a:t>
            </a:r>
          </a:p>
        </p:txBody>
      </p:sp>
      <p:sp>
        <p:nvSpPr>
          <p:cNvPr id="35843" name="Text Box 3"/>
          <p:cNvSpPr txBox="1">
            <a:spLocks noChangeArrowheads="1"/>
          </p:cNvSpPr>
          <p:nvPr/>
        </p:nvSpPr>
        <p:spPr bwMode="auto">
          <a:xfrm>
            <a:off x="1504950" y="5659438"/>
            <a:ext cx="6199188" cy="663575"/>
          </a:xfrm>
          <a:prstGeom prst="rect">
            <a:avLst/>
          </a:prstGeom>
          <a:solidFill>
            <a:srgbClr val="00C2F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2F0"/>
            </a:extrusionClr>
          </a:sp3d>
        </p:spPr>
        <p:txBody>
          <a:bodyPr>
            <a:spAutoFit/>
            <a:flatTx/>
          </a:bodyPr>
          <a:lstStyle/>
          <a:p>
            <a:pPr algn="ctr" eaLnBrk="0" hangingPunct="0">
              <a:lnSpc>
                <a:spcPct val="125000"/>
              </a:lnSpc>
            </a:pPr>
            <a:r>
              <a:rPr lang="en-US" sz="3000" b="1">
                <a:solidFill>
                  <a:srgbClr val="000000"/>
                </a:solidFill>
                <a:latin typeface="Arial" pitchFamily="34" charset="0"/>
              </a:rPr>
              <a:t>Insurance Requirements  </a:t>
            </a:r>
          </a:p>
        </p:txBody>
      </p:sp>
      <p:sp>
        <p:nvSpPr>
          <p:cNvPr id="35844" name="Text Box 4"/>
          <p:cNvSpPr txBox="1">
            <a:spLocks noChangeArrowheads="1"/>
          </p:cNvSpPr>
          <p:nvPr/>
        </p:nvSpPr>
        <p:spPr bwMode="auto">
          <a:xfrm>
            <a:off x="1584325" y="1185863"/>
            <a:ext cx="5786438" cy="641350"/>
          </a:xfrm>
          <a:prstGeom prst="rect">
            <a:avLst/>
          </a:prstGeom>
          <a:solidFill>
            <a:srgbClr val="FFCC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66"/>
            </a:extrusionClr>
          </a:sp3d>
        </p:spPr>
        <p:txBody>
          <a:bodyPr>
            <a:spAutoFit/>
            <a:flatTx/>
          </a:bodyPr>
          <a:lstStyle/>
          <a:p>
            <a:pPr algn="ctr" eaLnBrk="0" hangingPunct="0">
              <a:lnSpc>
                <a:spcPct val="120000"/>
              </a:lnSpc>
            </a:pPr>
            <a:r>
              <a:rPr lang="en-US" sz="3000" b="1" dirty="0">
                <a:solidFill>
                  <a:srgbClr val="000000"/>
                </a:solidFill>
                <a:latin typeface="Arial" pitchFamily="34" charset="0"/>
              </a:rPr>
              <a:t>  Environmental Requirements  </a:t>
            </a:r>
          </a:p>
        </p:txBody>
      </p:sp>
      <p:sp>
        <p:nvSpPr>
          <p:cNvPr id="35845" name="Text Box 5"/>
          <p:cNvSpPr txBox="1">
            <a:spLocks noChangeArrowheads="1"/>
          </p:cNvSpPr>
          <p:nvPr/>
        </p:nvSpPr>
        <p:spPr bwMode="auto">
          <a:xfrm>
            <a:off x="1487488" y="3213100"/>
            <a:ext cx="6126162" cy="1006475"/>
          </a:xfrm>
          <a:prstGeom prst="rect">
            <a:avLst/>
          </a:prstGeom>
          <a:solidFill>
            <a:srgbClr val="CC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CC00"/>
            </a:extrusionClr>
          </a:sp3d>
        </p:spPr>
        <p:txBody>
          <a:bodyPr>
            <a:spAutoFit/>
            <a:flatTx/>
          </a:bodyPr>
          <a:lstStyle/>
          <a:p>
            <a:pPr algn="ctr" eaLnBrk="0" hangingPunct="0"/>
            <a:r>
              <a:rPr lang="en-US" sz="3000" b="1">
                <a:solidFill>
                  <a:srgbClr val="000000"/>
                </a:solidFill>
                <a:latin typeface="Arial" pitchFamily="34" charset="0"/>
              </a:rPr>
              <a:t>Historic Preservation </a:t>
            </a:r>
            <a:r>
              <a:rPr lang="en-US" sz="2200" b="1">
                <a:solidFill>
                  <a:srgbClr val="000000"/>
                </a:solidFill>
                <a:latin typeface="Arial" pitchFamily="34" charset="0"/>
              </a:rPr>
              <a:t>&amp;</a:t>
            </a:r>
          </a:p>
          <a:p>
            <a:pPr algn="ctr" eaLnBrk="0" hangingPunct="0"/>
            <a:r>
              <a:rPr lang="en-US" sz="3000" b="1">
                <a:solidFill>
                  <a:srgbClr val="000000"/>
                </a:solidFill>
                <a:latin typeface="Arial" pitchFamily="34" charset="0"/>
              </a:rPr>
              <a:t>   Cultural Resources    </a:t>
            </a:r>
          </a:p>
        </p:txBody>
      </p:sp>
      <p:sp>
        <p:nvSpPr>
          <p:cNvPr id="35846" name="Text Box 6"/>
          <p:cNvSpPr txBox="1">
            <a:spLocks noChangeArrowheads="1"/>
          </p:cNvSpPr>
          <p:nvPr/>
        </p:nvSpPr>
        <p:spPr bwMode="auto">
          <a:xfrm>
            <a:off x="1598613" y="2122488"/>
            <a:ext cx="5821362" cy="685800"/>
          </a:xfrm>
          <a:prstGeom prst="rect">
            <a:avLst/>
          </a:prstGeom>
          <a:solidFill>
            <a:srgbClr val="33CC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CCCC"/>
            </a:extrusionClr>
          </a:sp3d>
        </p:spPr>
        <p:txBody>
          <a:bodyPr>
            <a:spAutoFit/>
            <a:flatTx/>
          </a:bodyPr>
          <a:lstStyle/>
          <a:p>
            <a:pPr algn="ctr" eaLnBrk="0" hangingPunct="0">
              <a:lnSpc>
                <a:spcPct val="130000"/>
              </a:lnSpc>
            </a:pPr>
            <a:r>
              <a:rPr lang="en-US" sz="3000" b="1">
                <a:solidFill>
                  <a:srgbClr val="000000"/>
                </a:solidFill>
                <a:latin typeface="Arial" pitchFamily="34" charset="0"/>
              </a:rPr>
              <a:t>Hazard Mitigation      </a:t>
            </a:r>
          </a:p>
        </p:txBody>
      </p:sp>
      <p:sp>
        <p:nvSpPr>
          <p:cNvPr id="35847" name="Text Box 8"/>
          <p:cNvSpPr txBox="1">
            <a:spLocks noChangeArrowheads="1"/>
          </p:cNvSpPr>
          <p:nvPr/>
        </p:nvSpPr>
        <p:spPr bwMode="auto">
          <a:xfrm>
            <a:off x="1524000" y="4608513"/>
            <a:ext cx="6091238" cy="641350"/>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a:spAutoFit/>
            <a:flatTx/>
          </a:bodyPr>
          <a:lstStyle/>
          <a:p>
            <a:pPr algn="ctr" eaLnBrk="0" hangingPunct="0">
              <a:lnSpc>
                <a:spcPct val="120000"/>
              </a:lnSpc>
            </a:pPr>
            <a:r>
              <a:rPr lang="en-US" sz="3000" b="1">
                <a:solidFill>
                  <a:srgbClr val="000000"/>
                </a:solidFill>
                <a:latin typeface="Arial" pitchFamily="34" charset="0"/>
              </a:rPr>
              <a:t>Special Flood Hazard Areas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457200" y="152400"/>
            <a:ext cx="7772400" cy="782638"/>
          </a:xfrm>
        </p:spPr>
        <p:txBody>
          <a:bodyPr/>
          <a:lstStyle/>
          <a:p>
            <a:pPr eaLnBrk="1" hangingPunct="1">
              <a:defRPr/>
            </a:pPr>
            <a:r>
              <a:rPr lang="en-US" dirty="0" smtClean="0"/>
              <a:t>Environmental Requirements</a:t>
            </a:r>
          </a:p>
        </p:txBody>
      </p:sp>
      <p:sp>
        <p:nvSpPr>
          <p:cNvPr id="2058" name="Rectangle 3"/>
          <p:cNvSpPr>
            <a:spLocks noGrp="1" noChangeArrowheads="1"/>
          </p:cNvSpPr>
          <p:nvPr>
            <p:ph type="body" idx="1"/>
          </p:nvPr>
        </p:nvSpPr>
        <p:spPr>
          <a:xfrm>
            <a:off x="1919288" y="1143000"/>
            <a:ext cx="7018337" cy="2052638"/>
          </a:xfrm>
          <a:noFill/>
        </p:spPr>
        <p:txBody>
          <a:bodyPr>
            <a:normAutofit lnSpcReduction="10000"/>
          </a:bodyPr>
          <a:lstStyle/>
          <a:p>
            <a:pPr eaLnBrk="1" hangingPunct="1">
              <a:lnSpc>
                <a:spcPct val="90000"/>
              </a:lnSpc>
              <a:buFont typeface="Wingdings" pitchFamily="2" charset="2"/>
              <a:buNone/>
            </a:pPr>
            <a:r>
              <a:rPr lang="en-US" dirty="0" smtClean="0">
                <a:latin typeface="Arial" pitchFamily="34" charset="0"/>
              </a:rPr>
              <a:t>	Ensure that all practical means </a:t>
            </a:r>
          </a:p>
          <a:p>
            <a:pPr eaLnBrk="1" hangingPunct="1">
              <a:lnSpc>
                <a:spcPct val="90000"/>
              </a:lnSpc>
              <a:buFont typeface="Wingdings" pitchFamily="2" charset="2"/>
              <a:buNone/>
            </a:pPr>
            <a:r>
              <a:rPr lang="en-US" dirty="0" smtClean="0">
                <a:latin typeface="Arial" pitchFamily="34" charset="0"/>
              </a:rPr>
              <a:t>	are used to protect, </a:t>
            </a:r>
          </a:p>
          <a:p>
            <a:pPr eaLnBrk="1" hangingPunct="1">
              <a:lnSpc>
                <a:spcPct val="90000"/>
              </a:lnSpc>
              <a:buFont typeface="Wingdings" pitchFamily="2" charset="2"/>
              <a:buNone/>
            </a:pPr>
            <a:r>
              <a:rPr lang="en-US" dirty="0" smtClean="0">
                <a:latin typeface="Arial" pitchFamily="34" charset="0"/>
              </a:rPr>
              <a:t>	restore, and enhance</a:t>
            </a:r>
          </a:p>
          <a:p>
            <a:pPr eaLnBrk="1" hangingPunct="1">
              <a:lnSpc>
                <a:spcPct val="90000"/>
              </a:lnSpc>
              <a:buFont typeface="Wingdings" pitchFamily="2" charset="2"/>
              <a:buNone/>
            </a:pPr>
            <a:r>
              <a:rPr lang="en-US" dirty="0" smtClean="0">
                <a:latin typeface="Arial" pitchFamily="34" charset="0"/>
              </a:rPr>
              <a:t>    the environment</a:t>
            </a:r>
          </a:p>
        </p:txBody>
      </p:sp>
      <p:graphicFrame>
        <p:nvGraphicFramePr>
          <p:cNvPr id="2050" name="Object 0"/>
          <p:cNvGraphicFramePr>
            <a:graphicFrameLocks noChangeAspect="1"/>
          </p:cNvGraphicFramePr>
          <p:nvPr/>
        </p:nvGraphicFramePr>
        <p:xfrm>
          <a:off x="381000" y="1905000"/>
          <a:ext cx="1828800" cy="2400300"/>
        </p:xfrm>
        <a:graphic>
          <a:graphicData uri="http://schemas.openxmlformats.org/presentationml/2006/ole">
            <mc:AlternateContent xmlns:mc="http://schemas.openxmlformats.org/markup-compatibility/2006">
              <mc:Choice xmlns:v="urn:schemas-microsoft-com:vml" Requires="v">
                <p:oleObj spid="_x0000_s2134" name="Clip" r:id="rId4" imgW="1828776" imgH="2737786" progId="">
                  <p:embed/>
                </p:oleObj>
              </mc:Choice>
              <mc:Fallback>
                <p:oleObj name="Clip" r:id="rId4" imgW="1828776" imgH="2737786"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05000"/>
                        <a:ext cx="1828800" cy="240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1"/>
          <p:cNvGraphicFramePr>
            <a:graphicFrameLocks noChangeAspect="1"/>
          </p:cNvGraphicFramePr>
          <p:nvPr/>
        </p:nvGraphicFramePr>
        <p:xfrm>
          <a:off x="2971800" y="3124200"/>
          <a:ext cx="2743200" cy="1384300"/>
        </p:xfrm>
        <a:graphic>
          <a:graphicData uri="http://schemas.openxmlformats.org/presentationml/2006/ole">
            <mc:AlternateContent xmlns:mc="http://schemas.openxmlformats.org/markup-compatibility/2006">
              <mc:Choice xmlns:v="urn:schemas-microsoft-com:vml" Requires="v">
                <p:oleObj spid="_x0000_s2135" name="Clip" r:id="rId6" imgW="2743165" imgH="1833881" progId="">
                  <p:embed/>
                </p:oleObj>
              </mc:Choice>
              <mc:Fallback>
                <p:oleObj name="Clip" r:id="rId6" imgW="2743165" imgH="1833881" progId="">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124200"/>
                        <a:ext cx="2743200"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2"/>
          <p:cNvGraphicFramePr>
            <a:graphicFrameLocks noChangeAspect="1"/>
          </p:cNvGraphicFramePr>
          <p:nvPr/>
        </p:nvGraphicFramePr>
        <p:xfrm>
          <a:off x="381000" y="4648200"/>
          <a:ext cx="2497138" cy="1841500"/>
        </p:xfrm>
        <a:graphic>
          <a:graphicData uri="http://schemas.openxmlformats.org/presentationml/2006/ole">
            <mc:AlternateContent xmlns:mc="http://schemas.openxmlformats.org/markup-compatibility/2006">
              <mc:Choice xmlns:v="urn:schemas-microsoft-com:vml" Requires="v">
                <p:oleObj spid="_x0000_s2136" name="Clip" r:id="rId8" imgW="2743165" imgH="1860771" progId="">
                  <p:embed/>
                </p:oleObj>
              </mc:Choice>
              <mc:Fallback>
                <p:oleObj name="Clip" r:id="rId8" imgW="2743165" imgH="1860771" progId="">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648200"/>
                        <a:ext cx="2497138" cy="184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3"/>
          <p:cNvGraphicFramePr>
            <a:graphicFrameLocks noChangeAspect="1"/>
          </p:cNvGraphicFramePr>
          <p:nvPr/>
        </p:nvGraphicFramePr>
        <p:xfrm>
          <a:off x="6272213" y="1981200"/>
          <a:ext cx="2643187" cy="1662112"/>
        </p:xfrm>
        <a:graphic>
          <a:graphicData uri="http://schemas.openxmlformats.org/presentationml/2006/ole">
            <mc:AlternateContent xmlns:mc="http://schemas.openxmlformats.org/markup-compatibility/2006">
              <mc:Choice xmlns:v="urn:schemas-microsoft-com:vml" Requires="v">
                <p:oleObj spid="_x0000_s2137" name="Clip" r:id="rId10" imgW="2743165" imgH="1828776" progId="">
                  <p:embed/>
                </p:oleObj>
              </mc:Choice>
              <mc:Fallback>
                <p:oleObj name="Clip" r:id="rId10" imgW="2743165" imgH="1828776" progId="">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2213" y="1981200"/>
                        <a:ext cx="2643187" cy="166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4"/>
          <p:cNvGraphicFramePr>
            <a:graphicFrameLocks noChangeAspect="1"/>
          </p:cNvGraphicFramePr>
          <p:nvPr/>
        </p:nvGraphicFramePr>
        <p:xfrm>
          <a:off x="3060700" y="4648200"/>
          <a:ext cx="1273175" cy="1912938"/>
        </p:xfrm>
        <a:graphic>
          <a:graphicData uri="http://schemas.openxmlformats.org/presentationml/2006/ole">
            <mc:AlternateContent xmlns:mc="http://schemas.openxmlformats.org/markup-compatibility/2006">
              <mc:Choice xmlns:v="urn:schemas-microsoft-com:vml" Requires="v">
                <p:oleObj spid="_x0000_s2138" name="Clip" r:id="rId12" imgW="1828776" imgH="2748133" progId="">
                  <p:embed/>
                </p:oleObj>
              </mc:Choice>
              <mc:Fallback>
                <p:oleObj name="Clip" r:id="rId12" imgW="1828776" imgH="2748133" progId="">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60700" y="4648200"/>
                        <a:ext cx="1273175" cy="191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5"/>
          <p:cNvGraphicFramePr>
            <a:graphicFrameLocks noChangeAspect="1"/>
          </p:cNvGraphicFramePr>
          <p:nvPr/>
        </p:nvGraphicFramePr>
        <p:xfrm>
          <a:off x="4497388" y="5011738"/>
          <a:ext cx="2120900" cy="1417637"/>
        </p:xfrm>
        <a:graphic>
          <a:graphicData uri="http://schemas.openxmlformats.org/presentationml/2006/ole">
            <mc:AlternateContent xmlns:mc="http://schemas.openxmlformats.org/markup-compatibility/2006">
              <mc:Choice xmlns:v="urn:schemas-microsoft-com:vml" Requires="v">
                <p:oleObj spid="_x0000_s2139" name="Clip" r:id="rId14" imgW="2743165" imgH="1833881" progId="">
                  <p:embed/>
                </p:oleObj>
              </mc:Choice>
              <mc:Fallback>
                <p:oleObj name="Clip" r:id="rId14" imgW="2743165" imgH="1833881" progId="">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97388" y="5011738"/>
                        <a:ext cx="2120900" cy="1417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6"/>
          <p:cNvGraphicFramePr>
            <a:graphicFrameLocks noChangeAspect="1"/>
          </p:cNvGraphicFramePr>
          <p:nvPr/>
        </p:nvGraphicFramePr>
        <p:xfrm>
          <a:off x="6934200" y="3886200"/>
          <a:ext cx="1792287" cy="2781300"/>
        </p:xfrm>
        <a:graphic>
          <a:graphicData uri="http://schemas.openxmlformats.org/presentationml/2006/ole">
            <mc:AlternateContent xmlns:mc="http://schemas.openxmlformats.org/markup-compatibility/2006">
              <mc:Choice xmlns:v="urn:schemas-microsoft-com:vml" Requires="v">
                <p:oleObj spid="_x0000_s2140" name="Clip" r:id="rId16" imgW="1828776" imgH="2285970" progId="">
                  <p:embed/>
                </p:oleObj>
              </mc:Choice>
              <mc:Fallback>
                <p:oleObj name="Clip" r:id="rId16" imgW="1828776" imgH="2285970" progId="">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34200" y="3886200"/>
                        <a:ext cx="1792287" cy="278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533400" y="228600"/>
            <a:ext cx="7772400" cy="804863"/>
          </a:xfrm>
        </p:spPr>
        <p:txBody>
          <a:bodyPr/>
          <a:lstStyle/>
          <a:p>
            <a:pPr eaLnBrk="1" hangingPunct="1">
              <a:defRPr/>
            </a:pPr>
            <a:r>
              <a:rPr lang="en-US" dirty="0" smtClean="0"/>
              <a:t>Historic Preservation</a:t>
            </a:r>
          </a:p>
        </p:txBody>
      </p:sp>
      <p:sp>
        <p:nvSpPr>
          <p:cNvPr id="36867" name="Rectangle 3"/>
          <p:cNvSpPr>
            <a:spLocks noGrp="1" noChangeArrowheads="1"/>
          </p:cNvSpPr>
          <p:nvPr>
            <p:ph type="body" idx="1"/>
          </p:nvPr>
        </p:nvSpPr>
        <p:spPr>
          <a:xfrm>
            <a:off x="0" y="1143000"/>
            <a:ext cx="8904288" cy="1808162"/>
          </a:xfrm>
          <a:noFill/>
        </p:spPr>
        <p:txBody>
          <a:bodyPr/>
          <a:lstStyle/>
          <a:p>
            <a:pPr algn="ctr" eaLnBrk="1" hangingPunct="1">
              <a:buFont typeface="Wingdings" pitchFamily="2" charset="2"/>
              <a:buNone/>
            </a:pPr>
            <a:r>
              <a:rPr lang="en-US" sz="2800" dirty="0" smtClean="0">
                <a:latin typeface="Arial" pitchFamily="34" charset="0"/>
              </a:rPr>
              <a:t>   </a:t>
            </a:r>
            <a:r>
              <a:rPr lang="en-US" sz="2800" dirty="0" smtClean="0">
                <a:latin typeface="+mj-lt"/>
              </a:rPr>
              <a:t>Property eligible for listing on the National Register of Historic Places requires special consideration under the National Historic Preservation Act</a:t>
            </a:r>
          </a:p>
          <a:p>
            <a:pPr algn="ctr" eaLnBrk="1" hangingPunct="1">
              <a:buFont typeface="Wingdings" pitchFamily="2" charset="2"/>
              <a:buNone/>
            </a:pPr>
            <a:endParaRPr lang="en-US" sz="2800" dirty="0" smtClean="0">
              <a:latin typeface="Arial" pitchFamily="34" charset="0"/>
            </a:endParaRPr>
          </a:p>
          <a:p>
            <a:pPr algn="ctr" eaLnBrk="1" hangingPunct="1">
              <a:buFont typeface="Wingdings" pitchFamily="2" charset="2"/>
              <a:buNone/>
            </a:pPr>
            <a:endParaRPr lang="en-US" sz="2800" dirty="0" smtClean="0">
              <a:latin typeface="Arial" pitchFamily="34" charset="0"/>
            </a:endParaRPr>
          </a:p>
          <a:p>
            <a:pPr algn="ctr" eaLnBrk="1" hangingPunct="1">
              <a:buFont typeface="Wingdings" pitchFamily="2" charset="2"/>
              <a:buNone/>
            </a:pPr>
            <a:endParaRPr lang="en-US" sz="2800" dirty="0" smtClean="0">
              <a:latin typeface="Arial" pitchFamily="34" charset="0"/>
            </a:endParaRPr>
          </a:p>
        </p:txBody>
      </p:sp>
      <p:pic>
        <p:nvPicPr>
          <p:cNvPr id="111618" name="Picture 2" descr="http://farm2.static.flickr.com/1304/4706672283_cd27a87db2.jpg"/>
          <p:cNvPicPr>
            <a:picLocks noChangeAspect="1" noChangeArrowheads="1"/>
          </p:cNvPicPr>
          <p:nvPr/>
        </p:nvPicPr>
        <p:blipFill>
          <a:blip r:embed="rId3" cstate="print"/>
          <a:srcRect/>
          <a:stretch>
            <a:fillRect/>
          </a:stretch>
        </p:blipFill>
        <p:spPr bwMode="auto">
          <a:xfrm>
            <a:off x="3124200" y="2895600"/>
            <a:ext cx="2438400" cy="3661261"/>
          </a:xfrm>
          <a:prstGeom prst="rect">
            <a:avLst/>
          </a:prstGeom>
          <a:noFill/>
        </p:spPr>
      </p:pic>
    </p:spTree>
    <p:extLst>
      <p:ext uri="{BB962C8B-B14F-4D97-AF65-F5344CB8AC3E}">
        <p14:creationId xmlns:p14="http://schemas.microsoft.com/office/powerpoint/2010/main" val="49352514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a:t>
            </a:r>
            <a:endParaRPr lang="en-US" dirty="0"/>
          </a:p>
        </p:txBody>
      </p:sp>
      <p:sp>
        <p:nvSpPr>
          <p:cNvPr id="3" name="Content Placeholder 2"/>
          <p:cNvSpPr>
            <a:spLocks noGrp="1"/>
          </p:cNvSpPr>
          <p:nvPr>
            <p:ph idx="1"/>
          </p:nvPr>
        </p:nvSpPr>
        <p:spPr/>
        <p:txBody>
          <a:bodyPr>
            <a:normAutofit fontScale="55000" lnSpcReduction="20000"/>
          </a:bodyPr>
          <a:lstStyle/>
          <a:p>
            <a:pPr>
              <a:buNone/>
              <a:defRPr/>
            </a:pPr>
            <a:r>
              <a:rPr lang="en-US" sz="4400" dirty="0" smtClean="0">
                <a:latin typeface="+mj-lt"/>
              </a:rPr>
              <a:t>Historic Preservation</a:t>
            </a:r>
          </a:p>
          <a:p>
            <a:pPr>
              <a:buNone/>
              <a:defRPr/>
            </a:pPr>
            <a:endParaRPr lang="en-US" sz="4400" dirty="0" smtClean="0">
              <a:latin typeface="+mj-lt"/>
            </a:endParaRPr>
          </a:p>
          <a:p>
            <a:pPr>
              <a:buNone/>
              <a:defRPr/>
            </a:pPr>
            <a:r>
              <a:rPr lang="en-US" sz="4800" dirty="0" smtClean="0">
                <a:latin typeface="+mj-lt"/>
              </a:rPr>
              <a:t>Listing on the National/State Register of Historic Places</a:t>
            </a:r>
          </a:p>
          <a:p>
            <a:pPr>
              <a:buNone/>
              <a:defRPr/>
            </a:pPr>
            <a:endParaRPr lang="en-US" sz="4800" dirty="0" smtClean="0">
              <a:latin typeface="+mj-lt"/>
            </a:endParaRPr>
          </a:p>
          <a:p>
            <a:pPr>
              <a:buNone/>
              <a:defRPr/>
            </a:pPr>
            <a:r>
              <a:rPr lang="en-US" sz="4800" dirty="0" smtClean="0">
                <a:latin typeface="+mj-lt"/>
              </a:rPr>
              <a:t>Buildings, landscapes, archaeological sites, or even bridges and water treatment plants</a:t>
            </a:r>
          </a:p>
          <a:p>
            <a:pPr>
              <a:buNone/>
              <a:defRPr/>
            </a:pPr>
            <a:endParaRPr lang="en-US" sz="4800" dirty="0" smtClean="0">
              <a:latin typeface="+mj-lt"/>
            </a:endParaRPr>
          </a:p>
          <a:p>
            <a:pPr>
              <a:buNone/>
              <a:defRPr/>
            </a:pPr>
            <a:r>
              <a:rPr lang="en-US" sz="4800" dirty="0" smtClean="0">
                <a:latin typeface="+mj-lt"/>
              </a:rPr>
              <a:t>Not necessarily old but important to local, state, or national history</a:t>
            </a:r>
          </a:p>
          <a:p>
            <a:pPr>
              <a:buNone/>
              <a:defRPr/>
            </a:pPr>
            <a:endParaRPr lang="en-US" sz="4800" dirty="0" smtClean="0">
              <a:latin typeface="+mj-lt"/>
            </a:endParaRPr>
          </a:p>
          <a:p>
            <a:pPr>
              <a:buNone/>
              <a:defRPr/>
            </a:pPr>
            <a:r>
              <a:rPr lang="en-US" sz="4800" dirty="0" smtClean="0">
                <a:latin typeface="+mj-lt"/>
              </a:rPr>
              <a:t>Requires special consideration under the National Historic Preservation Act</a:t>
            </a:r>
          </a:p>
          <a:p>
            <a:pPr>
              <a:buNone/>
            </a:pPr>
            <a:endParaRPr lang="en-US" dirty="0">
              <a:solidFill>
                <a:schemeClr val="accent1"/>
              </a:solidFill>
            </a:endParaRPr>
          </a:p>
        </p:txBody>
      </p:sp>
    </p:spTree>
    <p:extLst>
      <p:ext uri="{BB962C8B-B14F-4D97-AF65-F5344CB8AC3E}">
        <p14:creationId xmlns:p14="http://schemas.microsoft.com/office/powerpoint/2010/main" val="4293243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685800" y="187325"/>
            <a:ext cx="7772400" cy="804863"/>
          </a:xfrm>
        </p:spPr>
        <p:txBody>
          <a:bodyPr/>
          <a:lstStyle/>
          <a:p>
            <a:pPr eaLnBrk="1" hangingPunct="1">
              <a:defRPr/>
            </a:pPr>
            <a:r>
              <a:rPr lang="en-US" dirty="0" smtClean="0"/>
              <a:t>Hazard mitigation 406</a:t>
            </a:r>
          </a:p>
        </p:txBody>
      </p:sp>
      <p:sp>
        <p:nvSpPr>
          <p:cNvPr id="36867" name="Rectangle 3"/>
          <p:cNvSpPr>
            <a:spLocks noGrp="1" noChangeArrowheads="1"/>
          </p:cNvSpPr>
          <p:nvPr>
            <p:ph type="body" idx="1"/>
          </p:nvPr>
        </p:nvSpPr>
        <p:spPr>
          <a:xfrm>
            <a:off x="0" y="973138"/>
            <a:ext cx="8904288" cy="4894262"/>
          </a:xfrm>
          <a:noFill/>
        </p:spPr>
        <p:txBody>
          <a:bodyPr>
            <a:normAutofit/>
          </a:bodyPr>
          <a:lstStyle/>
          <a:p>
            <a:pPr>
              <a:buNone/>
            </a:pPr>
            <a:endParaRPr lang="en-US" dirty="0" smtClean="0"/>
          </a:p>
          <a:p>
            <a:pPr marL="911225">
              <a:buFont typeface="Wingdings" pitchFamily="2" charset="2"/>
              <a:buChar char="ü"/>
            </a:pPr>
            <a:r>
              <a:rPr lang="en-US" dirty="0" smtClean="0">
                <a:latin typeface="+mj-lt"/>
              </a:rPr>
              <a:t>Cost effective measures that reduce the potential for damages to a facility from a future event </a:t>
            </a:r>
          </a:p>
          <a:p>
            <a:pPr marL="620713" indent="3175">
              <a:buFont typeface="Wingdings" pitchFamily="2" charset="2"/>
              <a:buChar char="ü"/>
            </a:pPr>
            <a:r>
              <a:rPr lang="en-US" dirty="0" smtClean="0">
                <a:latin typeface="+mj-lt"/>
              </a:rPr>
              <a:t>Optional </a:t>
            </a:r>
            <a:r>
              <a:rPr lang="en-US" dirty="0" smtClean="0">
                <a:latin typeface="+mj-lt"/>
              </a:rPr>
              <a:t>&amp; </a:t>
            </a:r>
            <a:r>
              <a:rPr lang="en-US" dirty="0" smtClean="0">
                <a:latin typeface="+mj-lt"/>
              </a:rPr>
              <a:t>25% Cost Share</a:t>
            </a:r>
            <a:endParaRPr lang="en-US" dirty="0" smtClean="0">
              <a:latin typeface="+mj-lt"/>
            </a:endParaRPr>
          </a:p>
          <a:p>
            <a:pPr marL="620713" lvl="1" indent="3175">
              <a:buNone/>
            </a:pPr>
            <a:endParaRPr lang="en-US" dirty="0" smtClean="0">
              <a:latin typeface="+mj-lt"/>
            </a:endParaRPr>
          </a:p>
          <a:p>
            <a:pPr marL="620713" lvl="1" indent="3175">
              <a:buNone/>
            </a:pPr>
            <a:r>
              <a:rPr lang="en-US" b="1" i="1" dirty="0" smtClean="0">
                <a:latin typeface="+mj-lt"/>
              </a:rPr>
              <a:t>Only Permanent Work is eligible for Hazard Mitigation 406</a:t>
            </a:r>
            <a:endParaRPr lang="en-US" sz="2800" b="1" i="1" dirty="0" smtClean="0">
              <a:latin typeface="+mj-lt"/>
            </a:endParaRPr>
          </a:p>
          <a:p>
            <a:pPr algn="ctr" eaLnBrk="1" hangingPunct="1">
              <a:buFont typeface="Wingdings" pitchFamily="2" charset="2"/>
              <a:buNone/>
            </a:pPr>
            <a:endParaRPr lang="en-US" sz="2800" dirty="0" smtClean="0">
              <a:latin typeface="Arial" pitchFamily="34" charset="0"/>
            </a:endParaRPr>
          </a:p>
          <a:p>
            <a:pPr algn="ctr" eaLnBrk="1" hangingPunct="1">
              <a:buFont typeface="Wingdings" pitchFamily="2" charset="2"/>
              <a:buNone/>
            </a:pPr>
            <a:endParaRPr lang="en-US" sz="2800" dirty="0" smtClean="0">
              <a:latin typeface="Arial"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242888" y="-11113"/>
            <a:ext cx="8653462" cy="762001"/>
          </a:xfrm>
          <a:prstGeom prst="rect">
            <a:avLst/>
          </a:prstGeom>
          <a:noFill/>
          <a:ln w="12700">
            <a:noFill/>
            <a:miter lim="800000"/>
            <a:headEnd/>
            <a:tailEnd/>
          </a:ln>
        </p:spPr>
        <p:txBody>
          <a:bodyPr>
            <a:spAutoFit/>
          </a:bodyPr>
          <a:lstStyle/>
          <a:p>
            <a:pPr algn="ctr" eaLnBrk="0" hangingPunct="0"/>
            <a:r>
              <a:rPr lang="en-US" sz="4400" u="sng" dirty="0">
                <a:latin typeface="MS Reference Sans Serif" pitchFamily="34" charset="0"/>
              </a:rPr>
              <a:t>Hazard Mitigation Scenario</a:t>
            </a:r>
          </a:p>
        </p:txBody>
      </p:sp>
      <p:sp>
        <p:nvSpPr>
          <p:cNvPr id="41987" name="AutoShape 5"/>
          <p:cNvSpPr>
            <a:spLocks noChangeArrowheads="1"/>
          </p:cNvSpPr>
          <p:nvPr/>
        </p:nvSpPr>
        <p:spPr bwMode="auto">
          <a:xfrm>
            <a:off x="3719513" y="1838325"/>
            <a:ext cx="1878012" cy="5207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chemeClr val="tx2"/>
              </a:gs>
              <a:gs pos="100000">
                <a:srgbClr val="FFCC00"/>
              </a:gs>
            </a:gsLst>
            <a:lin ang="0" scaled="1"/>
          </a:gradFill>
          <a:ln w="12700">
            <a:solidFill>
              <a:srgbClr val="000000"/>
            </a:solidFill>
            <a:miter lim="800000"/>
            <a:headEnd/>
            <a:tailEnd/>
          </a:ln>
        </p:spPr>
        <p:txBody>
          <a:bodyPr wrap="none" anchor="ctr"/>
          <a:lstStyle/>
          <a:p>
            <a:endParaRPr lang="en-US"/>
          </a:p>
        </p:txBody>
      </p:sp>
      <p:grpSp>
        <p:nvGrpSpPr>
          <p:cNvPr id="2" name="Group 6"/>
          <p:cNvGrpSpPr>
            <a:grpSpLocks/>
          </p:cNvGrpSpPr>
          <p:nvPr/>
        </p:nvGrpSpPr>
        <p:grpSpPr bwMode="auto">
          <a:xfrm>
            <a:off x="5300663" y="1185863"/>
            <a:ext cx="2236787" cy="2268537"/>
            <a:chOff x="3347" y="739"/>
            <a:chExt cx="1409" cy="1429"/>
          </a:xfrm>
        </p:grpSpPr>
        <p:grpSp>
          <p:nvGrpSpPr>
            <p:cNvPr id="3" name="Group 7"/>
            <p:cNvGrpSpPr>
              <a:grpSpLocks/>
            </p:cNvGrpSpPr>
            <p:nvPr/>
          </p:nvGrpSpPr>
          <p:grpSpPr bwMode="auto">
            <a:xfrm>
              <a:off x="3564" y="739"/>
              <a:ext cx="949" cy="1164"/>
              <a:chOff x="3174" y="726"/>
              <a:chExt cx="949" cy="1164"/>
            </a:xfrm>
          </p:grpSpPr>
          <p:sp>
            <p:nvSpPr>
              <p:cNvPr id="42094" name="Freeform 8"/>
              <p:cNvSpPr>
                <a:spLocks/>
              </p:cNvSpPr>
              <p:nvPr/>
            </p:nvSpPr>
            <p:spPr bwMode="auto">
              <a:xfrm>
                <a:off x="3174" y="1229"/>
                <a:ext cx="946" cy="656"/>
              </a:xfrm>
              <a:custGeom>
                <a:avLst/>
                <a:gdLst>
                  <a:gd name="T0" fmla="*/ 1 w 1290"/>
                  <a:gd name="T1" fmla="*/ 1 h 1006"/>
                  <a:gd name="T2" fmla="*/ 0 w 1290"/>
                  <a:gd name="T3" fmla="*/ 1 h 1006"/>
                  <a:gd name="T4" fmla="*/ 1 w 1290"/>
                  <a:gd name="T5" fmla="*/ 1 h 1006"/>
                  <a:gd name="T6" fmla="*/ 1 w 1290"/>
                  <a:gd name="T7" fmla="*/ 1 h 1006"/>
                  <a:gd name="T8" fmla="*/ 1 w 1290"/>
                  <a:gd name="T9" fmla="*/ 1 h 1006"/>
                  <a:gd name="T10" fmla="*/ 1 w 1290"/>
                  <a:gd name="T11" fmla="*/ 0 h 1006"/>
                  <a:gd name="T12" fmla="*/ 1 w 1290"/>
                  <a:gd name="T13" fmla="*/ 1 h 1006"/>
                  <a:gd name="T14" fmla="*/ 1 w 1290"/>
                  <a:gd name="T15" fmla="*/ 1 h 1006"/>
                  <a:gd name="T16" fmla="*/ 0 60000 65536"/>
                  <a:gd name="T17" fmla="*/ 0 60000 65536"/>
                  <a:gd name="T18" fmla="*/ 0 60000 65536"/>
                  <a:gd name="T19" fmla="*/ 0 60000 65536"/>
                  <a:gd name="T20" fmla="*/ 0 60000 65536"/>
                  <a:gd name="T21" fmla="*/ 0 60000 65536"/>
                  <a:gd name="T22" fmla="*/ 0 60000 65536"/>
                  <a:gd name="T23" fmla="*/ 0 60000 65536"/>
                  <a:gd name="T24" fmla="*/ 0 w 1290"/>
                  <a:gd name="T25" fmla="*/ 0 h 1006"/>
                  <a:gd name="T26" fmla="*/ 1290 w 1290"/>
                  <a:gd name="T27" fmla="*/ 1006 h 10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0" h="1006">
                    <a:moveTo>
                      <a:pt x="7" y="280"/>
                    </a:moveTo>
                    <a:lnTo>
                      <a:pt x="0" y="1005"/>
                    </a:lnTo>
                    <a:lnTo>
                      <a:pt x="1289" y="999"/>
                    </a:lnTo>
                    <a:lnTo>
                      <a:pt x="1287" y="275"/>
                    </a:lnTo>
                    <a:lnTo>
                      <a:pt x="991" y="256"/>
                    </a:lnTo>
                    <a:lnTo>
                      <a:pt x="633" y="0"/>
                    </a:lnTo>
                    <a:lnTo>
                      <a:pt x="273" y="242"/>
                    </a:lnTo>
                    <a:lnTo>
                      <a:pt x="7" y="280"/>
                    </a:lnTo>
                  </a:path>
                </a:pathLst>
              </a:custGeom>
              <a:solidFill>
                <a:srgbClr val="808080"/>
              </a:solidFill>
              <a:ln w="12700" cap="rnd" cmpd="sng">
                <a:solidFill>
                  <a:srgbClr val="003333"/>
                </a:solidFill>
                <a:prstDash val="solid"/>
                <a:round/>
                <a:headEnd type="none" w="med" len="med"/>
                <a:tailEnd type="none" w="med" len="med"/>
              </a:ln>
            </p:spPr>
            <p:txBody>
              <a:bodyPr/>
              <a:lstStyle/>
              <a:p>
                <a:endParaRPr lang="en-US"/>
              </a:p>
            </p:txBody>
          </p:sp>
          <p:sp>
            <p:nvSpPr>
              <p:cNvPr id="42095" name="Freeform 9"/>
              <p:cNvSpPr>
                <a:spLocks/>
              </p:cNvSpPr>
              <p:nvPr/>
            </p:nvSpPr>
            <p:spPr bwMode="auto">
              <a:xfrm>
                <a:off x="3174" y="726"/>
                <a:ext cx="949" cy="661"/>
              </a:xfrm>
              <a:custGeom>
                <a:avLst/>
                <a:gdLst>
                  <a:gd name="T0" fmla="*/ 0 w 1294"/>
                  <a:gd name="T1" fmla="*/ 1 h 1013"/>
                  <a:gd name="T2" fmla="*/ 0 w 1294"/>
                  <a:gd name="T3" fmla="*/ 0 h 1013"/>
                  <a:gd name="T4" fmla="*/ 1 w 1294"/>
                  <a:gd name="T5" fmla="*/ 1 h 1013"/>
                  <a:gd name="T6" fmla="*/ 1 w 1294"/>
                  <a:gd name="T7" fmla="*/ 1 h 1013"/>
                  <a:gd name="T8" fmla="*/ 1 w 1294"/>
                  <a:gd name="T9" fmla="*/ 1 h 1013"/>
                  <a:gd name="T10" fmla="*/ 1 w 1294"/>
                  <a:gd name="T11" fmla="*/ 1 h 1013"/>
                  <a:gd name="T12" fmla="*/ 1 w 1294"/>
                  <a:gd name="T13" fmla="*/ 1 h 1013"/>
                  <a:gd name="T14" fmla="*/ 0 w 1294"/>
                  <a:gd name="T15" fmla="*/ 1 h 1013"/>
                  <a:gd name="T16" fmla="*/ 0 60000 65536"/>
                  <a:gd name="T17" fmla="*/ 0 60000 65536"/>
                  <a:gd name="T18" fmla="*/ 0 60000 65536"/>
                  <a:gd name="T19" fmla="*/ 0 60000 65536"/>
                  <a:gd name="T20" fmla="*/ 0 60000 65536"/>
                  <a:gd name="T21" fmla="*/ 0 60000 65536"/>
                  <a:gd name="T22" fmla="*/ 0 60000 65536"/>
                  <a:gd name="T23" fmla="*/ 0 60000 65536"/>
                  <a:gd name="T24" fmla="*/ 0 w 1294"/>
                  <a:gd name="T25" fmla="*/ 0 h 1013"/>
                  <a:gd name="T26" fmla="*/ 1294 w 1294"/>
                  <a:gd name="T27" fmla="*/ 1013 h 10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4" h="1013">
                    <a:moveTo>
                      <a:pt x="0" y="740"/>
                    </a:moveTo>
                    <a:lnTo>
                      <a:pt x="0" y="0"/>
                    </a:lnTo>
                    <a:lnTo>
                      <a:pt x="1289" y="6"/>
                    </a:lnTo>
                    <a:lnTo>
                      <a:pt x="1293" y="749"/>
                    </a:lnTo>
                    <a:lnTo>
                      <a:pt x="1004" y="781"/>
                    </a:lnTo>
                    <a:lnTo>
                      <a:pt x="618" y="1012"/>
                    </a:lnTo>
                    <a:lnTo>
                      <a:pt x="238" y="764"/>
                    </a:lnTo>
                    <a:lnTo>
                      <a:pt x="0" y="740"/>
                    </a:lnTo>
                  </a:path>
                </a:pathLst>
              </a:custGeom>
              <a:solidFill>
                <a:srgbClr val="808080"/>
              </a:solidFill>
              <a:ln w="12700" cap="rnd" cmpd="sng">
                <a:solidFill>
                  <a:srgbClr val="003333"/>
                </a:solidFill>
                <a:prstDash val="solid"/>
                <a:round/>
                <a:headEnd type="none" w="med" len="med"/>
                <a:tailEnd type="none" w="med" len="med"/>
              </a:ln>
            </p:spPr>
            <p:txBody>
              <a:bodyPr/>
              <a:lstStyle/>
              <a:p>
                <a:endParaRPr lang="en-US"/>
              </a:p>
            </p:txBody>
          </p:sp>
          <p:sp>
            <p:nvSpPr>
              <p:cNvPr id="42096" name="Freeform 10"/>
              <p:cNvSpPr>
                <a:spLocks/>
              </p:cNvSpPr>
              <p:nvPr/>
            </p:nvSpPr>
            <p:spPr bwMode="auto">
              <a:xfrm>
                <a:off x="3424" y="1279"/>
                <a:ext cx="421" cy="76"/>
              </a:xfrm>
              <a:custGeom>
                <a:avLst/>
                <a:gdLst>
                  <a:gd name="T0" fmla="*/ 1 w 574"/>
                  <a:gd name="T1" fmla="*/ 1 h 117"/>
                  <a:gd name="T2" fmla="*/ 1 w 574"/>
                  <a:gd name="T3" fmla="*/ 0 h 117"/>
                  <a:gd name="T4" fmla="*/ 0 w 574"/>
                  <a:gd name="T5" fmla="*/ 0 h 117"/>
                  <a:gd name="T6" fmla="*/ 0 w 574"/>
                  <a:gd name="T7" fmla="*/ 1 h 117"/>
                  <a:gd name="T8" fmla="*/ 1 w 574"/>
                  <a:gd name="T9" fmla="*/ 1 h 117"/>
                  <a:gd name="T10" fmla="*/ 0 60000 65536"/>
                  <a:gd name="T11" fmla="*/ 0 60000 65536"/>
                  <a:gd name="T12" fmla="*/ 0 60000 65536"/>
                  <a:gd name="T13" fmla="*/ 0 60000 65536"/>
                  <a:gd name="T14" fmla="*/ 0 60000 65536"/>
                  <a:gd name="T15" fmla="*/ 0 w 574"/>
                  <a:gd name="T16" fmla="*/ 0 h 117"/>
                  <a:gd name="T17" fmla="*/ 574 w 574"/>
                  <a:gd name="T18" fmla="*/ 117 h 117"/>
                </a:gdLst>
                <a:ahLst/>
                <a:cxnLst>
                  <a:cxn ang="T10">
                    <a:pos x="T0" y="T1"/>
                  </a:cxn>
                  <a:cxn ang="T11">
                    <a:pos x="T2" y="T3"/>
                  </a:cxn>
                  <a:cxn ang="T12">
                    <a:pos x="T4" y="T5"/>
                  </a:cxn>
                  <a:cxn ang="T13">
                    <a:pos x="T6" y="T7"/>
                  </a:cxn>
                  <a:cxn ang="T14">
                    <a:pos x="T8" y="T9"/>
                  </a:cxn>
                </a:cxnLst>
                <a:rect l="T15" t="T16" r="T17" b="T18"/>
                <a:pathLst>
                  <a:path w="574" h="117">
                    <a:moveTo>
                      <a:pt x="573" y="116"/>
                    </a:moveTo>
                    <a:lnTo>
                      <a:pt x="573" y="0"/>
                    </a:lnTo>
                    <a:lnTo>
                      <a:pt x="0" y="0"/>
                    </a:lnTo>
                    <a:lnTo>
                      <a:pt x="0" y="116"/>
                    </a:lnTo>
                    <a:lnTo>
                      <a:pt x="573" y="116"/>
                    </a:lnTo>
                  </a:path>
                </a:pathLst>
              </a:custGeom>
              <a:solidFill>
                <a:srgbClr val="CCCCCC"/>
              </a:solidFill>
              <a:ln w="12700" cap="rnd" cmpd="sng">
                <a:solidFill>
                  <a:srgbClr val="003333"/>
                </a:solidFill>
                <a:prstDash val="solid"/>
                <a:round/>
                <a:headEnd type="none" w="med" len="med"/>
                <a:tailEnd type="none" w="med" len="med"/>
              </a:ln>
            </p:spPr>
            <p:txBody>
              <a:bodyPr/>
              <a:lstStyle/>
              <a:p>
                <a:endParaRPr lang="en-US"/>
              </a:p>
            </p:txBody>
          </p:sp>
          <p:sp>
            <p:nvSpPr>
              <p:cNvPr id="42097" name="Freeform 11"/>
              <p:cNvSpPr>
                <a:spLocks/>
              </p:cNvSpPr>
              <p:nvPr/>
            </p:nvSpPr>
            <p:spPr bwMode="auto">
              <a:xfrm>
                <a:off x="3468" y="735"/>
                <a:ext cx="340" cy="1152"/>
              </a:xfrm>
              <a:custGeom>
                <a:avLst/>
                <a:gdLst>
                  <a:gd name="T0" fmla="*/ 0 w 464"/>
                  <a:gd name="T1" fmla="*/ 1 h 1764"/>
                  <a:gd name="T2" fmla="*/ 0 w 464"/>
                  <a:gd name="T3" fmla="*/ 0 h 1764"/>
                  <a:gd name="T4" fmla="*/ 1 w 464"/>
                  <a:gd name="T5" fmla="*/ 0 h 1764"/>
                  <a:gd name="T6" fmla="*/ 1 w 464"/>
                  <a:gd name="T7" fmla="*/ 1 h 1764"/>
                  <a:gd name="T8" fmla="*/ 0 w 464"/>
                  <a:gd name="T9" fmla="*/ 1 h 1764"/>
                  <a:gd name="T10" fmla="*/ 0 60000 65536"/>
                  <a:gd name="T11" fmla="*/ 0 60000 65536"/>
                  <a:gd name="T12" fmla="*/ 0 60000 65536"/>
                  <a:gd name="T13" fmla="*/ 0 60000 65536"/>
                  <a:gd name="T14" fmla="*/ 0 60000 65536"/>
                  <a:gd name="T15" fmla="*/ 0 w 464"/>
                  <a:gd name="T16" fmla="*/ 0 h 1764"/>
                  <a:gd name="T17" fmla="*/ 464 w 464"/>
                  <a:gd name="T18" fmla="*/ 1764 h 1764"/>
                </a:gdLst>
                <a:ahLst/>
                <a:cxnLst>
                  <a:cxn ang="T10">
                    <a:pos x="T0" y="T1"/>
                  </a:cxn>
                  <a:cxn ang="T11">
                    <a:pos x="T2" y="T3"/>
                  </a:cxn>
                  <a:cxn ang="T12">
                    <a:pos x="T4" y="T5"/>
                  </a:cxn>
                  <a:cxn ang="T13">
                    <a:pos x="T6" y="T7"/>
                  </a:cxn>
                  <a:cxn ang="T14">
                    <a:pos x="T8" y="T9"/>
                  </a:cxn>
                </a:cxnLst>
                <a:rect l="T15" t="T16" r="T17" b="T18"/>
                <a:pathLst>
                  <a:path w="464" h="1764">
                    <a:moveTo>
                      <a:pt x="0" y="1763"/>
                    </a:moveTo>
                    <a:lnTo>
                      <a:pt x="0" y="0"/>
                    </a:lnTo>
                    <a:lnTo>
                      <a:pt x="463" y="0"/>
                    </a:lnTo>
                    <a:lnTo>
                      <a:pt x="463" y="1763"/>
                    </a:lnTo>
                    <a:lnTo>
                      <a:pt x="0" y="1763"/>
                    </a:lnTo>
                  </a:path>
                </a:pathLst>
              </a:custGeom>
              <a:solidFill>
                <a:srgbClr val="4D4D4D"/>
              </a:solidFill>
              <a:ln w="12700" cap="rnd" cmpd="sng">
                <a:solidFill>
                  <a:srgbClr val="003333"/>
                </a:solidFill>
                <a:prstDash val="solid"/>
                <a:round/>
                <a:headEnd type="none" w="med" len="med"/>
                <a:tailEnd type="none" w="med" len="med"/>
              </a:ln>
            </p:spPr>
            <p:txBody>
              <a:bodyPr/>
              <a:lstStyle/>
              <a:p>
                <a:endParaRPr lang="en-US"/>
              </a:p>
            </p:txBody>
          </p:sp>
          <p:sp>
            <p:nvSpPr>
              <p:cNvPr id="42098" name="Freeform 12"/>
              <p:cNvSpPr>
                <a:spLocks/>
              </p:cNvSpPr>
              <p:nvPr/>
            </p:nvSpPr>
            <p:spPr bwMode="auto">
              <a:xfrm>
                <a:off x="3632" y="738"/>
                <a:ext cx="1" cy="1152"/>
              </a:xfrm>
              <a:custGeom>
                <a:avLst/>
                <a:gdLst>
                  <a:gd name="T0" fmla="*/ 0 w 1"/>
                  <a:gd name="T1" fmla="*/ 0 h 1764"/>
                  <a:gd name="T2" fmla="*/ 0 w 1"/>
                  <a:gd name="T3" fmla="*/ 1 h 1764"/>
                  <a:gd name="T4" fmla="*/ 0 w 1"/>
                  <a:gd name="T5" fmla="*/ 1 h 1764"/>
                  <a:gd name="T6" fmla="*/ 0 w 1"/>
                  <a:gd name="T7" fmla="*/ 1 h 1764"/>
                  <a:gd name="T8" fmla="*/ 0 w 1"/>
                  <a:gd name="T9" fmla="*/ 1 h 1764"/>
                  <a:gd name="T10" fmla="*/ 0 60000 65536"/>
                  <a:gd name="T11" fmla="*/ 0 60000 65536"/>
                  <a:gd name="T12" fmla="*/ 0 60000 65536"/>
                  <a:gd name="T13" fmla="*/ 0 60000 65536"/>
                  <a:gd name="T14" fmla="*/ 0 60000 65536"/>
                  <a:gd name="T15" fmla="*/ 0 w 1"/>
                  <a:gd name="T16" fmla="*/ 0 h 1764"/>
                  <a:gd name="T17" fmla="*/ 1 w 1"/>
                  <a:gd name="T18" fmla="*/ 1764 h 1764"/>
                </a:gdLst>
                <a:ahLst/>
                <a:cxnLst>
                  <a:cxn ang="T10">
                    <a:pos x="T0" y="T1"/>
                  </a:cxn>
                  <a:cxn ang="T11">
                    <a:pos x="T2" y="T3"/>
                  </a:cxn>
                  <a:cxn ang="T12">
                    <a:pos x="T4" y="T5"/>
                  </a:cxn>
                  <a:cxn ang="T13">
                    <a:pos x="T6" y="T7"/>
                  </a:cxn>
                  <a:cxn ang="T14">
                    <a:pos x="T8" y="T9"/>
                  </a:cxn>
                </a:cxnLst>
                <a:rect l="T15" t="T16" r="T17" b="T18"/>
                <a:pathLst>
                  <a:path w="1" h="1764">
                    <a:moveTo>
                      <a:pt x="0" y="0"/>
                    </a:moveTo>
                    <a:lnTo>
                      <a:pt x="0" y="1019"/>
                    </a:lnTo>
                    <a:lnTo>
                      <a:pt x="0" y="1542"/>
                    </a:lnTo>
                    <a:lnTo>
                      <a:pt x="0" y="1735"/>
                    </a:lnTo>
                    <a:lnTo>
                      <a:pt x="0" y="1763"/>
                    </a:lnTo>
                  </a:path>
                </a:pathLst>
              </a:custGeom>
              <a:noFill/>
              <a:ln w="12700" cap="rnd" cmpd="sng">
                <a:solidFill>
                  <a:srgbClr val="FFFF00"/>
                </a:solidFill>
                <a:prstDash val="solid"/>
                <a:round/>
                <a:headEnd type="none" w="med" len="med"/>
                <a:tailEnd type="none" w="med" len="med"/>
              </a:ln>
            </p:spPr>
            <p:txBody>
              <a:bodyPr/>
              <a:lstStyle/>
              <a:p>
                <a:endParaRPr lang="en-US"/>
              </a:p>
            </p:txBody>
          </p:sp>
          <p:sp>
            <p:nvSpPr>
              <p:cNvPr id="42099" name="Freeform 13"/>
              <p:cNvSpPr>
                <a:spLocks/>
              </p:cNvSpPr>
              <p:nvPr/>
            </p:nvSpPr>
            <p:spPr bwMode="auto">
              <a:xfrm>
                <a:off x="3528" y="1218"/>
                <a:ext cx="10" cy="22"/>
              </a:xfrm>
              <a:custGeom>
                <a:avLst/>
                <a:gdLst>
                  <a:gd name="T0" fmla="*/ 0 w 13"/>
                  <a:gd name="T1" fmla="*/ 1 h 33"/>
                  <a:gd name="T2" fmla="*/ 0 w 13"/>
                  <a:gd name="T3" fmla="*/ 1 h 33"/>
                  <a:gd name="T4" fmla="*/ 2 w 13"/>
                  <a:gd name="T5" fmla="*/ 1 h 33"/>
                  <a:gd name="T6" fmla="*/ 2 w 13"/>
                  <a:gd name="T7" fmla="*/ 1 h 33"/>
                  <a:gd name="T8" fmla="*/ 2 w 13"/>
                  <a:gd name="T9" fmla="*/ 1 h 33"/>
                  <a:gd name="T10" fmla="*/ 2 w 13"/>
                  <a:gd name="T11" fmla="*/ 1 h 33"/>
                  <a:gd name="T12" fmla="*/ 2 w 13"/>
                  <a:gd name="T13" fmla="*/ 1 h 33"/>
                  <a:gd name="T14" fmla="*/ 2 w 13"/>
                  <a:gd name="T15" fmla="*/ 1 h 33"/>
                  <a:gd name="T16" fmla="*/ 2 w 13"/>
                  <a:gd name="T17" fmla="*/ 1 h 33"/>
                  <a:gd name="T18" fmla="*/ 2 w 13"/>
                  <a:gd name="T19" fmla="*/ 1 h 33"/>
                  <a:gd name="T20" fmla="*/ 2 w 13"/>
                  <a:gd name="T21" fmla="*/ 1 h 33"/>
                  <a:gd name="T22" fmla="*/ 2 w 13"/>
                  <a:gd name="T23" fmla="*/ 1 h 33"/>
                  <a:gd name="T24" fmla="*/ 2 w 13"/>
                  <a:gd name="T25" fmla="*/ 0 h 33"/>
                  <a:gd name="T26" fmla="*/ 2 w 13"/>
                  <a:gd name="T27" fmla="*/ 1 h 33"/>
                  <a:gd name="T28" fmla="*/ 2 w 13"/>
                  <a:gd name="T29" fmla="*/ 1 h 33"/>
                  <a:gd name="T30" fmla="*/ 0 w 13"/>
                  <a:gd name="T31" fmla="*/ 1 h 33"/>
                  <a:gd name="T32" fmla="*/ 0 w 1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3"/>
                  <a:gd name="T53" fmla="*/ 13 w 1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3">
                    <a:moveTo>
                      <a:pt x="0" y="16"/>
                    </a:moveTo>
                    <a:lnTo>
                      <a:pt x="0" y="22"/>
                    </a:lnTo>
                    <a:lnTo>
                      <a:pt x="2" y="27"/>
                    </a:lnTo>
                    <a:lnTo>
                      <a:pt x="5" y="31"/>
                    </a:lnTo>
                    <a:lnTo>
                      <a:pt x="7" y="32"/>
                    </a:lnTo>
                    <a:lnTo>
                      <a:pt x="9" y="31"/>
                    </a:lnTo>
                    <a:lnTo>
                      <a:pt x="11" y="27"/>
                    </a:lnTo>
                    <a:lnTo>
                      <a:pt x="12" y="22"/>
                    </a:lnTo>
                    <a:lnTo>
                      <a:pt x="12" y="16"/>
                    </a:lnTo>
                    <a:lnTo>
                      <a:pt x="12" y="10"/>
                    </a:lnTo>
                    <a:lnTo>
                      <a:pt x="11" y="5"/>
                    </a:lnTo>
                    <a:lnTo>
                      <a:pt x="9" y="1"/>
                    </a:lnTo>
                    <a:lnTo>
                      <a:pt x="7" y="0"/>
                    </a:lnTo>
                    <a:lnTo>
                      <a:pt x="5" y="1"/>
                    </a:lnTo>
                    <a:lnTo>
                      <a:pt x="2" y="5"/>
                    </a:lnTo>
                    <a:lnTo>
                      <a:pt x="0" y="10"/>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100" name="Freeform 14"/>
              <p:cNvSpPr>
                <a:spLocks/>
              </p:cNvSpPr>
              <p:nvPr/>
            </p:nvSpPr>
            <p:spPr bwMode="auto">
              <a:xfrm>
                <a:off x="3510" y="1040"/>
                <a:ext cx="6" cy="31"/>
              </a:xfrm>
              <a:custGeom>
                <a:avLst/>
                <a:gdLst>
                  <a:gd name="T0" fmla="*/ 0 w 9"/>
                  <a:gd name="T1" fmla="*/ 1 h 47"/>
                  <a:gd name="T2" fmla="*/ 0 w 9"/>
                  <a:gd name="T3" fmla="*/ 1 h 47"/>
                  <a:gd name="T4" fmla="*/ 1 w 9"/>
                  <a:gd name="T5" fmla="*/ 1 h 47"/>
                  <a:gd name="T6" fmla="*/ 1 w 9"/>
                  <a:gd name="T7" fmla="*/ 1 h 47"/>
                  <a:gd name="T8" fmla="*/ 1 w 9"/>
                  <a:gd name="T9" fmla="*/ 1 h 47"/>
                  <a:gd name="T10" fmla="*/ 1 w 9"/>
                  <a:gd name="T11" fmla="*/ 1 h 47"/>
                  <a:gd name="T12" fmla="*/ 1 w 9"/>
                  <a:gd name="T13" fmla="*/ 1 h 47"/>
                  <a:gd name="T14" fmla="*/ 1 w 9"/>
                  <a:gd name="T15" fmla="*/ 1 h 47"/>
                  <a:gd name="T16" fmla="*/ 1 w 9"/>
                  <a:gd name="T17" fmla="*/ 1 h 47"/>
                  <a:gd name="T18" fmla="*/ 1 w 9"/>
                  <a:gd name="T19" fmla="*/ 1 h 47"/>
                  <a:gd name="T20" fmla="*/ 1 w 9"/>
                  <a:gd name="T21" fmla="*/ 1 h 47"/>
                  <a:gd name="T22" fmla="*/ 1 w 9"/>
                  <a:gd name="T23" fmla="*/ 1 h 47"/>
                  <a:gd name="T24" fmla="*/ 1 w 9"/>
                  <a:gd name="T25" fmla="*/ 0 h 47"/>
                  <a:gd name="T26" fmla="*/ 1 w 9"/>
                  <a:gd name="T27" fmla="*/ 1 h 47"/>
                  <a:gd name="T28" fmla="*/ 1 w 9"/>
                  <a:gd name="T29" fmla="*/ 1 h 47"/>
                  <a:gd name="T30" fmla="*/ 0 w 9"/>
                  <a:gd name="T31" fmla="*/ 1 h 47"/>
                  <a:gd name="T32" fmla="*/ 0 w 9"/>
                  <a:gd name="T33" fmla="*/ 1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7"/>
                  <a:gd name="T53" fmla="*/ 9 w 9"/>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7">
                    <a:moveTo>
                      <a:pt x="0" y="23"/>
                    </a:moveTo>
                    <a:lnTo>
                      <a:pt x="0" y="33"/>
                    </a:lnTo>
                    <a:lnTo>
                      <a:pt x="1" y="40"/>
                    </a:lnTo>
                    <a:lnTo>
                      <a:pt x="2" y="44"/>
                    </a:lnTo>
                    <a:lnTo>
                      <a:pt x="5" y="46"/>
                    </a:lnTo>
                    <a:lnTo>
                      <a:pt x="6" y="44"/>
                    </a:lnTo>
                    <a:lnTo>
                      <a:pt x="7" y="40"/>
                    </a:lnTo>
                    <a:lnTo>
                      <a:pt x="8" y="33"/>
                    </a:lnTo>
                    <a:lnTo>
                      <a:pt x="8" y="23"/>
                    </a:lnTo>
                    <a:lnTo>
                      <a:pt x="8" y="12"/>
                    </a:lnTo>
                    <a:lnTo>
                      <a:pt x="7" y="6"/>
                    </a:lnTo>
                    <a:lnTo>
                      <a:pt x="6" y="2"/>
                    </a:lnTo>
                    <a:lnTo>
                      <a:pt x="5" y="0"/>
                    </a:lnTo>
                    <a:lnTo>
                      <a:pt x="2" y="2"/>
                    </a:lnTo>
                    <a:lnTo>
                      <a:pt x="1" y="6"/>
                    </a:lnTo>
                    <a:lnTo>
                      <a:pt x="0" y="12"/>
                    </a:lnTo>
                    <a:lnTo>
                      <a:pt x="0" y="23"/>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101" name="Freeform 15"/>
              <p:cNvSpPr>
                <a:spLocks/>
              </p:cNvSpPr>
              <p:nvPr/>
            </p:nvSpPr>
            <p:spPr bwMode="auto">
              <a:xfrm>
                <a:off x="3548" y="1499"/>
                <a:ext cx="10" cy="26"/>
              </a:xfrm>
              <a:custGeom>
                <a:avLst/>
                <a:gdLst>
                  <a:gd name="T0" fmla="*/ 0 w 14"/>
                  <a:gd name="T1" fmla="*/ 1 h 40"/>
                  <a:gd name="T2" fmla="*/ 1 w 14"/>
                  <a:gd name="T3" fmla="*/ 1 h 40"/>
                  <a:gd name="T4" fmla="*/ 1 w 14"/>
                  <a:gd name="T5" fmla="*/ 1 h 40"/>
                  <a:gd name="T6" fmla="*/ 1 w 14"/>
                  <a:gd name="T7" fmla="*/ 1 h 40"/>
                  <a:gd name="T8" fmla="*/ 1 w 14"/>
                  <a:gd name="T9" fmla="*/ 1 h 40"/>
                  <a:gd name="T10" fmla="*/ 1 w 14"/>
                  <a:gd name="T11" fmla="*/ 1 h 40"/>
                  <a:gd name="T12" fmla="*/ 1 w 14"/>
                  <a:gd name="T13" fmla="*/ 1 h 40"/>
                  <a:gd name="T14" fmla="*/ 1 w 14"/>
                  <a:gd name="T15" fmla="*/ 1 h 40"/>
                  <a:gd name="T16" fmla="*/ 1 w 14"/>
                  <a:gd name="T17" fmla="*/ 1 h 40"/>
                  <a:gd name="T18" fmla="*/ 1 w 14"/>
                  <a:gd name="T19" fmla="*/ 1 h 40"/>
                  <a:gd name="T20" fmla="*/ 1 w 14"/>
                  <a:gd name="T21" fmla="*/ 1 h 40"/>
                  <a:gd name="T22" fmla="*/ 1 w 14"/>
                  <a:gd name="T23" fmla="*/ 1 h 40"/>
                  <a:gd name="T24" fmla="*/ 1 w 14"/>
                  <a:gd name="T25" fmla="*/ 0 h 40"/>
                  <a:gd name="T26" fmla="*/ 1 w 14"/>
                  <a:gd name="T27" fmla="*/ 1 h 40"/>
                  <a:gd name="T28" fmla="*/ 1 w 14"/>
                  <a:gd name="T29" fmla="*/ 1 h 40"/>
                  <a:gd name="T30" fmla="*/ 1 w 14"/>
                  <a:gd name="T31" fmla="*/ 1 h 40"/>
                  <a:gd name="T32" fmla="*/ 0 w 14"/>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40"/>
                  <a:gd name="T53" fmla="*/ 14 w 1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40">
                    <a:moveTo>
                      <a:pt x="0" y="16"/>
                    </a:moveTo>
                    <a:lnTo>
                      <a:pt x="1" y="26"/>
                    </a:lnTo>
                    <a:lnTo>
                      <a:pt x="2" y="33"/>
                    </a:lnTo>
                    <a:lnTo>
                      <a:pt x="5" y="37"/>
                    </a:lnTo>
                    <a:lnTo>
                      <a:pt x="7" y="39"/>
                    </a:lnTo>
                    <a:lnTo>
                      <a:pt x="10" y="37"/>
                    </a:lnTo>
                    <a:lnTo>
                      <a:pt x="11" y="33"/>
                    </a:lnTo>
                    <a:lnTo>
                      <a:pt x="12" y="26"/>
                    </a:lnTo>
                    <a:lnTo>
                      <a:pt x="13" y="16"/>
                    </a:lnTo>
                    <a:lnTo>
                      <a:pt x="12" y="10"/>
                    </a:lnTo>
                    <a:lnTo>
                      <a:pt x="11" y="5"/>
                    </a:lnTo>
                    <a:lnTo>
                      <a:pt x="10" y="2"/>
                    </a:lnTo>
                    <a:lnTo>
                      <a:pt x="7" y="0"/>
                    </a:lnTo>
                    <a:lnTo>
                      <a:pt x="5" y="2"/>
                    </a:lnTo>
                    <a:lnTo>
                      <a:pt x="2" y="5"/>
                    </a:lnTo>
                    <a:lnTo>
                      <a:pt x="1" y="10"/>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102" name="Freeform 16"/>
              <p:cNvSpPr>
                <a:spLocks/>
              </p:cNvSpPr>
              <p:nvPr/>
            </p:nvSpPr>
            <p:spPr bwMode="auto">
              <a:xfrm>
                <a:off x="3544" y="902"/>
                <a:ext cx="4" cy="26"/>
              </a:xfrm>
              <a:custGeom>
                <a:avLst/>
                <a:gdLst>
                  <a:gd name="T0" fmla="*/ 0 w 5"/>
                  <a:gd name="T1" fmla="*/ 1 h 40"/>
                  <a:gd name="T2" fmla="*/ 1 w 5"/>
                  <a:gd name="T3" fmla="*/ 1 h 40"/>
                  <a:gd name="T4" fmla="*/ 1 w 5"/>
                  <a:gd name="T5" fmla="*/ 1 h 40"/>
                  <a:gd name="T6" fmla="*/ 2 w 5"/>
                  <a:gd name="T7" fmla="*/ 1 h 40"/>
                  <a:gd name="T8" fmla="*/ 2 w 5"/>
                  <a:gd name="T9" fmla="*/ 1 h 40"/>
                  <a:gd name="T10" fmla="*/ 2 w 5"/>
                  <a:gd name="T11" fmla="*/ 1 h 40"/>
                  <a:gd name="T12" fmla="*/ 2 w 5"/>
                  <a:gd name="T13" fmla="*/ 1 h 40"/>
                  <a:gd name="T14" fmla="*/ 2 w 5"/>
                  <a:gd name="T15" fmla="*/ 1 h 40"/>
                  <a:gd name="T16" fmla="*/ 2 w 5"/>
                  <a:gd name="T17" fmla="*/ 1 h 40"/>
                  <a:gd name="T18" fmla="*/ 2 w 5"/>
                  <a:gd name="T19" fmla="*/ 0 h 40"/>
                  <a:gd name="T20" fmla="*/ 2 w 5"/>
                  <a:gd name="T21" fmla="*/ 1 h 40"/>
                  <a:gd name="T22" fmla="*/ 1 w 5"/>
                  <a:gd name="T23" fmla="*/ 1 h 40"/>
                  <a:gd name="T24" fmla="*/ 1 w 5"/>
                  <a:gd name="T25" fmla="*/ 1 h 40"/>
                  <a:gd name="T26" fmla="*/ 0 w 5"/>
                  <a:gd name="T27" fmla="*/ 1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40"/>
                  <a:gd name="T44" fmla="*/ 5 w 5"/>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40">
                    <a:moveTo>
                      <a:pt x="0" y="16"/>
                    </a:moveTo>
                    <a:lnTo>
                      <a:pt x="1" y="26"/>
                    </a:lnTo>
                    <a:lnTo>
                      <a:pt x="1" y="33"/>
                    </a:lnTo>
                    <a:lnTo>
                      <a:pt x="2" y="37"/>
                    </a:lnTo>
                    <a:lnTo>
                      <a:pt x="2" y="39"/>
                    </a:lnTo>
                    <a:lnTo>
                      <a:pt x="2" y="36"/>
                    </a:lnTo>
                    <a:lnTo>
                      <a:pt x="3" y="30"/>
                    </a:lnTo>
                    <a:lnTo>
                      <a:pt x="4" y="22"/>
                    </a:lnTo>
                    <a:lnTo>
                      <a:pt x="4" y="16"/>
                    </a:lnTo>
                    <a:lnTo>
                      <a:pt x="2" y="0"/>
                    </a:lnTo>
                    <a:lnTo>
                      <a:pt x="2" y="1"/>
                    </a:lnTo>
                    <a:lnTo>
                      <a:pt x="1" y="5"/>
                    </a:lnTo>
                    <a:lnTo>
                      <a:pt x="1" y="10"/>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103" name="Freeform 17"/>
              <p:cNvSpPr>
                <a:spLocks/>
              </p:cNvSpPr>
              <p:nvPr/>
            </p:nvSpPr>
            <p:spPr bwMode="auto">
              <a:xfrm>
                <a:off x="3488" y="744"/>
                <a:ext cx="7" cy="31"/>
              </a:xfrm>
              <a:custGeom>
                <a:avLst/>
                <a:gdLst>
                  <a:gd name="T0" fmla="*/ 0 w 10"/>
                  <a:gd name="T1" fmla="*/ 1 h 48"/>
                  <a:gd name="T2" fmla="*/ 1 w 10"/>
                  <a:gd name="T3" fmla="*/ 1 h 48"/>
                  <a:gd name="T4" fmla="*/ 1 w 10"/>
                  <a:gd name="T5" fmla="*/ 1 h 48"/>
                  <a:gd name="T6" fmla="*/ 1 w 10"/>
                  <a:gd name="T7" fmla="*/ 1 h 48"/>
                  <a:gd name="T8" fmla="*/ 1 w 10"/>
                  <a:gd name="T9" fmla="*/ 1 h 48"/>
                  <a:gd name="T10" fmla="*/ 1 w 10"/>
                  <a:gd name="T11" fmla="*/ 1 h 48"/>
                  <a:gd name="T12" fmla="*/ 1 w 10"/>
                  <a:gd name="T13" fmla="*/ 1 h 48"/>
                  <a:gd name="T14" fmla="*/ 1 w 10"/>
                  <a:gd name="T15" fmla="*/ 1 h 48"/>
                  <a:gd name="T16" fmla="*/ 1 w 10"/>
                  <a:gd name="T17" fmla="*/ 1 h 48"/>
                  <a:gd name="T18" fmla="*/ 1 w 10"/>
                  <a:gd name="T19" fmla="*/ 1 h 48"/>
                  <a:gd name="T20" fmla="*/ 1 w 10"/>
                  <a:gd name="T21" fmla="*/ 1 h 48"/>
                  <a:gd name="T22" fmla="*/ 1 w 10"/>
                  <a:gd name="T23" fmla="*/ 1 h 48"/>
                  <a:gd name="T24" fmla="*/ 1 w 10"/>
                  <a:gd name="T25" fmla="*/ 0 h 48"/>
                  <a:gd name="T26" fmla="*/ 1 w 10"/>
                  <a:gd name="T27" fmla="*/ 1 h 48"/>
                  <a:gd name="T28" fmla="*/ 1 w 10"/>
                  <a:gd name="T29" fmla="*/ 1 h 48"/>
                  <a:gd name="T30" fmla="*/ 1 w 10"/>
                  <a:gd name="T31" fmla="*/ 1 h 48"/>
                  <a:gd name="T32" fmla="*/ 0 w 10"/>
                  <a:gd name="T33" fmla="*/ 1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8"/>
                  <a:gd name="T53" fmla="*/ 10 w 1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8">
                    <a:moveTo>
                      <a:pt x="0" y="24"/>
                    </a:moveTo>
                    <a:lnTo>
                      <a:pt x="1" y="34"/>
                    </a:lnTo>
                    <a:lnTo>
                      <a:pt x="2" y="42"/>
                    </a:lnTo>
                    <a:lnTo>
                      <a:pt x="3" y="46"/>
                    </a:lnTo>
                    <a:lnTo>
                      <a:pt x="6" y="47"/>
                    </a:lnTo>
                    <a:lnTo>
                      <a:pt x="7" y="46"/>
                    </a:lnTo>
                    <a:lnTo>
                      <a:pt x="8" y="42"/>
                    </a:lnTo>
                    <a:lnTo>
                      <a:pt x="9" y="34"/>
                    </a:lnTo>
                    <a:lnTo>
                      <a:pt x="9" y="24"/>
                    </a:lnTo>
                    <a:lnTo>
                      <a:pt x="9" y="14"/>
                    </a:lnTo>
                    <a:lnTo>
                      <a:pt x="8" y="6"/>
                    </a:lnTo>
                    <a:lnTo>
                      <a:pt x="7" y="2"/>
                    </a:lnTo>
                    <a:lnTo>
                      <a:pt x="6" y="0"/>
                    </a:lnTo>
                    <a:lnTo>
                      <a:pt x="3" y="2"/>
                    </a:lnTo>
                    <a:lnTo>
                      <a:pt x="2" y="6"/>
                    </a:lnTo>
                    <a:lnTo>
                      <a:pt x="1" y="14"/>
                    </a:lnTo>
                    <a:lnTo>
                      <a:pt x="0" y="24"/>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104" name="Freeform 18"/>
              <p:cNvSpPr>
                <a:spLocks/>
              </p:cNvSpPr>
              <p:nvPr/>
            </p:nvSpPr>
            <p:spPr bwMode="auto">
              <a:xfrm>
                <a:off x="3587" y="1076"/>
                <a:ext cx="11" cy="31"/>
              </a:xfrm>
              <a:custGeom>
                <a:avLst/>
                <a:gdLst>
                  <a:gd name="T0" fmla="*/ 0 w 15"/>
                  <a:gd name="T1" fmla="*/ 1 h 47"/>
                  <a:gd name="T2" fmla="*/ 1 w 15"/>
                  <a:gd name="T3" fmla="*/ 1 h 47"/>
                  <a:gd name="T4" fmla="*/ 1 w 15"/>
                  <a:gd name="T5" fmla="*/ 1 h 47"/>
                  <a:gd name="T6" fmla="*/ 1 w 15"/>
                  <a:gd name="T7" fmla="*/ 1 h 47"/>
                  <a:gd name="T8" fmla="*/ 1 w 15"/>
                  <a:gd name="T9" fmla="*/ 1 h 47"/>
                  <a:gd name="T10" fmla="*/ 1 w 15"/>
                  <a:gd name="T11" fmla="*/ 1 h 47"/>
                  <a:gd name="T12" fmla="*/ 1 w 15"/>
                  <a:gd name="T13" fmla="*/ 1 h 47"/>
                  <a:gd name="T14" fmla="*/ 1 w 15"/>
                  <a:gd name="T15" fmla="*/ 1 h 47"/>
                  <a:gd name="T16" fmla="*/ 1 w 15"/>
                  <a:gd name="T17" fmla="*/ 1 h 47"/>
                  <a:gd name="T18" fmla="*/ 1 w 15"/>
                  <a:gd name="T19" fmla="*/ 1 h 47"/>
                  <a:gd name="T20" fmla="*/ 1 w 15"/>
                  <a:gd name="T21" fmla="*/ 1 h 47"/>
                  <a:gd name="T22" fmla="*/ 1 w 15"/>
                  <a:gd name="T23" fmla="*/ 1 h 47"/>
                  <a:gd name="T24" fmla="*/ 1 w 15"/>
                  <a:gd name="T25" fmla="*/ 0 h 47"/>
                  <a:gd name="T26" fmla="*/ 1 w 15"/>
                  <a:gd name="T27" fmla="*/ 1 h 47"/>
                  <a:gd name="T28" fmla="*/ 1 w 15"/>
                  <a:gd name="T29" fmla="*/ 1 h 47"/>
                  <a:gd name="T30" fmla="*/ 1 w 15"/>
                  <a:gd name="T31" fmla="*/ 1 h 47"/>
                  <a:gd name="T32" fmla="*/ 0 w 15"/>
                  <a:gd name="T33" fmla="*/ 1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7"/>
                  <a:gd name="T53" fmla="*/ 15 w 1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7">
                    <a:moveTo>
                      <a:pt x="0" y="23"/>
                    </a:moveTo>
                    <a:lnTo>
                      <a:pt x="1" y="34"/>
                    </a:lnTo>
                    <a:lnTo>
                      <a:pt x="2" y="40"/>
                    </a:lnTo>
                    <a:lnTo>
                      <a:pt x="4" y="44"/>
                    </a:lnTo>
                    <a:lnTo>
                      <a:pt x="7" y="46"/>
                    </a:lnTo>
                    <a:lnTo>
                      <a:pt x="10" y="44"/>
                    </a:lnTo>
                    <a:lnTo>
                      <a:pt x="12" y="40"/>
                    </a:lnTo>
                    <a:lnTo>
                      <a:pt x="14" y="34"/>
                    </a:lnTo>
                    <a:lnTo>
                      <a:pt x="14" y="23"/>
                    </a:lnTo>
                    <a:lnTo>
                      <a:pt x="14" y="13"/>
                    </a:lnTo>
                    <a:lnTo>
                      <a:pt x="12" y="5"/>
                    </a:lnTo>
                    <a:lnTo>
                      <a:pt x="10" y="1"/>
                    </a:lnTo>
                    <a:lnTo>
                      <a:pt x="7" y="0"/>
                    </a:lnTo>
                    <a:lnTo>
                      <a:pt x="4" y="1"/>
                    </a:lnTo>
                    <a:lnTo>
                      <a:pt x="2" y="5"/>
                    </a:lnTo>
                    <a:lnTo>
                      <a:pt x="1" y="13"/>
                    </a:lnTo>
                    <a:lnTo>
                      <a:pt x="0" y="23"/>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105" name="Freeform 19"/>
              <p:cNvSpPr>
                <a:spLocks/>
              </p:cNvSpPr>
              <p:nvPr/>
            </p:nvSpPr>
            <p:spPr bwMode="auto">
              <a:xfrm>
                <a:off x="3735" y="1216"/>
                <a:ext cx="10" cy="21"/>
              </a:xfrm>
              <a:custGeom>
                <a:avLst/>
                <a:gdLst>
                  <a:gd name="T0" fmla="*/ 1 w 14"/>
                  <a:gd name="T1" fmla="*/ 1 h 33"/>
                  <a:gd name="T2" fmla="*/ 1 w 14"/>
                  <a:gd name="T3" fmla="*/ 1 h 33"/>
                  <a:gd name="T4" fmla="*/ 1 w 14"/>
                  <a:gd name="T5" fmla="*/ 1 h 33"/>
                  <a:gd name="T6" fmla="*/ 1 w 14"/>
                  <a:gd name="T7" fmla="*/ 1 h 33"/>
                  <a:gd name="T8" fmla="*/ 1 w 14"/>
                  <a:gd name="T9" fmla="*/ 1 h 33"/>
                  <a:gd name="T10" fmla="*/ 1 w 14"/>
                  <a:gd name="T11" fmla="*/ 1 h 33"/>
                  <a:gd name="T12" fmla="*/ 1 w 14"/>
                  <a:gd name="T13" fmla="*/ 1 h 33"/>
                  <a:gd name="T14" fmla="*/ 1 w 14"/>
                  <a:gd name="T15" fmla="*/ 1 h 33"/>
                  <a:gd name="T16" fmla="*/ 0 w 14"/>
                  <a:gd name="T17" fmla="*/ 1 h 33"/>
                  <a:gd name="T18" fmla="*/ 1 w 14"/>
                  <a:gd name="T19" fmla="*/ 1 h 33"/>
                  <a:gd name="T20" fmla="*/ 1 w 14"/>
                  <a:gd name="T21" fmla="*/ 1 h 33"/>
                  <a:gd name="T22" fmla="*/ 1 w 14"/>
                  <a:gd name="T23" fmla="*/ 1 h 33"/>
                  <a:gd name="T24" fmla="*/ 1 w 14"/>
                  <a:gd name="T25" fmla="*/ 0 h 33"/>
                  <a:gd name="T26" fmla="*/ 1 w 14"/>
                  <a:gd name="T27" fmla="*/ 1 h 33"/>
                  <a:gd name="T28" fmla="*/ 1 w 14"/>
                  <a:gd name="T29" fmla="*/ 1 h 33"/>
                  <a:gd name="T30" fmla="*/ 1 w 14"/>
                  <a:gd name="T31" fmla="*/ 1 h 33"/>
                  <a:gd name="T32" fmla="*/ 1 w 1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3"/>
                  <a:gd name="T53" fmla="*/ 14 w 1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3">
                    <a:moveTo>
                      <a:pt x="13" y="16"/>
                    </a:moveTo>
                    <a:lnTo>
                      <a:pt x="12" y="22"/>
                    </a:lnTo>
                    <a:lnTo>
                      <a:pt x="11" y="27"/>
                    </a:lnTo>
                    <a:lnTo>
                      <a:pt x="8" y="31"/>
                    </a:lnTo>
                    <a:lnTo>
                      <a:pt x="5" y="32"/>
                    </a:lnTo>
                    <a:lnTo>
                      <a:pt x="3" y="31"/>
                    </a:lnTo>
                    <a:lnTo>
                      <a:pt x="2" y="27"/>
                    </a:lnTo>
                    <a:lnTo>
                      <a:pt x="1" y="22"/>
                    </a:lnTo>
                    <a:lnTo>
                      <a:pt x="0" y="16"/>
                    </a:lnTo>
                    <a:lnTo>
                      <a:pt x="1" y="10"/>
                    </a:lnTo>
                    <a:lnTo>
                      <a:pt x="2" y="5"/>
                    </a:lnTo>
                    <a:lnTo>
                      <a:pt x="3" y="2"/>
                    </a:lnTo>
                    <a:lnTo>
                      <a:pt x="5" y="0"/>
                    </a:lnTo>
                    <a:lnTo>
                      <a:pt x="8" y="2"/>
                    </a:lnTo>
                    <a:lnTo>
                      <a:pt x="11" y="5"/>
                    </a:lnTo>
                    <a:lnTo>
                      <a:pt x="12" y="10"/>
                    </a:lnTo>
                    <a:lnTo>
                      <a:pt x="13"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106" name="Freeform 20"/>
              <p:cNvSpPr>
                <a:spLocks/>
              </p:cNvSpPr>
              <p:nvPr/>
            </p:nvSpPr>
            <p:spPr bwMode="auto">
              <a:xfrm>
                <a:off x="3757" y="1037"/>
                <a:ext cx="7" cy="32"/>
              </a:xfrm>
              <a:custGeom>
                <a:avLst/>
                <a:gdLst>
                  <a:gd name="T0" fmla="*/ 2 w 9"/>
                  <a:gd name="T1" fmla="*/ 1 h 48"/>
                  <a:gd name="T2" fmla="*/ 2 w 9"/>
                  <a:gd name="T3" fmla="*/ 1 h 48"/>
                  <a:gd name="T4" fmla="*/ 2 w 9"/>
                  <a:gd name="T5" fmla="*/ 1 h 48"/>
                  <a:gd name="T6" fmla="*/ 2 w 9"/>
                  <a:gd name="T7" fmla="*/ 1 h 48"/>
                  <a:gd name="T8" fmla="*/ 2 w 9"/>
                  <a:gd name="T9" fmla="*/ 1 h 48"/>
                  <a:gd name="T10" fmla="*/ 2 w 9"/>
                  <a:gd name="T11" fmla="*/ 1 h 48"/>
                  <a:gd name="T12" fmla="*/ 1 w 9"/>
                  <a:gd name="T13" fmla="*/ 1 h 48"/>
                  <a:gd name="T14" fmla="*/ 0 w 9"/>
                  <a:gd name="T15" fmla="*/ 1 h 48"/>
                  <a:gd name="T16" fmla="*/ 0 w 9"/>
                  <a:gd name="T17" fmla="*/ 1 h 48"/>
                  <a:gd name="T18" fmla="*/ 0 w 9"/>
                  <a:gd name="T19" fmla="*/ 1 h 48"/>
                  <a:gd name="T20" fmla="*/ 1 w 9"/>
                  <a:gd name="T21" fmla="*/ 1 h 48"/>
                  <a:gd name="T22" fmla="*/ 2 w 9"/>
                  <a:gd name="T23" fmla="*/ 1 h 48"/>
                  <a:gd name="T24" fmla="*/ 2 w 9"/>
                  <a:gd name="T25" fmla="*/ 0 h 48"/>
                  <a:gd name="T26" fmla="*/ 2 w 9"/>
                  <a:gd name="T27" fmla="*/ 1 h 48"/>
                  <a:gd name="T28" fmla="*/ 2 w 9"/>
                  <a:gd name="T29" fmla="*/ 1 h 48"/>
                  <a:gd name="T30" fmla="*/ 2 w 9"/>
                  <a:gd name="T31" fmla="*/ 1 h 48"/>
                  <a:gd name="T32" fmla="*/ 2 w 9"/>
                  <a:gd name="T33" fmla="*/ 1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8"/>
                  <a:gd name="T53" fmla="*/ 9 w 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8">
                    <a:moveTo>
                      <a:pt x="8" y="23"/>
                    </a:moveTo>
                    <a:lnTo>
                      <a:pt x="7" y="33"/>
                    </a:lnTo>
                    <a:lnTo>
                      <a:pt x="7" y="41"/>
                    </a:lnTo>
                    <a:lnTo>
                      <a:pt x="5" y="45"/>
                    </a:lnTo>
                    <a:lnTo>
                      <a:pt x="3" y="47"/>
                    </a:lnTo>
                    <a:lnTo>
                      <a:pt x="2" y="45"/>
                    </a:lnTo>
                    <a:lnTo>
                      <a:pt x="1" y="41"/>
                    </a:lnTo>
                    <a:lnTo>
                      <a:pt x="0" y="33"/>
                    </a:lnTo>
                    <a:lnTo>
                      <a:pt x="0" y="23"/>
                    </a:lnTo>
                    <a:lnTo>
                      <a:pt x="0" y="13"/>
                    </a:lnTo>
                    <a:lnTo>
                      <a:pt x="1" y="6"/>
                    </a:lnTo>
                    <a:lnTo>
                      <a:pt x="2" y="2"/>
                    </a:lnTo>
                    <a:lnTo>
                      <a:pt x="3" y="0"/>
                    </a:lnTo>
                    <a:lnTo>
                      <a:pt x="5" y="2"/>
                    </a:lnTo>
                    <a:lnTo>
                      <a:pt x="7" y="6"/>
                    </a:lnTo>
                    <a:lnTo>
                      <a:pt x="7" y="13"/>
                    </a:lnTo>
                    <a:lnTo>
                      <a:pt x="8" y="23"/>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107" name="Freeform 21"/>
              <p:cNvSpPr>
                <a:spLocks/>
              </p:cNvSpPr>
              <p:nvPr/>
            </p:nvSpPr>
            <p:spPr bwMode="auto">
              <a:xfrm>
                <a:off x="3715" y="1496"/>
                <a:ext cx="10" cy="27"/>
              </a:xfrm>
              <a:custGeom>
                <a:avLst/>
                <a:gdLst>
                  <a:gd name="T0" fmla="*/ 2 w 13"/>
                  <a:gd name="T1" fmla="*/ 1 h 41"/>
                  <a:gd name="T2" fmla="*/ 2 w 13"/>
                  <a:gd name="T3" fmla="*/ 1 h 41"/>
                  <a:gd name="T4" fmla="*/ 2 w 13"/>
                  <a:gd name="T5" fmla="*/ 1 h 41"/>
                  <a:gd name="T6" fmla="*/ 2 w 13"/>
                  <a:gd name="T7" fmla="*/ 1 h 41"/>
                  <a:gd name="T8" fmla="*/ 2 w 13"/>
                  <a:gd name="T9" fmla="*/ 1 h 41"/>
                  <a:gd name="T10" fmla="*/ 2 w 13"/>
                  <a:gd name="T11" fmla="*/ 1 h 41"/>
                  <a:gd name="T12" fmla="*/ 2 w 13"/>
                  <a:gd name="T13" fmla="*/ 1 h 41"/>
                  <a:gd name="T14" fmla="*/ 1 w 13"/>
                  <a:gd name="T15" fmla="*/ 1 h 41"/>
                  <a:gd name="T16" fmla="*/ 0 w 13"/>
                  <a:gd name="T17" fmla="*/ 1 h 41"/>
                  <a:gd name="T18" fmla="*/ 1 w 13"/>
                  <a:gd name="T19" fmla="*/ 1 h 41"/>
                  <a:gd name="T20" fmla="*/ 2 w 13"/>
                  <a:gd name="T21" fmla="*/ 1 h 41"/>
                  <a:gd name="T22" fmla="*/ 2 w 13"/>
                  <a:gd name="T23" fmla="*/ 1 h 41"/>
                  <a:gd name="T24" fmla="*/ 2 w 13"/>
                  <a:gd name="T25" fmla="*/ 0 h 41"/>
                  <a:gd name="T26" fmla="*/ 2 w 13"/>
                  <a:gd name="T27" fmla="*/ 1 h 41"/>
                  <a:gd name="T28" fmla="*/ 2 w 13"/>
                  <a:gd name="T29" fmla="*/ 1 h 41"/>
                  <a:gd name="T30" fmla="*/ 2 w 13"/>
                  <a:gd name="T31" fmla="*/ 1 h 41"/>
                  <a:gd name="T32" fmla="*/ 2 w 13"/>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1"/>
                  <a:gd name="T53" fmla="*/ 13 w 13"/>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1">
                    <a:moveTo>
                      <a:pt x="12" y="16"/>
                    </a:moveTo>
                    <a:lnTo>
                      <a:pt x="12" y="26"/>
                    </a:lnTo>
                    <a:lnTo>
                      <a:pt x="10" y="34"/>
                    </a:lnTo>
                    <a:lnTo>
                      <a:pt x="8" y="39"/>
                    </a:lnTo>
                    <a:lnTo>
                      <a:pt x="5" y="40"/>
                    </a:lnTo>
                    <a:lnTo>
                      <a:pt x="3" y="39"/>
                    </a:lnTo>
                    <a:lnTo>
                      <a:pt x="2" y="34"/>
                    </a:lnTo>
                    <a:lnTo>
                      <a:pt x="1" y="26"/>
                    </a:lnTo>
                    <a:lnTo>
                      <a:pt x="0" y="16"/>
                    </a:lnTo>
                    <a:lnTo>
                      <a:pt x="1" y="10"/>
                    </a:lnTo>
                    <a:lnTo>
                      <a:pt x="2" y="5"/>
                    </a:lnTo>
                    <a:lnTo>
                      <a:pt x="3" y="2"/>
                    </a:lnTo>
                    <a:lnTo>
                      <a:pt x="5" y="0"/>
                    </a:lnTo>
                    <a:lnTo>
                      <a:pt x="8" y="2"/>
                    </a:lnTo>
                    <a:lnTo>
                      <a:pt x="10" y="5"/>
                    </a:lnTo>
                    <a:lnTo>
                      <a:pt x="12" y="10"/>
                    </a:lnTo>
                    <a:lnTo>
                      <a:pt x="12"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108" name="Freeform 22"/>
              <p:cNvSpPr>
                <a:spLocks/>
              </p:cNvSpPr>
              <p:nvPr/>
            </p:nvSpPr>
            <p:spPr bwMode="auto">
              <a:xfrm>
                <a:off x="3652" y="789"/>
                <a:ext cx="7" cy="26"/>
              </a:xfrm>
              <a:custGeom>
                <a:avLst/>
                <a:gdLst>
                  <a:gd name="T0" fmla="*/ 0 w 9"/>
                  <a:gd name="T1" fmla="*/ 1 h 40"/>
                  <a:gd name="T2" fmla="*/ 1 w 9"/>
                  <a:gd name="T3" fmla="*/ 1 h 40"/>
                  <a:gd name="T4" fmla="*/ 1 w 9"/>
                  <a:gd name="T5" fmla="*/ 1 h 40"/>
                  <a:gd name="T6" fmla="*/ 2 w 9"/>
                  <a:gd name="T7" fmla="*/ 1 h 40"/>
                  <a:gd name="T8" fmla="*/ 2 w 9"/>
                  <a:gd name="T9" fmla="*/ 1 h 40"/>
                  <a:gd name="T10" fmla="*/ 2 w 9"/>
                  <a:gd name="T11" fmla="*/ 1 h 40"/>
                  <a:gd name="T12" fmla="*/ 2 w 9"/>
                  <a:gd name="T13" fmla="*/ 1 h 40"/>
                  <a:gd name="T14" fmla="*/ 2 w 9"/>
                  <a:gd name="T15" fmla="*/ 1 h 40"/>
                  <a:gd name="T16" fmla="*/ 2 w 9"/>
                  <a:gd name="T17" fmla="*/ 1 h 40"/>
                  <a:gd name="T18" fmla="*/ 2 w 9"/>
                  <a:gd name="T19" fmla="*/ 1 h 40"/>
                  <a:gd name="T20" fmla="*/ 2 w 9"/>
                  <a:gd name="T21" fmla="*/ 1 h 40"/>
                  <a:gd name="T22" fmla="*/ 2 w 9"/>
                  <a:gd name="T23" fmla="*/ 1 h 40"/>
                  <a:gd name="T24" fmla="*/ 2 w 9"/>
                  <a:gd name="T25" fmla="*/ 0 h 40"/>
                  <a:gd name="T26" fmla="*/ 2 w 9"/>
                  <a:gd name="T27" fmla="*/ 1 h 40"/>
                  <a:gd name="T28" fmla="*/ 1 w 9"/>
                  <a:gd name="T29" fmla="*/ 1 h 40"/>
                  <a:gd name="T30" fmla="*/ 1 w 9"/>
                  <a:gd name="T31" fmla="*/ 1 h 40"/>
                  <a:gd name="T32" fmla="*/ 0 w 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0"/>
                  <a:gd name="T53" fmla="*/ 9 w 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0">
                    <a:moveTo>
                      <a:pt x="0" y="23"/>
                    </a:moveTo>
                    <a:lnTo>
                      <a:pt x="1" y="30"/>
                    </a:lnTo>
                    <a:lnTo>
                      <a:pt x="1" y="35"/>
                    </a:lnTo>
                    <a:lnTo>
                      <a:pt x="3" y="38"/>
                    </a:lnTo>
                    <a:lnTo>
                      <a:pt x="5" y="39"/>
                    </a:lnTo>
                    <a:lnTo>
                      <a:pt x="6" y="38"/>
                    </a:lnTo>
                    <a:lnTo>
                      <a:pt x="7" y="35"/>
                    </a:lnTo>
                    <a:lnTo>
                      <a:pt x="8" y="30"/>
                    </a:lnTo>
                    <a:lnTo>
                      <a:pt x="8" y="23"/>
                    </a:lnTo>
                    <a:lnTo>
                      <a:pt x="8" y="14"/>
                    </a:lnTo>
                    <a:lnTo>
                      <a:pt x="7" y="6"/>
                    </a:lnTo>
                    <a:lnTo>
                      <a:pt x="6" y="2"/>
                    </a:lnTo>
                    <a:lnTo>
                      <a:pt x="5" y="0"/>
                    </a:lnTo>
                    <a:lnTo>
                      <a:pt x="3" y="2"/>
                    </a:lnTo>
                    <a:lnTo>
                      <a:pt x="1" y="6"/>
                    </a:lnTo>
                    <a:lnTo>
                      <a:pt x="1" y="14"/>
                    </a:lnTo>
                    <a:lnTo>
                      <a:pt x="0" y="23"/>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109" name="Freeform 23"/>
              <p:cNvSpPr>
                <a:spLocks/>
              </p:cNvSpPr>
              <p:nvPr/>
            </p:nvSpPr>
            <p:spPr bwMode="auto">
              <a:xfrm>
                <a:off x="3753" y="1550"/>
                <a:ext cx="10" cy="27"/>
              </a:xfrm>
              <a:custGeom>
                <a:avLst/>
                <a:gdLst>
                  <a:gd name="T0" fmla="*/ 0 w 13"/>
                  <a:gd name="T1" fmla="*/ 1 h 41"/>
                  <a:gd name="T2" fmla="*/ 1 w 13"/>
                  <a:gd name="T3" fmla="*/ 1 h 41"/>
                  <a:gd name="T4" fmla="*/ 2 w 13"/>
                  <a:gd name="T5" fmla="*/ 1 h 41"/>
                  <a:gd name="T6" fmla="*/ 2 w 13"/>
                  <a:gd name="T7" fmla="*/ 1 h 41"/>
                  <a:gd name="T8" fmla="*/ 2 w 13"/>
                  <a:gd name="T9" fmla="*/ 1 h 41"/>
                  <a:gd name="T10" fmla="*/ 2 w 13"/>
                  <a:gd name="T11" fmla="*/ 1 h 41"/>
                  <a:gd name="T12" fmla="*/ 2 w 13"/>
                  <a:gd name="T13" fmla="*/ 1 h 41"/>
                  <a:gd name="T14" fmla="*/ 2 w 13"/>
                  <a:gd name="T15" fmla="*/ 1 h 41"/>
                  <a:gd name="T16" fmla="*/ 2 w 13"/>
                  <a:gd name="T17" fmla="*/ 1 h 41"/>
                  <a:gd name="T18" fmla="*/ 2 w 13"/>
                  <a:gd name="T19" fmla="*/ 1 h 41"/>
                  <a:gd name="T20" fmla="*/ 2 w 13"/>
                  <a:gd name="T21" fmla="*/ 1 h 41"/>
                  <a:gd name="T22" fmla="*/ 2 w 13"/>
                  <a:gd name="T23" fmla="*/ 1 h 41"/>
                  <a:gd name="T24" fmla="*/ 2 w 13"/>
                  <a:gd name="T25" fmla="*/ 0 h 41"/>
                  <a:gd name="T26" fmla="*/ 2 w 13"/>
                  <a:gd name="T27" fmla="*/ 1 h 41"/>
                  <a:gd name="T28" fmla="*/ 2 w 13"/>
                  <a:gd name="T29" fmla="*/ 1 h 41"/>
                  <a:gd name="T30" fmla="*/ 1 w 13"/>
                  <a:gd name="T31" fmla="*/ 1 h 41"/>
                  <a:gd name="T32" fmla="*/ 0 w 13"/>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1"/>
                  <a:gd name="T53" fmla="*/ 13 w 13"/>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1">
                    <a:moveTo>
                      <a:pt x="0" y="24"/>
                    </a:moveTo>
                    <a:lnTo>
                      <a:pt x="1" y="30"/>
                    </a:lnTo>
                    <a:lnTo>
                      <a:pt x="2" y="35"/>
                    </a:lnTo>
                    <a:lnTo>
                      <a:pt x="5" y="39"/>
                    </a:lnTo>
                    <a:lnTo>
                      <a:pt x="7" y="40"/>
                    </a:lnTo>
                    <a:lnTo>
                      <a:pt x="9" y="39"/>
                    </a:lnTo>
                    <a:lnTo>
                      <a:pt x="11" y="35"/>
                    </a:lnTo>
                    <a:lnTo>
                      <a:pt x="12" y="30"/>
                    </a:lnTo>
                    <a:lnTo>
                      <a:pt x="12" y="24"/>
                    </a:lnTo>
                    <a:lnTo>
                      <a:pt x="12" y="14"/>
                    </a:lnTo>
                    <a:lnTo>
                      <a:pt x="11" y="6"/>
                    </a:lnTo>
                    <a:lnTo>
                      <a:pt x="9" y="1"/>
                    </a:lnTo>
                    <a:lnTo>
                      <a:pt x="7" y="0"/>
                    </a:lnTo>
                    <a:lnTo>
                      <a:pt x="5" y="1"/>
                    </a:lnTo>
                    <a:lnTo>
                      <a:pt x="2" y="6"/>
                    </a:lnTo>
                    <a:lnTo>
                      <a:pt x="1" y="14"/>
                    </a:lnTo>
                    <a:lnTo>
                      <a:pt x="0" y="24"/>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110" name="Freeform 24"/>
              <p:cNvSpPr>
                <a:spLocks/>
              </p:cNvSpPr>
              <p:nvPr/>
            </p:nvSpPr>
            <p:spPr bwMode="auto">
              <a:xfrm>
                <a:off x="3693" y="1259"/>
                <a:ext cx="8" cy="21"/>
              </a:xfrm>
              <a:custGeom>
                <a:avLst/>
                <a:gdLst>
                  <a:gd name="T0" fmla="*/ 0 w 12"/>
                  <a:gd name="T1" fmla="*/ 1 h 33"/>
                  <a:gd name="T2" fmla="*/ 0 w 12"/>
                  <a:gd name="T3" fmla="*/ 1 h 33"/>
                  <a:gd name="T4" fmla="*/ 1 w 12"/>
                  <a:gd name="T5" fmla="*/ 1 h 33"/>
                  <a:gd name="T6" fmla="*/ 1 w 12"/>
                  <a:gd name="T7" fmla="*/ 1 h 33"/>
                  <a:gd name="T8" fmla="*/ 1 w 12"/>
                  <a:gd name="T9" fmla="*/ 1 h 33"/>
                  <a:gd name="T10" fmla="*/ 1 w 12"/>
                  <a:gd name="T11" fmla="*/ 1 h 33"/>
                  <a:gd name="T12" fmla="*/ 1 w 12"/>
                  <a:gd name="T13" fmla="*/ 1 h 33"/>
                  <a:gd name="T14" fmla="*/ 1 w 12"/>
                  <a:gd name="T15" fmla="*/ 1 h 33"/>
                  <a:gd name="T16" fmla="*/ 1 w 12"/>
                  <a:gd name="T17" fmla="*/ 1 h 33"/>
                  <a:gd name="T18" fmla="*/ 1 w 12"/>
                  <a:gd name="T19" fmla="*/ 1 h 33"/>
                  <a:gd name="T20" fmla="*/ 1 w 12"/>
                  <a:gd name="T21" fmla="*/ 1 h 33"/>
                  <a:gd name="T22" fmla="*/ 1 w 12"/>
                  <a:gd name="T23" fmla="*/ 1 h 33"/>
                  <a:gd name="T24" fmla="*/ 1 w 12"/>
                  <a:gd name="T25" fmla="*/ 0 h 33"/>
                  <a:gd name="T26" fmla="*/ 1 w 12"/>
                  <a:gd name="T27" fmla="*/ 1 h 33"/>
                  <a:gd name="T28" fmla="*/ 1 w 12"/>
                  <a:gd name="T29" fmla="*/ 1 h 33"/>
                  <a:gd name="T30" fmla="*/ 0 w 12"/>
                  <a:gd name="T31" fmla="*/ 1 h 33"/>
                  <a:gd name="T32" fmla="*/ 0 w 12"/>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3"/>
                  <a:gd name="T53" fmla="*/ 12 w 1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3">
                    <a:moveTo>
                      <a:pt x="0" y="16"/>
                    </a:moveTo>
                    <a:lnTo>
                      <a:pt x="0" y="22"/>
                    </a:lnTo>
                    <a:lnTo>
                      <a:pt x="1" y="27"/>
                    </a:lnTo>
                    <a:lnTo>
                      <a:pt x="2" y="31"/>
                    </a:lnTo>
                    <a:lnTo>
                      <a:pt x="5" y="32"/>
                    </a:lnTo>
                    <a:lnTo>
                      <a:pt x="7" y="31"/>
                    </a:lnTo>
                    <a:lnTo>
                      <a:pt x="9" y="27"/>
                    </a:lnTo>
                    <a:lnTo>
                      <a:pt x="11" y="22"/>
                    </a:lnTo>
                    <a:lnTo>
                      <a:pt x="11" y="16"/>
                    </a:lnTo>
                    <a:lnTo>
                      <a:pt x="11" y="11"/>
                    </a:lnTo>
                    <a:lnTo>
                      <a:pt x="9" y="6"/>
                    </a:lnTo>
                    <a:lnTo>
                      <a:pt x="7" y="2"/>
                    </a:lnTo>
                    <a:lnTo>
                      <a:pt x="5" y="0"/>
                    </a:lnTo>
                    <a:lnTo>
                      <a:pt x="2" y="2"/>
                    </a:lnTo>
                    <a:lnTo>
                      <a:pt x="1" y="6"/>
                    </a:lnTo>
                    <a:lnTo>
                      <a:pt x="0" y="11"/>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111" name="Freeform 25"/>
              <p:cNvSpPr>
                <a:spLocks/>
              </p:cNvSpPr>
              <p:nvPr/>
            </p:nvSpPr>
            <p:spPr bwMode="auto">
              <a:xfrm>
                <a:off x="3770" y="871"/>
                <a:ext cx="7" cy="52"/>
              </a:xfrm>
              <a:custGeom>
                <a:avLst/>
                <a:gdLst>
                  <a:gd name="T0" fmla="*/ 0 w 10"/>
                  <a:gd name="T1" fmla="*/ 1 h 80"/>
                  <a:gd name="T2" fmla="*/ 1 w 10"/>
                  <a:gd name="T3" fmla="*/ 1 h 80"/>
                  <a:gd name="T4" fmla="*/ 1 w 10"/>
                  <a:gd name="T5" fmla="*/ 1 h 80"/>
                  <a:gd name="T6" fmla="*/ 1 w 10"/>
                  <a:gd name="T7" fmla="*/ 1 h 80"/>
                  <a:gd name="T8" fmla="*/ 1 w 10"/>
                  <a:gd name="T9" fmla="*/ 1 h 80"/>
                  <a:gd name="T10" fmla="*/ 1 w 10"/>
                  <a:gd name="T11" fmla="*/ 1 h 80"/>
                  <a:gd name="T12" fmla="*/ 1 w 10"/>
                  <a:gd name="T13" fmla="*/ 1 h 80"/>
                  <a:gd name="T14" fmla="*/ 1 w 10"/>
                  <a:gd name="T15" fmla="*/ 1 h 80"/>
                  <a:gd name="T16" fmla="*/ 1 w 10"/>
                  <a:gd name="T17" fmla="*/ 1 h 80"/>
                  <a:gd name="T18" fmla="*/ 1 w 10"/>
                  <a:gd name="T19" fmla="*/ 1 h 80"/>
                  <a:gd name="T20" fmla="*/ 1 w 10"/>
                  <a:gd name="T21" fmla="*/ 1 h 80"/>
                  <a:gd name="T22" fmla="*/ 1 w 10"/>
                  <a:gd name="T23" fmla="*/ 1 h 80"/>
                  <a:gd name="T24" fmla="*/ 1 w 10"/>
                  <a:gd name="T25" fmla="*/ 0 h 80"/>
                  <a:gd name="T26" fmla="*/ 1 w 10"/>
                  <a:gd name="T27" fmla="*/ 1 h 80"/>
                  <a:gd name="T28" fmla="*/ 1 w 10"/>
                  <a:gd name="T29" fmla="*/ 1 h 80"/>
                  <a:gd name="T30" fmla="*/ 1 w 10"/>
                  <a:gd name="T31" fmla="*/ 1 h 80"/>
                  <a:gd name="T32" fmla="*/ 0 w 10"/>
                  <a:gd name="T33" fmla="*/ 1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80"/>
                  <a:gd name="T53" fmla="*/ 10 w 10"/>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80">
                    <a:moveTo>
                      <a:pt x="0" y="40"/>
                    </a:moveTo>
                    <a:lnTo>
                      <a:pt x="1" y="56"/>
                    </a:lnTo>
                    <a:lnTo>
                      <a:pt x="1" y="68"/>
                    </a:lnTo>
                    <a:lnTo>
                      <a:pt x="3" y="76"/>
                    </a:lnTo>
                    <a:lnTo>
                      <a:pt x="4" y="79"/>
                    </a:lnTo>
                    <a:lnTo>
                      <a:pt x="6" y="76"/>
                    </a:lnTo>
                    <a:lnTo>
                      <a:pt x="8" y="68"/>
                    </a:lnTo>
                    <a:lnTo>
                      <a:pt x="8" y="56"/>
                    </a:lnTo>
                    <a:lnTo>
                      <a:pt x="9" y="40"/>
                    </a:lnTo>
                    <a:lnTo>
                      <a:pt x="8" y="24"/>
                    </a:lnTo>
                    <a:lnTo>
                      <a:pt x="8" y="11"/>
                    </a:lnTo>
                    <a:lnTo>
                      <a:pt x="6" y="3"/>
                    </a:lnTo>
                    <a:lnTo>
                      <a:pt x="4" y="0"/>
                    </a:lnTo>
                    <a:lnTo>
                      <a:pt x="3" y="3"/>
                    </a:lnTo>
                    <a:lnTo>
                      <a:pt x="1" y="11"/>
                    </a:lnTo>
                    <a:lnTo>
                      <a:pt x="1" y="24"/>
                    </a:lnTo>
                    <a:lnTo>
                      <a:pt x="0" y="40"/>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112" name="Freeform 26"/>
              <p:cNvSpPr>
                <a:spLocks/>
              </p:cNvSpPr>
              <p:nvPr/>
            </p:nvSpPr>
            <p:spPr bwMode="auto">
              <a:xfrm>
                <a:off x="3709" y="949"/>
                <a:ext cx="3" cy="20"/>
              </a:xfrm>
              <a:custGeom>
                <a:avLst/>
                <a:gdLst>
                  <a:gd name="T0" fmla="*/ 0 w 4"/>
                  <a:gd name="T1" fmla="*/ 1 h 31"/>
                  <a:gd name="T2" fmla="*/ 0 w 4"/>
                  <a:gd name="T3" fmla="*/ 1 h 31"/>
                  <a:gd name="T4" fmla="*/ 1 w 4"/>
                  <a:gd name="T5" fmla="*/ 1 h 31"/>
                  <a:gd name="T6" fmla="*/ 1 w 4"/>
                  <a:gd name="T7" fmla="*/ 1 h 31"/>
                  <a:gd name="T8" fmla="*/ 1 w 4"/>
                  <a:gd name="T9" fmla="*/ 1 h 31"/>
                  <a:gd name="T10" fmla="*/ 2 w 4"/>
                  <a:gd name="T11" fmla="*/ 1 h 31"/>
                  <a:gd name="T12" fmla="*/ 2 w 4"/>
                  <a:gd name="T13" fmla="*/ 1 h 31"/>
                  <a:gd name="T14" fmla="*/ 2 w 4"/>
                  <a:gd name="T15" fmla="*/ 1 h 31"/>
                  <a:gd name="T16" fmla="*/ 2 w 4"/>
                  <a:gd name="T17" fmla="*/ 1 h 31"/>
                  <a:gd name="T18" fmla="*/ 1 w 4"/>
                  <a:gd name="T19" fmla="*/ 0 h 31"/>
                  <a:gd name="T20" fmla="*/ 0 w 4"/>
                  <a:gd name="T21" fmla="*/ 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31"/>
                  <a:gd name="T35" fmla="*/ 4 w 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31">
                    <a:moveTo>
                      <a:pt x="0" y="15"/>
                    </a:moveTo>
                    <a:lnTo>
                      <a:pt x="0" y="17"/>
                    </a:lnTo>
                    <a:lnTo>
                      <a:pt x="1" y="22"/>
                    </a:lnTo>
                    <a:lnTo>
                      <a:pt x="1" y="28"/>
                    </a:lnTo>
                    <a:lnTo>
                      <a:pt x="1" y="30"/>
                    </a:lnTo>
                    <a:lnTo>
                      <a:pt x="2" y="28"/>
                    </a:lnTo>
                    <a:lnTo>
                      <a:pt x="2" y="22"/>
                    </a:lnTo>
                    <a:lnTo>
                      <a:pt x="3" y="17"/>
                    </a:lnTo>
                    <a:lnTo>
                      <a:pt x="3" y="15"/>
                    </a:lnTo>
                    <a:lnTo>
                      <a:pt x="1" y="0"/>
                    </a:lnTo>
                    <a:lnTo>
                      <a:pt x="0" y="15"/>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113" name="Freeform 27"/>
              <p:cNvSpPr>
                <a:spLocks/>
              </p:cNvSpPr>
              <p:nvPr/>
            </p:nvSpPr>
            <p:spPr bwMode="auto">
              <a:xfrm>
                <a:off x="3174" y="1008"/>
                <a:ext cx="948" cy="578"/>
              </a:xfrm>
              <a:custGeom>
                <a:avLst/>
                <a:gdLst>
                  <a:gd name="T0" fmla="*/ 45 w 948"/>
                  <a:gd name="T1" fmla="*/ 101 h 578"/>
                  <a:gd name="T2" fmla="*/ 100 w 948"/>
                  <a:gd name="T3" fmla="*/ 100 h 578"/>
                  <a:gd name="T4" fmla="*/ 153 w 948"/>
                  <a:gd name="T5" fmla="*/ 104 h 578"/>
                  <a:gd name="T6" fmla="*/ 199 w 948"/>
                  <a:gd name="T7" fmla="*/ 105 h 578"/>
                  <a:gd name="T8" fmla="*/ 246 w 948"/>
                  <a:gd name="T9" fmla="*/ 97 h 578"/>
                  <a:gd name="T10" fmla="*/ 290 w 948"/>
                  <a:gd name="T11" fmla="*/ 87 h 578"/>
                  <a:gd name="T12" fmla="*/ 318 w 948"/>
                  <a:gd name="T13" fmla="*/ 71 h 578"/>
                  <a:gd name="T14" fmla="*/ 336 w 948"/>
                  <a:gd name="T15" fmla="*/ 34 h 578"/>
                  <a:gd name="T16" fmla="*/ 387 w 948"/>
                  <a:gd name="T17" fmla="*/ 21 h 578"/>
                  <a:gd name="T18" fmla="*/ 454 w 948"/>
                  <a:gd name="T19" fmla="*/ 6 h 578"/>
                  <a:gd name="T20" fmla="*/ 523 w 948"/>
                  <a:gd name="T21" fmla="*/ 1 h 578"/>
                  <a:gd name="T22" fmla="*/ 562 w 948"/>
                  <a:gd name="T23" fmla="*/ 10 h 578"/>
                  <a:gd name="T24" fmla="*/ 585 w 948"/>
                  <a:gd name="T25" fmla="*/ 21 h 578"/>
                  <a:gd name="T26" fmla="*/ 605 w 948"/>
                  <a:gd name="T27" fmla="*/ 30 h 578"/>
                  <a:gd name="T28" fmla="*/ 618 w 948"/>
                  <a:gd name="T29" fmla="*/ 45 h 578"/>
                  <a:gd name="T30" fmla="*/ 651 w 948"/>
                  <a:gd name="T31" fmla="*/ 75 h 578"/>
                  <a:gd name="T32" fmla="*/ 691 w 948"/>
                  <a:gd name="T33" fmla="*/ 104 h 578"/>
                  <a:gd name="T34" fmla="*/ 711 w 948"/>
                  <a:gd name="T35" fmla="*/ 128 h 578"/>
                  <a:gd name="T36" fmla="*/ 744 w 948"/>
                  <a:gd name="T37" fmla="*/ 162 h 578"/>
                  <a:gd name="T38" fmla="*/ 766 w 948"/>
                  <a:gd name="T39" fmla="*/ 189 h 578"/>
                  <a:gd name="T40" fmla="*/ 820 w 948"/>
                  <a:gd name="T41" fmla="*/ 187 h 578"/>
                  <a:gd name="T42" fmla="*/ 882 w 948"/>
                  <a:gd name="T43" fmla="*/ 187 h 578"/>
                  <a:gd name="T44" fmla="*/ 914 w 948"/>
                  <a:gd name="T45" fmla="*/ 200 h 578"/>
                  <a:gd name="T46" fmla="*/ 933 w 948"/>
                  <a:gd name="T47" fmla="*/ 198 h 578"/>
                  <a:gd name="T48" fmla="*/ 944 w 948"/>
                  <a:gd name="T49" fmla="*/ 400 h 578"/>
                  <a:gd name="T50" fmla="*/ 915 w 948"/>
                  <a:gd name="T51" fmla="*/ 412 h 578"/>
                  <a:gd name="T52" fmla="*/ 898 w 948"/>
                  <a:gd name="T53" fmla="*/ 445 h 578"/>
                  <a:gd name="T54" fmla="*/ 872 w 948"/>
                  <a:gd name="T55" fmla="*/ 467 h 578"/>
                  <a:gd name="T56" fmla="*/ 839 w 948"/>
                  <a:gd name="T57" fmla="*/ 481 h 578"/>
                  <a:gd name="T58" fmla="*/ 811 w 948"/>
                  <a:gd name="T59" fmla="*/ 512 h 578"/>
                  <a:gd name="T60" fmla="*/ 777 w 948"/>
                  <a:gd name="T61" fmla="*/ 549 h 578"/>
                  <a:gd name="T62" fmla="*/ 760 w 948"/>
                  <a:gd name="T63" fmla="*/ 571 h 578"/>
                  <a:gd name="T64" fmla="*/ 717 w 948"/>
                  <a:gd name="T65" fmla="*/ 575 h 578"/>
                  <a:gd name="T66" fmla="*/ 661 w 948"/>
                  <a:gd name="T67" fmla="*/ 578 h 578"/>
                  <a:gd name="T68" fmla="*/ 598 w 948"/>
                  <a:gd name="T69" fmla="*/ 577 h 578"/>
                  <a:gd name="T70" fmla="*/ 540 w 948"/>
                  <a:gd name="T71" fmla="*/ 565 h 578"/>
                  <a:gd name="T72" fmla="*/ 493 w 948"/>
                  <a:gd name="T73" fmla="*/ 536 h 578"/>
                  <a:gd name="T74" fmla="*/ 467 w 948"/>
                  <a:gd name="T75" fmla="*/ 485 h 578"/>
                  <a:gd name="T76" fmla="*/ 458 w 948"/>
                  <a:gd name="T77" fmla="*/ 452 h 578"/>
                  <a:gd name="T78" fmla="*/ 447 w 948"/>
                  <a:gd name="T79" fmla="*/ 441 h 578"/>
                  <a:gd name="T80" fmla="*/ 430 w 948"/>
                  <a:gd name="T81" fmla="*/ 415 h 578"/>
                  <a:gd name="T82" fmla="*/ 395 w 948"/>
                  <a:gd name="T83" fmla="*/ 381 h 578"/>
                  <a:gd name="T84" fmla="*/ 363 w 948"/>
                  <a:gd name="T85" fmla="*/ 362 h 578"/>
                  <a:gd name="T86" fmla="*/ 321 w 948"/>
                  <a:gd name="T87" fmla="*/ 374 h 578"/>
                  <a:gd name="T88" fmla="*/ 268 w 948"/>
                  <a:gd name="T89" fmla="*/ 386 h 578"/>
                  <a:gd name="T90" fmla="*/ 210 w 948"/>
                  <a:gd name="T91" fmla="*/ 397 h 578"/>
                  <a:gd name="T92" fmla="*/ 150 w 948"/>
                  <a:gd name="T93" fmla="*/ 404 h 578"/>
                  <a:gd name="T94" fmla="*/ 92 w 948"/>
                  <a:gd name="T95" fmla="*/ 410 h 578"/>
                  <a:gd name="T96" fmla="*/ 37 w 948"/>
                  <a:gd name="T97" fmla="*/ 414 h 578"/>
                  <a:gd name="T98" fmla="*/ 7 w 948"/>
                  <a:gd name="T99" fmla="*/ 408 h 578"/>
                  <a:gd name="T100" fmla="*/ 6 w 948"/>
                  <a:gd name="T101" fmla="*/ 383 h 578"/>
                  <a:gd name="T102" fmla="*/ 5 w 948"/>
                  <a:gd name="T103" fmla="*/ 378 h 578"/>
                  <a:gd name="T104" fmla="*/ 8 w 948"/>
                  <a:gd name="T105" fmla="*/ 346 h 578"/>
                  <a:gd name="T106" fmla="*/ 5 w 948"/>
                  <a:gd name="T107" fmla="*/ 180 h 578"/>
                  <a:gd name="T108" fmla="*/ 0 w 948"/>
                  <a:gd name="T109" fmla="*/ 127 h 5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8"/>
                  <a:gd name="T166" fmla="*/ 0 h 578"/>
                  <a:gd name="T167" fmla="*/ 948 w 948"/>
                  <a:gd name="T168" fmla="*/ 578 h 5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8" h="578">
                    <a:moveTo>
                      <a:pt x="5" y="105"/>
                    </a:moveTo>
                    <a:lnTo>
                      <a:pt x="15" y="104"/>
                    </a:lnTo>
                    <a:lnTo>
                      <a:pt x="25" y="102"/>
                    </a:lnTo>
                    <a:lnTo>
                      <a:pt x="35" y="101"/>
                    </a:lnTo>
                    <a:lnTo>
                      <a:pt x="45" y="101"/>
                    </a:lnTo>
                    <a:lnTo>
                      <a:pt x="56" y="100"/>
                    </a:lnTo>
                    <a:lnTo>
                      <a:pt x="67" y="99"/>
                    </a:lnTo>
                    <a:lnTo>
                      <a:pt x="78" y="99"/>
                    </a:lnTo>
                    <a:lnTo>
                      <a:pt x="89" y="100"/>
                    </a:lnTo>
                    <a:lnTo>
                      <a:pt x="100" y="100"/>
                    </a:lnTo>
                    <a:lnTo>
                      <a:pt x="111" y="101"/>
                    </a:lnTo>
                    <a:lnTo>
                      <a:pt x="122" y="101"/>
                    </a:lnTo>
                    <a:lnTo>
                      <a:pt x="133" y="101"/>
                    </a:lnTo>
                    <a:lnTo>
                      <a:pt x="143" y="102"/>
                    </a:lnTo>
                    <a:lnTo>
                      <a:pt x="153" y="104"/>
                    </a:lnTo>
                    <a:lnTo>
                      <a:pt x="164" y="105"/>
                    </a:lnTo>
                    <a:lnTo>
                      <a:pt x="173" y="105"/>
                    </a:lnTo>
                    <a:lnTo>
                      <a:pt x="182" y="107"/>
                    </a:lnTo>
                    <a:lnTo>
                      <a:pt x="191" y="107"/>
                    </a:lnTo>
                    <a:lnTo>
                      <a:pt x="199" y="105"/>
                    </a:lnTo>
                    <a:lnTo>
                      <a:pt x="209" y="105"/>
                    </a:lnTo>
                    <a:lnTo>
                      <a:pt x="218" y="103"/>
                    </a:lnTo>
                    <a:lnTo>
                      <a:pt x="227" y="101"/>
                    </a:lnTo>
                    <a:lnTo>
                      <a:pt x="236" y="99"/>
                    </a:lnTo>
                    <a:lnTo>
                      <a:pt x="246" y="97"/>
                    </a:lnTo>
                    <a:lnTo>
                      <a:pt x="254" y="95"/>
                    </a:lnTo>
                    <a:lnTo>
                      <a:pt x="264" y="92"/>
                    </a:lnTo>
                    <a:lnTo>
                      <a:pt x="273" y="90"/>
                    </a:lnTo>
                    <a:lnTo>
                      <a:pt x="282" y="89"/>
                    </a:lnTo>
                    <a:lnTo>
                      <a:pt x="290" y="87"/>
                    </a:lnTo>
                    <a:lnTo>
                      <a:pt x="298" y="86"/>
                    </a:lnTo>
                    <a:lnTo>
                      <a:pt x="307" y="85"/>
                    </a:lnTo>
                    <a:lnTo>
                      <a:pt x="314" y="84"/>
                    </a:lnTo>
                    <a:lnTo>
                      <a:pt x="315" y="78"/>
                    </a:lnTo>
                    <a:lnTo>
                      <a:pt x="318" y="71"/>
                    </a:lnTo>
                    <a:lnTo>
                      <a:pt x="321" y="63"/>
                    </a:lnTo>
                    <a:lnTo>
                      <a:pt x="326" y="56"/>
                    </a:lnTo>
                    <a:lnTo>
                      <a:pt x="330" y="48"/>
                    </a:lnTo>
                    <a:lnTo>
                      <a:pt x="334" y="41"/>
                    </a:lnTo>
                    <a:lnTo>
                      <a:pt x="336" y="34"/>
                    </a:lnTo>
                    <a:lnTo>
                      <a:pt x="337" y="27"/>
                    </a:lnTo>
                    <a:lnTo>
                      <a:pt x="349" y="27"/>
                    </a:lnTo>
                    <a:lnTo>
                      <a:pt x="362" y="25"/>
                    </a:lnTo>
                    <a:lnTo>
                      <a:pt x="374" y="23"/>
                    </a:lnTo>
                    <a:lnTo>
                      <a:pt x="387" y="21"/>
                    </a:lnTo>
                    <a:lnTo>
                      <a:pt x="400" y="18"/>
                    </a:lnTo>
                    <a:lnTo>
                      <a:pt x="414" y="15"/>
                    </a:lnTo>
                    <a:lnTo>
                      <a:pt x="427" y="11"/>
                    </a:lnTo>
                    <a:lnTo>
                      <a:pt x="441" y="8"/>
                    </a:lnTo>
                    <a:lnTo>
                      <a:pt x="454" y="6"/>
                    </a:lnTo>
                    <a:lnTo>
                      <a:pt x="468" y="3"/>
                    </a:lnTo>
                    <a:lnTo>
                      <a:pt x="482" y="1"/>
                    </a:lnTo>
                    <a:lnTo>
                      <a:pt x="496" y="0"/>
                    </a:lnTo>
                    <a:lnTo>
                      <a:pt x="509" y="0"/>
                    </a:lnTo>
                    <a:lnTo>
                      <a:pt x="523" y="1"/>
                    </a:lnTo>
                    <a:lnTo>
                      <a:pt x="537" y="3"/>
                    </a:lnTo>
                    <a:lnTo>
                      <a:pt x="551" y="6"/>
                    </a:lnTo>
                    <a:lnTo>
                      <a:pt x="554" y="8"/>
                    </a:lnTo>
                    <a:lnTo>
                      <a:pt x="558" y="9"/>
                    </a:lnTo>
                    <a:lnTo>
                      <a:pt x="562" y="10"/>
                    </a:lnTo>
                    <a:lnTo>
                      <a:pt x="566" y="12"/>
                    </a:lnTo>
                    <a:lnTo>
                      <a:pt x="571" y="15"/>
                    </a:lnTo>
                    <a:lnTo>
                      <a:pt x="575" y="17"/>
                    </a:lnTo>
                    <a:lnTo>
                      <a:pt x="580" y="19"/>
                    </a:lnTo>
                    <a:lnTo>
                      <a:pt x="585" y="21"/>
                    </a:lnTo>
                    <a:lnTo>
                      <a:pt x="588" y="23"/>
                    </a:lnTo>
                    <a:lnTo>
                      <a:pt x="593" y="25"/>
                    </a:lnTo>
                    <a:lnTo>
                      <a:pt x="597" y="27"/>
                    </a:lnTo>
                    <a:lnTo>
                      <a:pt x="601" y="29"/>
                    </a:lnTo>
                    <a:lnTo>
                      <a:pt x="605" y="30"/>
                    </a:lnTo>
                    <a:lnTo>
                      <a:pt x="608" y="32"/>
                    </a:lnTo>
                    <a:lnTo>
                      <a:pt x="612" y="32"/>
                    </a:lnTo>
                    <a:lnTo>
                      <a:pt x="614" y="32"/>
                    </a:lnTo>
                    <a:lnTo>
                      <a:pt x="615" y="39"/>
                    </a:lnTo>
                    <a:lnTo>
                      <a:pt x="618" y="45"/>
                    </a:lnTo>
                    <a:lnTo>
                      <a:pt x="623" y="52"/>
                    </a:lnTo>
                    <a:lnTo>
                      <a:pt x="629" y="59"/>
                    </a:lnTo>
                    <a:lnTo>
                      <a:pt x="635" y="64"/>
                    </a:lnTo>
                    <a:lnTo>
                      <a:pt x="642" y="70"/>
                    </a:lnTo>
                    <a:lnTo>
                      <a:pt x="651" y="75"/>
                    </a:lnTo>
                    <a:lnTo>
                      <a:pt x="660" y="81"/>
                    </a:lnTo>
                    <a:lnTo>
                      <a:pt x="668" y="87"/>
                    </a:lnTo>
                    <a:lnTo>
                      <a:pt x="676" y="92"/>
                    </a:lnTo>
                    <a:lnTo>
                      <a:pt x="684" y="98"/>
                    </a:lnTo>
                    <a:lnTo>
                      <a:pt x="691" y="104"/>
                    </a:lnTo>
                    <a:lnTo>
                      <a:pt x="697" y="109"/>
                    </a:lnTo>
                    <a:lnTo>
                      <a:pt x="701" y="115"/>
                    </a:lnTo>
                    <a:lnTo>
                      <a:pt x="704" y="121"/>
                    </a:lnTo>
                    <a:lnTo>
                      <a:pt x="705" y="127"/>
                    </a:lnTo>
                    <a:lnTo>
                      <a:pt x="711" y="128"/>
                    </a:lnTo>
                    <a:lnTo>
                      <a:pt x="719" y="134"/>
                    </a:lnTo>
                    <a:lnTo>
                      <a:pt x="725" y="140"/>
                    </a:lnTo>
                    <a:lnTo>
                      <a:pt x="732" y="148"/>
                    </a:lnTo>
                    <a:lnTo>
                      <a:pt x="738" y="155"/>
                    </a:lnTo>
                    <a:lnTo>
                      <a:pt x="744" y="162"/>
                    </a:lnTo>
                    <a:lnTo>
                      <a:pt x="750" y="167"/>
                    </a:lnTo>
                    <a:lnTo>
                      <a:pt x="755" y="169"/>
                    </a:lnTo>
                    <a:lnTo>
                      <a:pt x="755" y="189"/>
                    </a:lnTo>
                    <a:lnTo>
                      <a:pt x="760" y="189"/>
                    </a:lnTo>
                    <a:lnTo>
                      <a:pt x="766" y="189"/>
                    </a:lnTo>
                    <a:lnTo>
                      <a:pt x="774" y="189"/>
                    </a:lnTo>
                    <a:lnTo>
                      <a:pt x="785" y="188"/>
                    </a:lnTo>
                    <a:lnTo>
                      <a:pt x="796" y="188"/>
                    </a:lnTo>
                    <a:lnTo>
                      <a:pt x="807" y="187"/>
                    </a:lnTo>
                    <a:lnTo>
                      <a:pt x="820" y="187"/>
                    </a:lnTo>
                    <a:lnTo>
                      <a:pt x="833" y="187"/>
                    </a:lnTo>
                    <a:lnTo>
                      <a:pt x="846" y="187"/>
                    </a:lnTo>
                    <a:lnTo>
                      <a:pt x="859" y="187"/>
                    </a:lnTo>
                    <a:lnTo>
                      <a:pt x="871" y="187"/>
                    </a:lnTo>
                    <a:lnTo>
                      <a:pt x="882" y="187"/>
                    </a:lnTo>
                    <a:lnTo>
                      <a:pt x="893" y="189"/>
                    </a:lnTo>
                    <a:lnTo>
                      <a:pt x="901" y="190"/>
                    </a:lnTo>
                    <a:lnTo>
                      <a:pt x="909" y="192"/>
                    </a:lnTo>
                    <a:lnTo>
                      <a:pt x="914" y="195"/>
                    </a:lnTo>
                    <a:lnTo>
                      <a:pt x="914" y="200"/>
                    </a:lnTo>
                    <a:lnTo>
                      <a:pt x="916" y="202"/>
                    </a:lnTo>
                    <a:lnTo>
                      <a:pt x="920" y="202"/>
                    </a:lnTo>
                    <a:lnTo>
                      <a:pt x="924" y="201"/>
                    </a:lnTo>
                    <a:lnTo>
                      <a:pt x="928" y="199"/>
                    </a:lnTo>
                    <a:lnTo>
                      <a:pt x="933" y="198"/>
                    </a:lnTo>
                    <a:lnTo>
                      <a:pt x="938" y="196"/>
                    </a:lnTo>
                    <a:lnTo>
                      <a:pt x="942" y="195"/>
                    </a:lnTo>
                    <a:lnTo>
                      <a:pt x="945" y="195"/>
                    </a:lnTo>
                    <a:lnTo>
                      <a:pt x="948" y="399"/>
                    </a:lnTo>
                    <a:lnTo>
                      <a:pt x="944" y="400"/>
                    </a:lnTo>
                    <a:lnTo>
                      <a:pt x="938" y="401"/>
                    </a:lnTo>
                    <a:lnTo>
                      <a:pt x="931" y="404"/>
                    </a:lnTo>
                    <a:lnTo>
                      <a:pt x="926" y="407"/>
                    </a:lnTo>
                    <a:lnTo>
                      <a:pt x="920" y="410"/>
                    </a:lnTo>
                    <a:lnTo>
                      <a:pt x="915" y="412"/>
                    </a:lnTo>
                    <a:lnTo>
                      <a:pt x="910" y="414"/>
                    </a:lnTo>
                    <a:lnTo>
                      <a:pt x="905" y="415"/>
                    </a:lnTo>
                    <a:lnTo>
                      <a:pt x="904" y="424"/>
                    </a:lnTo>
                    <a:lnTo>
                      <a:pt x="901" y="434"/>
                    </a:lnTo>
                    <a:lnTo>
                      <a:pt x="898" y="445"/>
                    </a:lnTo>
                    <a:lnTo>
                      <a:pt x="896" y="456"/>
                    </a:lnTo>
                    <a:lnTo>
                      <a:pt x="892" y="457"/>
                    </a:lnTo>
                    <a:lnTo>
                      <a:pt x="886" y="461"/>
                    </a:lnTo>
                    <a:lnTo>
                      <a:pt x="879" y="463"/>
                    </a:lnTo>
                    <a:lnTo>
                      <a:pt x="872" y="467"/>
                    </a:lnTo>
                    <a:lnTo>
                      <a:pt x="864" y="472"/>
                    </a:lnTo>
                    <a:lnTo>
                      <a:pt x="857" y="474"/>
                    </a:lnTo>
                    <a:lnTo>
                      <a:pt x="849" y="477"/>
                    </a:lnTo>
                    <a:lnTo>
                      <a:pt x="841" y="478"/>
                    </a:lnTo>
                    <a:lnTo>
                      <a:pt x="839" y="481"/>
                    </a:lnTo>
                    <a:lnTo>
                      <a:pt x="835" y="486"/>
                    </a:lnTo>
                    <a:lnTo>
                      <a:pt x="830" y="492"/>
                    </a:lnTo>
                    <a:lnTo>
                      <a:pt x="824" y="498"/>
                    </a:lnTo>
                    <a:lnTo>
                      <a:pt x="818" y="505"/>
                    </a:lnTo>
                    <a:lnTo>
                      <a:pt x="811" y="512"/>
                    </a:lnTo>
                    <a:lnTo>
                      <a:pt x="804" y="519"/>
                    </a:lnTo>
                    <a:lnTo>
                      <a:pt x="797" y="527"/>
                    </a:lnTo>
                    <a:lnTo>
                      <a:pt x="790" y="534"/>
                    </a:lnTo>
                    <a:lnTo>
                      <a:pt x="783" y="542"/>
                    </a:lnTo>
                    <a:lnTo>
                      <a:pt x="777" y="549"/>
                    </a:lnTo>
                    <a:lnTo>
                      <a:pt x="771" y="555"/>
                    </a:lnTo>
                    <a:lnTo>
                      <a:pt x="766" y="561"/>
                    </a:lnTo>
                    <a:lnTo>
                      <a:pt x="763" y="566"/>
                    </a:lnTo>
                    <a:lnTo>
                      <a:pt x="761" y="569"/>
                    </a:lnTo>
                    <a:lnTo>
                      <a:pt x="760" y="571"/>
                    </a:lnTo>
                    <a:lnTo>
                      <a:pt x="753" y="571"/>
                    </a:lnTo>
                    <a:lnTo>
                      <a:pt x="745" y="572"/>
                    </a:lnTo>
                    <a:lnTo>
                      <a:pt x="736" y="573"/>
                    </a:lnTo>
                    <a:lnTo>
                      <a:pt x="728" y="573"/>
                    </a:lnTo>
                    <a:lnTo>
                      <a:pt x="717" y="575"/>
                    </a:lnTo>
                    <a:lnTo>
                      <a:pt x="707" y="576"/>
                    </a:lnTo>
                    <a:lnTo>
                      <a:pt x="696" y="576"/>
                    </a:lnTo>
                    <a:lnTo>
                      <a:pt x="685" y="577"/>
                    </a:lnTo>
                    <a:lnTo>
                      <a:pt x="673" y="578"/>
                    </a:lnTo>
                    <a:lnTo>
                      <a:pt x="661" y="578"/>
                    </a:lnTo>
                    <a:lnTo>
                      <a:pt x="649" y="578"/>
                    </a:lnTo>
                    <a:lnTo>
                      <a:pt x="637" y="578"/>
                    </a:lnTo>
                    <a:lnTo>
                      <a:pt x="624" y="578"/>
                    </a:lnTo>
                    <a:lnTo>
                      <a:pt x="611" y="578"/>
                    </a:lnTo>
                    <a:lnTo>
                      <a:pt x="598" y="577"/>
                    </a:lnTo>
                    <a:lnTo>
                      <a:pt x="587" y="576"/>
                    </a:lnTo>
                    <a:lnTo>
                      <a:pt x="574" y="573"/>
                    </a:lnTo>
                    <a:lnTo>
                      <a:pt x="563" y="571"/>
                    </a:lnTo>
                    <a:lnTo>
                      <a:pt x="551" y="568"/>
                    </a:lnTo>
                    <a:lnTo>
                      <a:pt x="540" y="565"/>
                    </a:lnTo>
                    <a:lnTo>
                      <a:pt x="530" y="560"/>
                    </a:lnTo>
                    <a:lnTo>
                      <a:pt x="519" y="555"/>
                    </a:lnTo>
                    <a:lnTo>
                      <a:pt x="510" y="550"/>
                    </a:lnTo>
                    <a:lnTo>
                      <a:pt x="501" y="543"/>
                    </a:lnTo>
                    <a:lnTo>
                      <a:pt x="493" y="536"/>
                    </a:lnTo>
                    <a:lnTo>
                      <a:pt x="486" y="527"/>
                    </a:lnTo>
                    <a:lnTo>
                      <a:pt x="480" y="518"/>
                    </a:lnTo>
                    <a:lnTo>
                      <a:pt x="475" y="508"/>
                    </a:lnTo>
                    <a:lnTo>
                      <a:pt x="470" y="497"/>
                    </a:lnTo>
                    <a:lnTo>
                      <a:pt x="467" y="485"/>
                    </a:lnTo>
                    <a:lnTo>
                      <a:pt x="465" y="472"/>
                    </a:lnTo>
                    <a:lnTo>
                      <a:pt x="464" y="456"/>
                    </a:lnTo>
                    <a:lnTo>
                      <a:pt x="463" y="456"/>
                    </a:lnTo>
                    <a:lnTo>
                      <a:pt x="461" y="454"/>
                    </a:lnTo>
                    <a:lnTo>
                      <a:pt x="458" y="452"/>
                    </a:lnTo>
                    <a:lnTo>
                      <a:pt x="455" y="448"/>
                    </a:lnTo>
                    <a:lnTo>
                      <a:pt x="452" y="446"/>
                    </a:lnTo>
                    <a:lnTo>
                      <a:pt x="450" y="443"/>
                    </a:lnTo>
                    <a:lnTo>
                      <a:pt x="448" y="442"/>
                    </a:lnTo>
                    <a:lnTo>
                      <a:pt x="447" y="441"/>
                    </a:lnTo>
                    <a:lnTo>
                      <a:pt x="445" y="437"/>
                    </a:lnTo>
                    <a:lnTo>
                      <a:pt x="443" y="433"/>
                    </a:lnTo>
                    <a:lnTo>
                      <a:pt x="440" y="428"/>
                    </a:lnTo>
                    <a:lnTo>
                      <a:pt x="436" y="421"/>
                    </a:lnTo>
                    <a:lnTo>
                      <a:pt x="430" y="415"/>
                    </a:lnTo>
                    <a:lnTo>
                      <a:pt x="424" y="408"/>
                    </a:lnTo>
                    <a:lnTo>
                      <a:pt x="417" y="401"/>
                    </a:lnTo>
                    <a:lnTo>
                      <a:pt x="410" y="393"/>
                    </a:lnTo>
                    <a:lnTo>
                      <a:pt x="402" y="388"/>
                    </a:lnTo>
                    <a:lnTo>
                      <a:pt x="395" y="381"/>
                    </a:lnTo>
                    <a:lnTo>
                      <a:pt x="388" y="375"/>
                    </a:lnTo>
                    <a:lnTo>
                      <a:pt x="381" y="370"/>
                    </a:lnTo>
                    <a:lnTo>
                      <a:pt x="374" y="366"/>
                    </a:lnTo>
                    <a:lnTo>
                      <a:pt x="369" y="364"/>
                    </a:lnTo>
                    <a:lnTo>
                      <a:pt x="363" y="362"/>
                    </a:lnTo>
                    <a:lnTo>
                      <a:pt x="359" y="363"/>
                    </a:lnTo>
                    <a:lnTo>
                      <a:pt x="351" y="365"/>
                    </a:lnTo>
                    <a:lnTo>
                      <a:pt x="341" y="368"/>
                    </a:lnTo>
                    <a:lnTo>
                      <a:pt x="331" y="371"/>
                    </a:lnTo>
                    <a:lnTo>
                      <a:pt x="321" y="374"/>
                    </a:lnTo>
                    <a:lnTo>
                      <a:pt x="311" y="376"/>
                    </a:lnTo>
                    <a:lnTo>
                      <a:pt x="301" y="379"/>
                    </a:lnTo>
                    <a:lnTo>
                      <a:pt x="290" y="381"/>
                    </a:lnTo>
                    <a:lnTo>
                      <a:pt x="279" y="383"/>
                    </a:lnTo>
                    <a:lnTo>
                      <a:pt x="268" y="386"/>
                    </a:lnTo>
                    <a:lnTo>
                      <a:pt x="257" y="388"/>
                    </a:lnTo>
                    <a:lnTo>
                      <a:pt x="245" y="390"/>
                    </a:lnTo>
                    <a:lnTo>
                      <a:pt x="233" y="392"/>
                    </a:lnTo>
                    <a:lnTo>
                      <a:pt x="221" y="394"/>
                    </a:lnTo>
                    <a:lnTo>
                      <a:pt x="210" y="397"/>
                    </a:lnTo>
                    <a:lnTo>
                      <a:pt x="198" y="398"/>
                    </a:lnTo>
                    <a:lnTo>
                      <a:pt x="186" y="400"/>
                    </a:lnTo>
                    <a:lnTo>
                      <a:pt x="175" y="401"/>
                    </a:lnTo>
                    <a:lnTo>
                      <a:pt x="163" y="403"/>
                    </a:lnTo>
                    <a:lnTo>
                      <a:pt x="150" y="404"/>
                    </a:lnTo>
                    <a:lnTo>
                      <a:pt x="139" y="406"/>
                    </a:lnTo>
                    <a:lnTo>
                      <a:pt x="127" y="408"/>
                    </a:lnTo>
                    <a:lnTo>
                      <a:pt x="115" y="408"/>
                    </a:lnTo>
                    <a:lnTo>
                      <a:pt x="103" y="410"/>
                    </a:lnTo>
                    <a:lnTo>
                      <a:pt x="92" y="410"/>
                    </a:lnTo>
                    <a:lnTo>
                      <a:pt x="81" y="412"/>
                    </a:lnTo>
                    <a:lnTo>
                      <a:pt x="70" y="412"/>
                    </a:lnTo>
                    <a:lnTo>
                      <a:pt x="58" y="413"/>
                    </a:lnTo>
                    <a:lnTo>
                      <a:pt x="47" y="413"/>
                    </a:lnTo>
                    <a:lnTo>
                      <a:pt x="37" y="414"/>
                    </a:lnTo>
                    <a:lnTo>
                      <a:pt x="26" y="414"/>
                    </a:lnTo>
                    <a:lnTo>
                      <a:pt x="16" y="415"/>
                    </a:lnTo>
                    <a:lnTo>
                      <a:pt x="6" y="415"/>
                    </a:lnTo>
                    <a:lnTo>
                      <a:pt x="6" y="412"/>
                    </a:lnTo>
                    <a:lnTo>
                      <a:pt x="7" y="408"/>
                    </a:lnTo>
                    <a:lnTo>
                      <a:pt x="11" y="403"/>
                    </a:lnTo>
                    <a:lnTo>
                      <a:pt x="8" y="398"/>
                    </a:lnTo>
                    <a:lnTo>
                      <a:pt x="8" y="392"/>
                    </a:lnTo>
                    <a:lnTo>
                      <a:pt x="8" y="398"/>
                    </a:lnTo>
                    <a:lnTo>
                      <a:pt x="6" y="383"/>
                    </a:lnTo>
                    <a:lnTo>
                      <a:pt x="6" y="384"/>
                    </a:lnTo>
                    <a:lnTo>
                      <a:pt x="8" y="369"/>
                    </a:lnTo>
                    <a:lnTo>
                      <a:pt x="5" y="372"/>
                    </a:lnTo>
                    <a:lnTo>
                      <a:pt x="6" y="389"/>
                    </a:lnTo>
                    <a:lnTo>
                      <a:pt x="5" y="378"/>
                    </a:lnTo>
                    <a:lnTo>
                      <a:pt x="6" y="369"/>
                    </a:lnTo>
                    <a:lnTo>
                      <a:pt x="15" y="383"/>
                    </a:lnTo>
                    <a:lnTo>
                      <a:pt x="12" y="383"/>
                    </a:lnTo>
                    <a:lnTo>
                      <a:pt x="9" y="383"/>
                    </a:lnTo>
                    <a:lnTo>
                      <a:pt x="8" y="346"/>
                    </a:lnTo>
                    <a:lnTo>
                      <a:pt x="7" y="301"/>
                    </a:lnTo>
                    <a:lnTo>
                      <a:pt x="6" y="254"/>
                    </a:lnTo>
                    <a:lnTo>
                      <a:pt x="5" y="211"/>
                    </a:lnTo>
                    <a:lnTo>
                      <a:pt x="6" y="198"/>
                    </a:lnTo>
                    <a:lnTo>
                      <a:pt x="5" y="180"/>
                    </a:lnTo>
                    <a:lnTo>
                      <a:pt x="5" y="165"/>
                    </a:lnTo>
                    <a:lnTo>
                      <a:pt x="5" y="153"/>
                    </a:lnTo>
                    <a:lnTo>
                      <a:pt x="1" y="153"/>
                    </a:lnTo>
                    <a:lnTo>
                      <a:pt x="1" y="143"/>
                    </a:lnTo>
                    <a:lnTo>
                      <a:pt x="0" y="127"/>
                    </a:lnTo>
                    <a:lnTo>
                      <a:pt x="1" y="112"/>
                    </a:lnTo>
                    <a:lnTo>
                      <a:pt x="5" y="105"/>
                    </a:lnTo>
                  </a:path>
                </a:pathLst>
              </a:custGeom>
              <a:solidFill>
                <a:srgbClr val="00CCFF"/>
              </a:solidFill>
              <a:ln w="12700" cap="rnd" cmpd="sng">
                <a:noFill/>
                <a:prstDash val="solid"/>
                <a:round/>
                <a:headEnd type="none" w="med" len="med"/>
                <a:tailEnd type="none" w="med" len="med"/>
              </a:ln>
            </p:spPr>
            <p:txBody>
              <a:bodyPr/>
              <a:lstStyle/>
              <a:p>
                <a:endParaRPr lang="en-US"/>
              </a:p>
            </p:txBody>
          </p:sp>
          <p:sp>
            <p:nvSpPr>
              <p:cNvPr id="42114" name="Rectangle 28"/>
              <p:cNvSpPr>
                <a:spLocks noChangeArrowheads="1"/>
              </p:cNvSpPr>
              <p:nvPr/>
            </p:nvSpPr>
            <p:spPr bwMode="auto">
              <a:xfrm>
                <a:off x="3179" y="740"/>
                <a:ext cx="935" cy="1146"/>
              </a:xfrm>
              <a:prstGeom prst="rect">
                <a:avLst/>
              </a:prstGeom>
              <a:noFill/>
              <a:ln w="57150">
                <a:solidFill>
                  <a:srgbClr val="B2B2B2"/>
                </a:solidFill>
                <a:miter lim="800000"/>
                <a:headEnd/>
                <a:tailEnd/>
              </a:ln>
            </p:spPr>
            <p:txBody>
              <a:bodyPr wrap="none" anchor="ctr"/>
              <a:lstStyle/>
              <a:p>
                <a:endParaRPr lang="en-US"/>
              </a:p>
            </p:txBody>
          </p:sp>
        </p:grpSp>
        <p:sp>
          <p:nvSpPr>
            <p:cNvPr id="42088" name="Text Box 29"/>
            <p:cNvSpPr txBox="1">
              <a:spLocks noChangeArrowheads="1"/>
            </p:cNvSpPr>
            <p:nvPr/>
          </p:nvSpPr>
          <p:spPr bwMode="auto">
            <a:xfrm>
              <a:off x="3347" y="1913"/>
              <a:ext cx="1409" cy="255"/>
            </a:xfrm>
            <a:prstGeom prst="rect">
              <a:avLst/>
            </a:prstGeom>
            <a:noFill/>
            <a:ln w="12700">
              <a:noFill/>
              <a:miter lim="800000"/>
              <a:headEnd/>
              <a:tailEnd/>
            </a:ln>
          </p:spPr>
          <p:txBody>
            <a:bodyPr wrap="none">
              <a:spAutoFit/>
            </a:bodyPr>
            <a:lstStyle/>
            <a:p>
              <a:pPr algn="ctr" eaLnBrk="0" hangingPunct="0">
                <a:lnSpc>
                  <a:spcPct val="110000"/>
                </a:lnSpc>
              </a:pPr>
              <a:r>
                <a:rPr lang="en-US" sz="2000" b="1">
                  <a:solidFill>
                    <a:srgbClr val="002060"/>
                  </a:solidFill>
                  <a:latin typeface="Arial" charset="0"/>
                </a:rPr>
                <a:t>Disaster damage</a:t>
              </a:r>
            </a:p>
          </p:txBody>
        </p:sp>
        <p:sp>
          <p:nvSpPr>
            <p:cNvPr id="42089" name="Freeform 30"/>
            <p:cNvSpPr>
              <a:spLocks/>
            </p:cNvSpPr>
            <p:nvPr/>
          </p:nvSpPr>
          <p:spPr bwMode="auto">
            <a:xfrm>
              <a:off x="3574" y="1264"/>
              <a:ext cx="490" cy="64"/>
            </a:xfrm>
            <a:custGeom>
              <a:avLst/>
              <a:gdLst>
                <a:gd name="T0" fmla="*/ 4 w 546"/>
                <a:gd name="T1" fmla="*/ 1 h 128"/>
                <a:gd name="T2" fmla="*/ 4 w 546"/>
                <a:gd name="T3" fmla="*/ 0 h 128"/>
                <a:gd name="T4" fmla="*/ 4 w 546"/>
                <a:gd name="T5" fmla="*/ 1 h 128"/>
                <a:gd name="T6" fmla="*/ 4 w 546"/>
                <a:gd name="T7" fmla="*/ 1 h 128"/>
                <a:gd name="T8" fmla="*/ 4 w 546"/>
                <a:gd name="T9" fmla="*/ 1 h 128"/>
                <a:gd name="T10" fmla="*/ 4 w 546"/>
                <a:gd name="T11" fmla="*/ 1 h 128"/>
                <a:gd name="T12" fmla="*/ 4 w 546"/>
                <a:gd name="T13" fmla="*/ 1 h 128"/>
                <a:gd name="T14" fmla="*/ 4 w 546"/>
                <a:gd name="T15" fmla="*/ 1 h 128"/>
                <a:gd name="T16" fmla="*/ 4 w 546"/>
                <a:gd name="T17" fmla="*/ 1 h 128"/>
                <a:gd name="T18" fmla="*/ 4 w 546"/>
                <a:gd name="T19" fmla="*/ 1 h 128"/>
                <a:gd name="T20" fmla="*/ 6 w 546"/>
                <a:gd name="T21" fmla="*/ 1 h 128"/>
                <a:gd name="T22" fmla="*/ 4 w 546"/>
                <a:gd name="T23" fmla="*/ 1 h 128"/>
                <a:gd name="T24" fmla="*/ 4 w 546"/>
                <a:gd name="T25" fmla="*/ 1 h 128"/>
                <a:gd name="T26" fmla="*/ 4 w 546"/>
                <a:gd name="T27" fmla="*/ 1 h 128"/>
                <a:gd name="T28" fmla="*/ 4 w 546"/>
                <a:gd name="T29" fmla="*/ 1 h 128"/>
                <a:gd name="T30" fmla="*/ 4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90" name="Freeform 31"/>
            <p:cNvSpPr>
              <a:spLocks/>
            </p:cNvSpPr>
            <p:nvPr/>
          </p:nvSpPr>
          <p:spPr bwMode="auto">
            <a:xfrm>
              <a:off x="3734" y="1160"/>
              <a:ext cx="490" cy="64"/>
            </a:xfrm>
            <a:custGeom>
              <a:avLst/>
              <a:gdLst>
                <a:gd name="T0" fmla="*/ 4 w 546"/>
                <a:gd name="T1" fmla="*/ 1 h 128"/>
                <a:gd name="T2" fmla="*/ 4 w 546"/>
                <a:gd name="T3" fmla="*/ 0 h 128"/>
                <a:gd name="T4" fmla="*/ 4 w 546"/>
                <a:gd name="T5" fmla="*/ 1 h 128"/>
                <a:gd name="T6" fmla="*/ 4 w 546"/>
                <a:gd name="T7" fmla="*/ 1 h 128"/>
                <a:gd name="T8" fmla="*/ 4 w 546"/>
                <a:gd name="T9" fmla="*/ 1 h 128"/>
                <a:gd name="T10" fmla="*/ 4 w 546"/>
                <a:gd name="T11" fmla="*/ 1 h 128"/>
                <a:gd name="T12" fmla="*/ 4 w 546"/>
                <a:gd name="T13" fmla="*/ 1 h 128"/>
                <a:gd name="T14" fmla="*/ 4 w 546"/>
                <a:gd name="T15" fmla="*/ 1 h 128"/>
                <a:gd name="T16" fmla="*/ 4 w 546"/>
                <a:gd name="T17" fmla="*/ 1 h 128"/>
                <a:gd name="T18" fmla="*/ 4 w 546"/>
                <a:gd name="T19" fmla="*/ 1 h 128"/>
                <a:gd name="T20" fmla="*/ 6 w 546"/>
                <a:gd name="T21" fmla="*/ 1 h 128"/>
                <a:gd name="T22" fmla="*/ 4 w 546"/>
                <a:gd name="T23" fmla="*/ 1 h 128"/>
                <a:gd name="T24" fmla="*/ 4 w 546"/>
                <a:gd name="T25" fmla="*/ 1 h 128"/>
                <a:gd name="T26" fmla="*/ 4 w 546"/>
                <a:gd name="T27" fmla="*/ 1 h 128"/>
                <a:gd name="T28" fmla="*/ 4 w 546"/>
                <a:gd name="T29" fmla="*/ 1 h 128"/>
                <a:gd name="T30" fmla="*/ 4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91" name="Freeform 32"/>
            <p:cNvSpPr>
              <a:spLocks/>
            </p:cNvSpPr>
            <p:nvPr/>
          </p:nvSpPr>
          <p:spPr bwMode="auto">
            <a:xfrm>
              <a:off x="3990" y="1320"/>
              <a:ext cx="490" cy="64"/>
            </a:xfrm>
            <a:custGeom>
              <a:avLst/>
              <a:gdLst>
                <a:gd name="T0" fmla="*/ 4 w 546"/>
                <a:gd name="T1" fmla="*/ 1 h 128"/>
                <a:gd name="T2" fmla="*/ 4 w 546"/>
                <a:gd name="T3" fmla="*/ 0 h 128"/>
                <a:gd name="T4" fmla="*/ 4 w 546"/>
                <a:gd name="T5" fmla="*/ 1 h 128"/>
                <a:gd name="T6" fmla="*/ 4 w 546"/>
                <a:gd name="T7" fmla="*/ 1 h 128"/>
                <a:gd name="T8" fmla="*/ 4 w 546"/>
                <a:gd name="T9" fmla="*/ 1 h 128"/>
                <a:gd name="T10" fmla="*/ 4 w 546"/>
                <a:gd name="T11" fmla="*/ 1 h 128"/>
                <a:gd name="T12" fmla="*/ 4 w 546"/>
                <a:gd name="T13" fmla="*/ 1 h 128"/>
                <a:gd name="T14" fmla="*/ 4 w 546"/>
                <a:gd name="T15" fmla="*/ 1 h 128"/>
                <a:gd name="T16" fmla="*/ 4 w 546"/>
                <a:gd name="T17" fmla="*/ 1 h 128"/>
                <a:gd name="T18" fmla="*/ 4 w 546"/>
                <a:gd name="T19" fmla="*/ 1 h 128"/>
                <a:gd name="T20" fmla="*/ 6 w 546"/>
                <a:gd name="T21" fmla="*/ 1 h 128"/>
                <a:gd name="T22" fmla="*/ 4 w 546"/>
                <a:gd name="T23" fmla="*/ 1 h 128"/>
                <a:gd name="T24" fmla="*/ 4 w 546"/>
                <a:gd name="T25" fmla="*/ 1 h 128"/>
                <a:gd name="T26" fmla="*/ 4 w 546"/>
                <a:gd name="T27" fmla="*/ 1 h 128"/>
                <a:gd name="T28" fmla="*/ 4 w 546"/>
                <a:gd name="T29" fmla="*/ 1 h 128"/>
                <a:gd name="T30" fmla="*/ 4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92" name="Freeform 33"/>
            <p:cNvSpPr>
              <a:spLocks/>
            </p:cNvSpPr>
            <p:nvPr/>
          </p:nvSpPr>
          <p:spPr bwMode="auto">
            <a:xfrm>
              <a:off x="4102" y="1432"/>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93" name="Freeform 34"/>
            <p:cNvSpPr>
              <a:spLocks/>
            </p:cNvSpPr>
            <p:nvPr/>
          </p:nvSpPr>
          <p:spPr bwMode="auto">
            <a:xfrm>
              <a:off x="4198" y="1216"/>
              <a:ext cx="218"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grpSp>
      <p:grpSp>
        <p:nvGrpSpPr>
          <p:cNvPr id="4" name="Group 35"/>
          <p:cNvGrpSpPr>
            <a:grpSpLocks/>
          </p:cNvGrpSpPr>
          <p:nvPr/>
        </p:nvGrpSpPr>
        <p:grpSpPr bwMode="auto">
          <a:xfrm>
            <a:off x="53975" y="3424238"/>
            <a:ext cx="8618538" cy="3175000"/>
            <a:chOff x="34" y="2157"/>
            <a:chExt cx="5429" cy="2000"/>
          </a:xfrm>
        </p:grpSpPr>
        <p:grpSp>
          <p:nvGrpSpPr>
            <p:cNvPr id="5" name="Group 36"/>
            <p:cNvGrpSpPr>
              <a:grpSpLocks/>
            </p:cNvGrpSpPr>
            <p:nvPr/>
          </p:nvGrpSpPr>
          <p:grpSpPr bwMode="auto">
            <a:xfrm>
              <a:off x="226" y="2759"/>
              <a:ext cx="1006" cy="941"/>
              <a:chOff x="499" y="1618"/>
              <a:chExt cx="1354" cy="1375"/>
            </a:xfrm>
          </p:grpSpPr>
          <p:grpSp>
            <p:nvGrpSpPr>
              <p:cNvPr id="6" name="Group 37"/>
              <p:cNvGrpSpPr>
                <a:grpSpLocks/>
              </p:cNvGrpSpPr>
              <p:nvPr/>
            </p:nvGrpSpPr>
            <p:grpSpPr bwMode="auto">
              <a:xfrm>
                <a:off x="499" y="1639"/>
                <a:ext cx="1354" cy="1354"/>
                <a:chOff x="400" y="1848"/>
                <a:chExt cx="1354" cy="1354"/>
              </a:xfrm>
            </p:grpSpPr>
            <p:sp>
              <p:nvSpPr>
                <p:cNvPr id="42085" name="Oval 38"/>
                <p:cNvSpPr>
                  <a:spLocks noChangeArrowheads="1"/>
                </p:cNvSpPr>
                <p:nvPr/>
              </p:nvSpPr>
              <p:spPr bwMode="auto">
                <a:xfrm>
                  <a:off x="400" y="1848"/>
                  <a:ext cx="1354" cy="1354"/>
                </a:xfrm>
                <a:prstGeom prst="ellipse">
                  <a:avLst/>
                </a:prstGeom>
                <a:solidFill>
                  <a:srgbClr val="FFCC00"/>
                </a:solidFill>
                <a:ln w="12700">
                  <a:solidFill>
                    <a:srgbClr val="FFCC66"/>
                  </a:solidFill>
                  <a:round/>
                  <a:headEnd/>
                  <a:tailEnd/>
                </a:ln>
              </p:spPr>
              <p:txBody>
                <a:bodyPr wrap="none" anchor="ctr"/>
                <a:lstStyle/>
                <a:p>
                  <a:endParaRPr lang="en-US"/>
                </a:p>
              </p:txBody>
            </p:sp>
            <p:sp>
              <p:nvSpPr>
                <p:cNvPr id="42086" name="WordArt 39"/>
                <p:cNvSpPr>
                  <a:spLocks noChangeArrowheads="1" noChangeShapeType="1" noTextEdit="1"/>
                </p:cNvSpPr>
                <p:nvPr/>
              </p:nvSpPr>
              <p:spPr bwMode="auto">
                <a:xfrm>
                  <a:off x="539" y="2171"/>
                  <a:ext cx="1052" cy="671"/>
                </a:xfrm>
                <a:prstGeom prst="rect">
                  <a:avLst/>
                </a:prstGeom>
              </p:spPr>
              <p:txBody>
                <a:bodyPr wrap="none" fromWordArt="1">
                  <a:prstTxWarp prst="textDeflate">
                    <a:avLst>
                      <a:gd name="adj" fmla="val 26227"/>
                    </a:avLst>
                  </a:prstTxWarp>
                </a:bodyPr>
                <a:lstStyle/>
                <a:p>
                  <a:pPr algn="ctr"/>
                  <a:r>
                    <a:rPr lang="en-US" sz="3600" b="1" kern="10">
                      <a:ln w="9525">
                        <a:solidFill>
                          <a:srgbClr val="000000"/>
                        </a:solidFill>
                        <a:round/>
                        <a:headEnd/>
                        <a:tailEnd/>
                      </a:ln>
                      <a:solidFill>
                        <a:srgbClr val="000000"/>
                      </a:solidFill>
                      <a:latin typeface="Impact"/>
                    </a:rPr>
                    <a:t>406</a:t>
                  </a:r>
                </a:p>
              </p:txBody>
            </p:sp>
          </p:grpSp>
          <p:sp>
            <p:nvSpPr>
              <p:cNvPr id="42084" name="WordArt 40"/>
              <p:cNvSpPr>
                <a:spLocks noChangeArrowheads="1" noChangeShapeType="1" noTextEdit="1"/>
              </p:cNvSpPr>
              <p:nvPr/>
            </p:nvSpPr>
            <p:spPr bwMode="auto">
              <a:xfrm>
                <a:off x="790" y="1618"/>
                <a:ext cx="800" cy="317"/>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Arial Black"/>
                  </a:rPr>
                  <a:t>Section</a:t>
                </a:r>
              </a:p>
            </p:txBody>
          </p:sp>
        </p:grpSp>
        <p:grpSp>
          <p:nvGrpSpPr>
            <p:cNvPr id="7" name="Group 41"/>
            <p:cNvGrpSpPr>
              <a:grpSpLocks/>
            </p:cNvGrpSpPr>
            <p:nvPr/>
          </p:nvGrpSpPr>
          <p:grpSpPr bwMode="auto">
            <a:xfrm>
              <a:off x="4466" y="2621"/>
              <a:ext cx="974" cy="977"/>
              <a:chOff x="3848" y="1422"/>
              <a:chExt cx="1354" cy="1395"/>
            </a:xfrm>
          </p:grpSpPr>
          <p:grpSp>
            <p:nvGrpSpPr>
              <p:cNvPr id="8" name="Group 42"/>
              <p:cNvGrpSpPr>
                <a:grpSpLocks/>
              </p:cNvGrpSpPr>
              <p:nvPr/>
            </p:nvGrpSpPr>
            <p:grpSpPr bwMode="auto">
              <a:xfrm>
                <a:off x="3848" y="1463"/>
                <a:ext cx="1354" cy="1354"/>
                <a:chOff x="3722" y="1152"/>
                <a:chExt cx="1354" cy="1354"/>
              </a:xfrm>
            </p:grpSpPr>
            <p:sp>
              <p:nvSpPr>
                <p:cNvPr id="42081" name="Oval 43"/>
                <p:cNvSpPr>
                  <a:spLocks noChangeArrowheads="1"/>
                </p:cNvSpPr>
                <p:nvPr/>
              </p:nvSpPr>
              <p:spPr bwMode="auto">
                <a:xfrm>
                  <a:off x="3722" y="1152"/>
                  <a:ext cx="1354" cy="1354"/>
                </a:xfrm>
                <a:prstGeom prst="ellipse">
                  <a:avLst/>
                </a:prstGeom>
                <a:solidFill>
                  <a:schemeClr val="tx2"/>
                </a:solidFill>
                <a:ln w="12700">
                  <a:solidFill>
                    <a:schemeClr val="tx2"/>
                  </a:solidFill>
                  <a:round/>
                  <a:headEnd/>
                  <a:tailEnd/>
                </a:ln>
              </p:spPr>
              <p:txBody>
                <a:bodyPr wrap="none" anchor="ctr"/>
                <a:lstStyle/>
                <a:p>
                  <a:endParaRPr lang="en-US"/>
                </a:p>
              </p:txBody>
            </p:sp>
            <p:sp>
              <p:nvSpPr>
                <p:cNvPr id="42082" name="WordArt 44"/>
                <p:cNvSpPr>
                  <a:spLocks noChangeArrowheads="1" noChangeShapeType="1" noTextEdit="1"/>
                </p:cNvSpPr>
                <p:nvPr/>
              </p:nvSpPr>
              <p:spPr bwMode="auto">
                <a:xfrm>
                  <a:off x="3810" y="1444"/>
                  <a:ext cx="1097" cy="715"/>
                </a:xfrm>
                <a:prstGeom prst="rect">
                  <a:avLst/>
                </a:prstGeom>
              </p:spPr>
              <p:txBody>
                <a:bodyPr wrap="none" fromWordArt="1">
                  <a:prstTxWarp prst="textDeflate">
                    <a:avLst>
                      <a:gd name="adj" fmla="val 26227"/>
                    </a:avLst>
                  </a:prstTxWarp>
                </a:bodyPr>
                <a:lstStyle/>
                <a:p>
                  <a:pPr algn="ctr"/>
                  <a:r>
                    <a:rPr lang="en-US" sz="3600" b="1" kern="10">
                      <a:ln w="9525">
                        <a:solidFill>
                          <a:srgbClr val="000000"/>
                        </a:solidFill>
                        <a:round/>
                        <a:headEnd/>
                        <a:tailEnd/>
                      </a:ln>
                      <a:solidFill>
                        <a:schemeClr val="bg1"/>
                      </a:solidFill>
                      <a:latin typeface="Impact"/>
                    </a:rPr>
                    <a:t>404</a:t>
                  </a:r>
                </a:p>
              </p:txBody>
            </p:sp>
          </p:grpSp>
          <p:sp>
            <p:nvSpPr>
              <p:cNvPr id="42080" name="WordArt 45"/>
              <p:cNvSpPr>
                <a:spLocks noChangeArrowheads="1" noChangeShapeType="1" noTextEdit="1"/>
              </p:cNvSpPr>
              <p:nvPr/>
            </p:nvSpPr>
            <p:spPr bwMode="auto">
              <a:xfrm rot="-235762">
                <a:off x="4109" y="1422"/>
                <a:ext cx="800" cy="317"/>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latin typeface="Arial Black"/>
                  </a:rPr>
                  <a:t>Section</a:t>
                </a:r>
              </a:p>
            </p:txBody>
          </p:sp>
        </p:grpSp>
        <p:grpSp>
          <p:nvGrpSpPr>
            <p:cNvPr id="9" name="Group 46"/>
            <p:cNvGrpSpPr>
              <a:grpSpLocks/>
            </p:cNvGrpSpPr>
            <p:nvPr/>
          </p:nvGrpSpPr>
          <p:grpSpPr bwMode="auto">
            <a:xfrm>
              <a:off x="1706" y="2463"/>
              <a:ext cx="2339" cy="1380"/>
              <a:chOff x="2592" y="2283"/>
              <a:chExt cx="2640" cy="1840"/>
            </a:xfrm>
          </p:grpSpPr>
          <p:sp>
            <p:nvSpPr>
              <p:cNvPr id="42045" name="Freeform 47"/>
              <p:cNvSpPr>
                <a:spLocks/>
              </p:cNvSpPr>
              <p:nvPr/>
            </p:nvSpPr>
            <p:spPr bwMode="auto">
              <a:xfrm>
                <a:off x="2872" y="2629"/>
                <a:ext cx="4" cy="33"/>
              </a:xfrm>
              <a:custGeom>
                <a:avLst/>
                <a:gdLst>
                  <a:gd name="T0" fmla="*/ 0 w 4"/>
                  <a:gd name="T1" fmla="*/ 16 h 33"/>
                  <a:gd name="T2" fmla="*/ 0 w 4"/>
                  <a:gd name="T3" fmla="*/ 18 h 33"/>
                  <a:gd name="T4" fmla="*/ 1 w 4"/>
                  <a:gd name="T5" fmla="*/ 24 h 33"/>
                  <a:gd name="T6" fmla="*/ 1 w 4"/>
                  <a:gd name="T7" fmla="*/ 29 h 33"/>
                  <a:gd name="T8" fmla="*/ 1 w 4"/>
                  <a:gd name="T9" fmla="*/ 32 h 33"/>
                  <a:gd name="T10" fmla="*/ 1 w 4"/>
                  <a:gd name="T11" fmla="*/ 30 h 33"/>
                  <a:gd name="T12" fmla="*/ 2 w 4"/>
                  <a:gd name="T13" fmla="*/ 27 h 33"/>
                  <a:gd name="T14" fmla="*/ 3 w 4"/>
                  <a:gd name="T15" fmla="*/ 22 h 33"/>
                  <a:gd name="T16" fmla="*/ 3 w 4"/>
                  <a:gd name="T17" fmla="*/ 16 h 33"/>
                  <a:gd name="T18" fmla="*/ 3 w 4"/>
                  <a:gd name="T19" fmla="*/ 10 h 33"/>
                  <a:gd name="T20" fmla="*/ 2 w 4"/>
                  <a:gd name="T21" fmla="*/ 5 h 33"/>
                  <a:gd name="T22" fmla="*/ 1 w 4"/>
                  <a:gd name="T23" fmla="*/ 1 h 33"/>
                  <a:gd name="T24" fmla="*/ 1 w 4"/>
                  <a:gd name="T25" fmla="*/ 0 h 33"/>
                  <a:gd name="T26" fmla="*/ 0 w 4"/>
                  <a:gd name="T27" fmla="*/ 16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3"/>
                  <a:gd name="T44" fmla="*/ 4 w 4"/>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3">
                    <a:moveTo>
                      <a:pt x="0" y="16"/>
                    </a:moveTo>
                    <a:lnTo>
                      <a:pt x="0" y="18"/>
                    </a:lnTo>
                    <a:lnTo>
                      <a:pt x="1" y="24"/>
                    </a:lnTo>
                    <a:lnTo>
                      <a:pt x="1" y="29"/>
                    </a:lnTo>
                    <a:lnTo>
                      <a:pt x="1" y="32"/>
                    </a:lnTo>
                    <a:lnTo>
                      <a:pt x="1" y="30"/>
                    </a:lnTo>
                    <a:lnTo>
                      <a:pt x="2" y="27"/>
                    </a:lnTo>
                    <a:lnTo>
                      <a:pt x="3" y="22"/>
                    </a:lnTo>
                    <a:lnTo>
                      <a:pt x="3" y="16"/>
                    </a:lnTo>
                    <a:lnTo>
                      <a:pt x="3" y="10"/>
                    </a:lnTo>
                    <a:lnTo>
                      <a:pt x="2" y="5"/>
                    </a:lnTo>
                    <a:lnTo>
                      <a:pt x="1" y="1"/>
                    </a:lnTo>
                    <a:lnTo>
                      <a:pt x="1" y="0"/>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46" name="Freeform 48"/>
              <p:cNvSpPr>
                <a:spLocks/>
              </p:cNvSpPr>
              <p:nvPr/>
            </p:nvSpPr>
            <p:spPr bwMode="auto">
              <a:xfrm>
                <a:off x="3099" y="2418"/>
                <a:ext cx="14" cy="40"/>
              </a:xfrm>
              <a:custGeom>
                <a:avLst/>
                <a:gdLst>
                  <a:gd name="T0" fmla="*/ 0 w 14"/>
                  <a:gd name="T1" fmla="*/ 15 h 40"/>
                  <a:gd name="T2" fmla="*/ 0 w 14"/>
                  <a:gd name="T3" fmla="*/ 26 h 40"/>
                  <a:gd name="T4" fmla="*/ 2 w 14"/>
                  <a:gd name="T5" fmla="*/ 33 h 40"/>
                  <a:gd name="T6" fmla="*/ 4 w 14"/>
                  <a:gd name="T7" fmla="*/ 38 h 40"/>
                  <a:gd name="T8" fmla="*/ 6 w 14"/>
                  <a:gd name="T9" fmla="*/ 39 h 40"/>
                  <a:gd name="T10" fmla="*/ 9 w 14"/>
                  <a:gd name="T11" fmla="*/ 38 h 40"/>
                  <a:gd name="T12" fmla="*/ 11 w 14"/>
                  <a:gd name="T13" fmla="*/ 33 h 40"/>
                  <a:gd name="T14" fmla="*/ 13 w 14"/>
                  <a:gd name="T15" fmla="*/ 26 h 40"/>
                  <a:gd name="T16" fmla="*/ 13 w 14"/>
                  <a:gd name="T17" fmla="*/ 15 h 40"/>
                  <a:gd name="T18" fmla="*/ 13 w 14"/>
                  <a:gd name="T19" fmla="*/ 7 h 40"/>
                  <a:gd name="T20" fmla="*/ 11 w 14"/>
                  <a:gd name="T21" fmla="*/ 2 h 40"/>
                  <a:gd name="T22" fmla="*/ 9 w 14"/>
                  <a:gd name="T23" fmla="*/ 0 h 40"/>
                  <a:gd name="T24" fmla="*/ 6 w 14"/>
                  <a:gd name="T25" fmla="*/ 0 h 40"/>
                  <a:gd name="T26" fmla="*/ 4 w 14"/>
                  <a:gd name="T27" fmla="*/ 0 h 40"/>
                  <a:gd name="T28" fmla="*/ 2 w 14"/>
                  <a:gd name="T29" fmla="*/ 2 h 40"/>
                  <a:gd name="T30" fmla="*/ 0 w 14"/>
                  <a:gd name="T31" fmla="*/ 7 h 40"/>
                  <a:gd name="T32" fmla="*/ 0 w 14"/>
                  <a:gd name="T33" fmla="*/ 1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40"/>
                  <a:gd name="T53" fmla="*/ 14 w 1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40">
                    <a:moveTo>
                      <a:pt x="0" y="15"/>
                    </a:moveTo>
                    <a:lnTo>
                      <a:pt x="0" y="26"/>
                    </a:lnTo>
                    <a:lnTo>
                      <a:pt x="2" y="33"/>
                    </a:lnTo>
                    <a:lnTo>
                      <a:pt x="4" y="38"/>
                    </a:lnTo>
                    <a:lnTo>
                      <a:pt x="6" y="39"/>
                    </a:lnTo>
                    <a:lnTo>
                      <a:pt x="9" y="38"/>
                    </a:lnTo>
                    <a:lnTo>
                      <a:pt x="11" y="33"/>
                    </a:lnTo>
                    <a:lnTo>
                      <a:pt x="13" y="26"/>
                    </a:lnTo>
                    <a:lnTo>
                      <a:pt x="13" y="15"/>
                    </a:lnTo>
                    <a:lnTo>
                      <a:pt x="13" y="7"/>
                    </a:lnTo>
                    <a:lnTo>
                      <a:pt x="11" y="2"/>
                    </a:lnTo>
                    <a:lnTo>
                      <a:pt x="9" y="0"/>
                    </a:lnTo>
                    <a:lnTo>
                      <a:pt x="6" y="0"/>
                    </a:lnTo>
                    <a:lnTo>
                      <a:pt x="4" y="0"/>
                    </a:lnTo>
                    <a:lnTo>
                      <a:pt x="2" y="2"/>
                    </a:lnTo>
                    <a:lnTo>
                      <a:pt x="0" y="7"/>
                    </a:lnTo>
                    <a:lnTo>
                      <a:pt x="0" y="15"/>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47" name="Freeform 49"/>
              <p:cNvSpPr>
                <a:spLocks/>
              </p:cNvSpPr>
              <p:nvPr/>
            </p:nvSpPr>
            <p:spPr bwMode="auto">
              <a:xfrm>
                <a:off x="2991" y="2473"/>
                <a:ext cx="11" cy="41"/>
              </a:xfrm>
              <a:custGeom>
                <a:avLst/>
                <a:gdLst>
                  <a:gd name="T0" fmla="*/ 0 w 11"/>
                  <a:gd name="T1" fmla="*/ 23 h 41"/>
                  <a:gd name="T2" fmla="*/ 1 w 11"/>
                  <a:gd name="T3" fmla="*/ 29 h 41"/>
                  <a:gd name="T4" fmla="*/ 1 w 11"/>
                  <a:gd name="T5" fmla="*/ 34 h 41"/>
                  <a:gd name="T6" fmla="*/ 3 w 11"/>
                  <a:gd name="T7" fmla="*/ 38 h 41"/>
                  <a:gd name="T8" fmla="*/ 5 w 11"/>
                  <a:gd name="T9" fmla="*/ 40 h 41"/>
                  <a:gd name="T10" fmla="*/ 7 w 11"/>
                  <a:gd name="T11" fmla="*/ 38 h 41"/>
                  <a:gd name="T12" fmla="*/ 9 w 11"/>
                  <a:gd name="T13" fmla="*/ 34 h 41"/>
                  <a:gd name="T14" fmla="*/ 10 w 11"/>
                  <a:gd name="T15" fmla="*/ 29 h 41"/>
                  <a:gd name="T16" fmla="*/ 10 w 11"/>
                  <a:gd name="T17" fmla="*/ 23 h 41"/>
                  <a:gd name="T18" fmla="*/ 10 w 11"/>
                  <a:gd name="T19" fmla="*/ 13 h 41"/>
                  <a:gd name="T20" fmla="*/ 9 w 11"/>
                  <a:gd name="T21" fmla="*/ 6 h 41"/>
                  <a:gd name="T22" fmla="*/ 7 w 11"/>
                  <a:gd name="T23" fmla="*/ 2 h 41"/>
                  <a:gd name="T24" fmla="*/ 5 w 11"/>
                  <a:gd name="T25" fmla="*/ 0 h 41"/>
                  <a:gd name="T26" fmla="*/ 3 w 11"/>
                  <a:gd name="T27" fmla="*/ 2 h 41"/>
                  <a:gd name="T28" fmla="*/ 1 w 11"/>
                  <a:gd name="T29" fmla="*/ 6 h 41"/>
                  <a:gd name="T30" fmla="*/ 1 w 11"/>
                  <a:gd name="T31" fmla="*/ 13 h 41"/>
                  <a:gd name="T32" fmla="*/ 0 w 11"/>
                  <a:gd name="T33" fmla="*/ 23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41"/>
                  <a:gd name="T53" fmla="*/ 11 w 1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41">
                    <a:moveTo>
                      <a:pt x="0" y="23"/>
                    </a:moveTo>
                    <a:lnTo>
                      <a:pt x="1" y="29"/>
                    </a:lnTo>
                    <a:lnTo>
                      <a:pt x="1" y="34"/>
                    </a:lnTo>
                    <a:lnTo>
                      <a:pt x="3" y="38"/>
                    </a:lnTo>
                    <a:lnTo>
                      <a:pt x="5" y="40"/>
                    </a:lnTo>
                    <a:lnTo>
                      <a:pt x="7" y="38"/>
                    </a:lnTo>
                    <a:lnTo>
                      <a:pt x="9" y="34"/>
                    </a:lnTo>
                    <a:lnTo>
                      <a:pt x="10" y="29"/>
                    </a:lnTo>
                    <a:lnTo>
                      <a:pt x="10" y="23"/>
                    </a:lnTo>
                    <a:lnTo>
                      <a:pt x="10" y="13"/>
                    </a:lnTo>
                    <a:lnTo>
                      <a:pt x="9" y="6"/>
                    </a:lnTo>
                    <a:lnTo>
                      <a:pt x="7" y="2"/>
                    </a:lnTo>
                    <a:lnTo>
                      <a:pt x="5" y="0"/>
                    </a:lnTo>
                    <a:lnTo>
                      <a:pt x="3" y="2"/>
                    </a:lnTo>
                    <a:lnTo>
                      <a:pt x="1" y="6"/>
                    </a:lnTo>
                    <a:lnTo>
                      <a:pt x="1" y="13"/>
                    </a:lnTo>
                    <a:lnTo>
                      <a:pt x="0" y="23"/>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48" name="Freeform 50"/>
              <p:cNvSpPr>
                <a:spLocks/>
              </p:cNvSpPr>
              <p:nvPr/>
            </p:nvSpPr>
            <p:spPr bwMode="auto">
              <a:xfrm>
                <a:off x="2592" y="2818"/>
                <a:ext cx="2632" cy="1007"/>
              </a:xfrm>
              <a:custGeom>
                <a:avLst/>
                <a:gdLst>
                  <a:gd name="T0" fmla="*/ 2631 w 2632"/>
                  <a:gd name="T1" fmla="*/ 1006 h 1007"/>
                  <a:gd name="T2" fmla="*/ 2631 w 2632"/>
                  <a:gd name="T3" fmla="*/ 0 h 1007"/>
                  <a:gd name="T4" fmla="*/ 0 w 2632"/>
                  <a:gd name="T5" fmla="*/ 0 h 1007"/>
                  <a:gd name="T6" fmla="*/ 0 w 2632"/>
                  <a:gd name="T7" fmla="*/ 1006 h 1007"/>
                  <a:gd name="T8" fmla="*/ 2631 w 2632"/>
                  <a:gd name="T9" fmla="*/ 1006 h 1007"/>
                  <a:gd name="T10" fmla="*/ 0 60000 65536"/>
                  <a:gd name="T11" fmla="*/ 0 60000 65536"/>
                  <a:gd name="T12" fmla="*/ 0 60000 65536"/>
                  <a:gd name="T13" fmla="*/ 0 60000 65536"/>
                  <a:gd name="T14" fmla="*/ 0 60000 65536"/>
                  <a:gd name="T15" fmla="*/ 0 w 2632"/>
                  <a:gd name="T16" fmla="*/ 0 h 1007"/>
                  <a:gd name="T17" fmla="*/ 2632 w 2632"/>
                  <a:gd name="T18" fmla="*/ 1007 h 1007"/>
                </a:gdLst>
                <a:ahLst/>
                <a:cxnLst>
                  <a:cxn ang="T10">
                    <a:pos x="T0" y="T1"/>
                  </a:cxn>
                  <a:cxn ang="T11">
                    <a:pos x="T2" y="T3"/>
                  </a:cxn>
                  <a:cxn ang="T12">
                    <a:pos x="T4" y="T5"/>
                  </a:cxn>
                  <a:cxn ang="T13">
                    <a:pos x="T6" y="T7"/>
                  </a:cxn>
                  <a:cxn ang="T14">
                    <a:pos x="T8" y="T9"/>
                  </a:cxn>
                </a:cxnLst>
                <a:rect l="T15" t="T16" r="T17" b="T18"/>
                <a:pathLst>
                  <a:path w="2632" h="1007">
                    <a:moveTo>
                      <a:pt x="2631" y="1006"/>
                    </a:moveTo>
                    <a:lnTo>
                      <a:pt x="2631" y="0"/>
                    </a:lnTo>
                    <a:lnTo>
                      <a:pt x="0" y="0"/>
                    </a:lnTo>
                    <a:lnTo>
                      <a:pt x="0" y="1006"/>
                    </a:lnTo>
                    <a:lnTo>
                      <a:pt x="2631" y="1006"/>
                    </a:lnTo>
                  </a:path>
                </a:pathLst>
              </a:custGeom>
              <a:solidFill>
                <a:srgbClr val="00CCFF"/>
              </a:solidFill>
              <a:ln w="12700" cap="rnd" cmpd="sng">
                <a:noFill/>
                <a:prstDash val="solid"/>
                <a:round/>
                <a:headEnd type="none" w="med" len="med"/>
                <a:tailEnd type="none" w="med" len="med"/>
              </a:ln>
            </p:spPr>
            <p:txBody>
              <a:bodyPr/>
              <a:lstStyle/>
              <a:p>
                <a:endParaRPr lang="en-US"/>
              </a:p>
            </p:txBody>
          </p:sp>
          <p:sp>
            <p:nvSpPr>
              <p:cNvPr id="42049" name="Freeform 51"/>
              <p:cNvSpPr>
                <a:spLocks/>
              </p:cNvSpPr>
              <p:nvPr/>
            </p:nvSpPr>
            <p:spPr bwMode="auto">
              <a:xfrm>
                <a:off x="2592" y="3072"/>
                <a:ext cx="1344" cy="1038"/>
              </a:xfrm>
              <a:custGeom>
                <a:avLst/>
                <a:gdLst>
                  <a:gd name="T0" fmla="*/ 7 w 1344"/>
                  <a:gd name="T1" fmla="*/ 289 h 1038"/>
                  <a:gd name="T2" fmla="*/ 0 w 1344"/>
                  <a:gd name="T3" fmla="*/ 1037 h 1038"/>
                  <a:gd name="T4" fmla="*/ 1331 w 1344"/>
                  <a:gd name="T5" fmla="*/ 1031 h 1038"/>
                  <a:gd name="T6" fmla="*/ 1343 w 1344"/>
                  <a:gd name="T7" fmla="*/ 262 h 1038"/>
                  <a:gd name="T8" fmla="*/ 1023 w 1344"/>
                  <a:gd name="T9" fmla="*/ 264 h 1038"/>
                  <a:gd name="T10" fmla="*/ 653 w 1344"/>
                  <a:gd name="T11" fmla="*/ 0 h 1038"/>
                  <a:gd name="T12" fmla="*/ 282 w 1344"/>
                  <a:gd name="T13" fmla="*/ 251 h 1038"/>
                  <a:gd name="T14" fmla="*/ 7 w 1344"/>
                  <a:gd name="T15" fmla="*/ 289 h 1038"/>
                  <a:gd name="T16" fmla="*/ 0 60000 65536"/>
                  <a:gd name="T17" fmla="*/ 0 60000 65536"/>
                  <a:gd name="T18" fmla="*/ 0 60000 65536"/>
                  <a:gd name="T19" fmla="*/ 0 60000 65536"/>
                  <a:gd name="T20" fmla="*/ 0 60000 65536"/>
                  <a:gd name="T21" fmla="*/ 0 60000 65536"/>
                  <a:gd name="T22" fmla="*/ 0 60000 65536"/>
                  <a:gd name="T23" fmla="*/ 0 60000 65536"/>
                  <a:gd name="T24" fmla="*/ 0 w 1344"/>
                  <a:gd name="T25" fmla="*/ 0 h 1038"/>
                  <a:gd name="T26" fmla="*/ 1344 w 1344"/>
                  <a:gd name="T27" fmla="*/ 1038 h 10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4" h="1038">
                    <a:moveTo>
                      <a:pt x="7" y="289"/>
                    </a:moveTo>
                    <a:lnTo>
                      <a:pt x="0" y="1037"/>
                    </a:lnTo>
                    <a:lnTo>
                      <a:pt x="1331" y="1031"/>
                    </a:lnTo>
                    <a:lnTo>
                      <a:pt x="1343" y="262"/>
                    </a:lnTo>
                    <a:lnTo>
                      <a:pt x="1023" y="264"/>
                    </a:lnTo>
                    <a:lnTo>
                      <a:pt x="653" y="0"/>
                    </a:lnTo>
                    <a:lnTo>
                      <a:pt x="282" y="251"/>
                    </a:lnTo>
                    <a:lnTo>
                      <a:pt x="7" y="289"/>
                    </a:lnTo>
                  </a:path>
                </a:pathLst>
              </a:custGeom>
              <a:solidFill>
                <a:srgbClr val="808080"/>
              </a:solidFill>
              <a:ln w="12700" cap="rnd" cmpd="sng">
                <a:noFill/>
                <a:prstDash val="solid"/>
                <a:round/>
                <a:headEnd type="none" w="med" len="med"/>
                <a:tailEnd type="none" w="med" len="med"/>
              </a:ln>
            </p:spPr>
            <p:txBody>
              <a:bodyPr/>
              <a:lstStyle/>
              <a:p>
                <a:endParaRPr lang="en-US"/>
              </a:p>
            </p:txBody>
          </p:sp>
          <p:sp>
            <p:nvSpPr>
              <p:cNvPr id="42050" name="Freeform 52"/>
              <p:cNvSpPr>
                <a:spLocks/>
              </p:cNvSpPr>
              <p:nvPr/>
            </p:nvSpPr>
            <p:spPr bwMode="auto">
              <a:xfrm>
                <a:off x="2592" y="2289"/>
                <a:ext cx="1343" cy="1030"/>
              </a:xfrm>
              <a:custGeom>
                <a:avLst/>
                <a:gdLst>
                  <a:gd name="T0" fmla="*/ 0 w 1343"/>
                  <a:gd name="T1" fmla="*/ 752 h 1030"/>
                  <a:gd name="T2" fmla="*/ 0 w 1343"/>
                  <a:gd name="T3" fmla="*/ 0 h 1030"/>
                  <a:gd name="T4" fmla="*/ 1331 w 1343"/>
                  <a:gd name="T5" fmla="*/ 6 h 1030"/>
                  <a:gd name="T6" fmla="*/ 1342 w 1343"/>
                  <a:gd name="T7" fmla="*/ 804 h 1030"/>
                  <a:gd name="T8" fmla="*/ 1036 w 1343"/>
                  <a:gd name="T9" fmla="*/ 793 h 1030"/>
                  <a:gd name="T10" fmla="*/ 638 w 1343"/>
                  <a:gd name="T11" fmla="*/ 1029 h 1030"/>
                  <a:gd name="T12" fmla="*/ 246 w 1343"/>
                  <a:gd name="T13" fmla="*/ 775 h 1030"/>
                  <a:gd name="T14" fmla="*/ 0 w 1343"/>
                  <a:gd name="T15" fmla="*/ 752 h 1030"/>
                  <a:gd name="T16" fmla="*/ 0 60000 65536"/>
                  <a:gd name="T17" fmla="*/ 0 60000 65536"/>
                  <a:gd name="T18" fmla="*/ 0 60000 65536"/>
                  <a:gd name="T19" fmla="*/ 0 60000 65536"/>
                  <a:gd name="T20" fmla="*/ 0 60000 65536"/>
                  <a:gd name="T21" fmla="*/ 0 60000 65536"/>
                  <a:gd name="T22" fmla="*/ 0 60000 65536"/>
                  <a:gd name="T23" fmla="*/ 0 60000 65536"/>
                  <a:gd name="T24" fmla="*/ 0 w 1343"/>
                  <a:gd name="T25" fmla="*/ 0 h 1030"/>
                  <a:gd name="T26" fmla="*/ 1343 w 1343"/>
                  <a:gd name="T27" fmla="*/ 1030 h 10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3" h="1030">
                    <a:moveTo>
                      <a:pt x="0" y="752"/>
                    </a:moveTo>
                    <a:lnTo>
                      <a:pt x="0" y="0"/>
                    </a:lnTo>
                    <a:lnTo>
                      <a:pt x="1331" y="6"/>
                    </a:lnTo>
                    <a:lnTo>
                      <a:pt x="1342" y="804"/>
                    </a:lnTo>
                    <a:lnTo>
                      <a:pt x="1036" y="793"/>
                    </a:lnTo>
                    <a:lnTo>
                      <a:pt x="638" y="1029"/>
                    </a:lnTo>
                    <a:lnTo>
                      <a:pt x="246" y="775"/>
                    </a:lnTo>
                    <a:lnTo>
                      <a:pt x="0" y="752"/>
                    </a:lnTo>
                  </a:path>
                </a:pathLst>
              </a:custGeom>
              <a:solidFill>
                <a:srgbClr val="808080"/>
              </a:solidFill>
              <a:ln w="12700" cap="rnd" cmpd="sng">
                <a:noFill/>
                <a:prstDash val="solid"/>
                <a:round/>
                <a:headEnd type="none" w="med" len="med"/>
                <a:tailEnd type="none" w="med" len="med"/>
              </a:ln>
            </p:spPr>
            <p:txBody>
              <a:bodyPr/>
              <a:lstStyle/>
              <a:p>
                <a:endParaRPr lang="en-US"/>
              </a:p>
            </p:txBody>
          </p:sp>
          <p:sp>
            <p:nvSpPr>
              <p:cNvPr id="42051" name="Freeform 53"/>
              <p:cNvSpPr>
                <a:spLocks/>
              </p:cNvSpPr>
              <p:nvPr/>
            </p:nvSpPr>
            <p:spPr bwMode="auto">
              <a:xfrm>
                <a:off x="3915" y="2286"/>
                <a:ext cx="1308" cy="823"/>
              </a:xfrm>
              <a:custGeom>
                <a:avLst/>
                <a:gdLst>
                  <a:gd name="T0" fmla="*/ 0 w 1308"/>
                  <a:gd name="T1" fmla="*/ 0 h 823"/>
                  <a:gd name="T2" fmla="*/ 1296 w 1308"/>
                  <a:gd name="T3" fmla="*/ 822 h 823"/>
                  <a:gd name="T4" fmla="*/ 1272 w 1308"/>
                  <a:gd name="T5" fmla="*/ 791 h 823"/>
                  <a:gd name="T6" fmla="*/ 1243 w 1308"/>
                  <a:gd name="T7" fmla="*/ 759 h 823"/>
                  <a:gd name="T8" fmla="*/ 1209 w 1308"/>
                  <a:gd name="T9" fmla="*/ 728 h 823"/>
                  <a:gd name="T10" fmla="*/ 1174 w 1308"/>
                  <a:gd name="T11" fmla="*/ 698 h 823"/>
                  <a:gd name="T12" fmla="*/ 1136 w 1308"/>
                  <a:gd name="T13" fmla="*/ 672 h 823"/>
                  <a:gd name="T14" fmla="*/ 1098 w 1308"/>
                  <a:gd name="T15" fmla="*/ 648 h 823"/>
                  <a:gd name="T16" fmla="*/ 1061 w 1308"/>
                  <a:gd name="T17" fmla="*/ 631 h 823"/>
                  <a:gd name="T18" fmla="*/ 1025 w 1308"/>
                  <a:gd name="T19" fmla="*/ 619 h 823"/>
                  <a:gd name="T20" fmla="*/ 990 w 1308"/>
                  <a:gd name="T21" fmla="*/ 602 h 823"/>
                  <a:gd name="T22" fmla="*/ 966 w 1308"/>
                  <a:gd name="T23" fmla="*/ 590 h 823"/>
                  <a:gd name="T24" fmla="*/ 946 w 1308"/>
                  <a:gd name="T25" fmla="*/ 581 h 823"/>
                  <a:gd name="T26" fmla="*/ 930 w 1308"/>
                  <a:gd name="T27" fmla="*/ 575 h 823"/>
                  <a:gd name="T28" fmla="*/ 913 w 1308"/>
                  <a:gd name="T29" fmla="*/ 571 h 823"/>
                  <a:gd name="T30" fmla="*/ 894 w 1308"/>
                  <a:gd name="T31" fmla="*/ 568 h 823"/>
                  <a:gd name="T32" fmla="*/ 871 w 1308"/>
                  <a:gd name="T33" fmla="*/ 564 h 823"/>
                  <a:gd name="T34" fmla="*/ 839 w 1308"/>
                  <a:gd name="T35" fmla="*/ 558 h 823"/>
                  <a:gd name="T36" fmla="*/ 781 w 1308"/>
                  <a:gd name="T37" fmla="*/ 546 h 823"/>
                  <a:gd name="T38" fmla="*/ 726 w 1308"/>
                  <a:gd name="T39" fmla="*/ 541 h 823"/>
                  <a:gd name="T40" fmla="*/ 673 w 1308"/>
                  <a:gd name="T41" fmla="*/ 542 h 823"/>
                  <a:gd name="T42" fmla="*/ 624 w 1308"/>
                  <a:gd name="T43" fmla="*/ 549 h 823"/>
                  <a:gd name="T44" fmla="*/ 577 w 1308"/>
                  <a:gd name="T45" fmla="*/ 561 h 823"/>
                  <a:gd name="T46" fmla="*/ 536 w 1308"/>
                  <a:gd name="T47" fmla="*/ 576 h 823"/>
                  <a:gd name="T48" fmla="*/ 497 w 1308"/>
                  <a:gd name="T49" fmla="*/ 595 h 823"/>
                  <a:gd name="T50" fmla="*/ 461 w 1308"/>
                  <a:gd name="T51" fmla="*/ 616 h 823"/>
                  <a:gd name="T52" fmla="*/ 430 w 1308"/>
                  <a:gd name="T53" fmla="*/ 639 h 823"/>
                  <a:gd name="T54" fmla="*/ 403 w 1308"/>
                  <a:gd name="T55" fmla="*/ 664 h 823"/>
                  <a:gd name="T56" fmla="*/ 379 w 1308"/>
                  <a:gd name="T57" fmla="*/ 690 h 823"/>
                  <a:gd name="T58" fmla="*/ 360 w 1308"/>
                  <a:gd name="T59" fmla="*/ 716 h 823"/>
                  <a:gd name="T60" fmla="*/ 347 w 1308"/>
                  <a:gd name="T61" fmla="*/ 741 h 823"/>
                  <a:gd name="T62" fmla="*/ 337 w 1308"/>
                  <a:gd name="T63" fmla="*/ 765 h 823"/>
                  <a:gd name="T64" fmla="*/ 332 w 1308"/>
                  <a:gd name="T65" fmla="*/ 787 h 823"/>
                  <a:gd name="T66" fmla="*/ 333 w 1308"/>
                  <a:gd name="T67" fmla="*/ 806 h 8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08"/>
                  <a:gd name="T103" fmla="*/ 0 h 823"/>
                  <a:gd name="T104" fmla="*/ 1308 w 1308"/>
                  <a:gd name="T105" fmla="*/ 823 h 8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08" h="823">
                    <a:moveTo>
                      <a:pt x="7" y="805"/>
                    </a:moveTo>
                    <a:lnTo>
                      <a:pt x="0" y="0"/>
                    </a:lnTo>
                    <a:lnTo>
                      <a:pt x="1307" y="6"/>
                    </a:lnTo>
                    <a:lnTo>
                      <a:pt x="1296" y="822"/>
                    </a:lnTo>
                    <a:lnTo>
                      <a:pt x="1285" y="806"/>
                    </a:lnTo>
                    <a:lnTo>
                      <a:pt x="1272" y="791"/>
                    </a:lnTo>
                    <a:lnTo>
                      <a:pt x="1258" y="775"/>
                    </a:lnTo>
                    <a:lnTo>
                      <a:pt x="1243" y="759"/>
                    </a:lnTo>
                    <a:lnTo>
                      <a:pt x="1226" y="744"/>
                    </a:lnTo>
                    <a:lnTo>
                      <a:pt x="1209" y="728"/>
                    </a:lnTo>
                    <a:lnTo>
                      <a:pt x="1192" y="713"/>
                    </a:lnTo>
                    <a:lnTo>
                      <a:pt x="1174" y="698"/>
                    </a:lnTo>
                    <a:lnTo>
                      <a:pt x="1156" y="684"/>
                    </a:lnTo>
                    <a:lnTo>
                      <a:pt x="1136" y="672"/>
                    </a:lnTo>
                    <a:lnTo>
                      <a:pt x="1117" y="659"/>
                    </a:lnTo>
                    <a:lnTo>
                      <a:pt x="1098" y="648"/>
                    </a:lnTo>
                    <a:lnTo>
                      <a:pt x="1079" y="639"/>
                    </a:lnTo>
                    <a:lnTo>
                      <a:pt x="1061" y="631"/>
                    </a:lnTo>
                    <a:lnTo>
                      <a:pt x="1042" y="624"/>
                    </a:lnTo>
                    <a:lnTo>
                      <a:pt x="1025" y="619"/>
                    </a:lnTo>
                    <a:lnTo>
                      <a:pt x="1006" y="610"/>
                    </a:lnTo>
                    <a:lnTo>
                      <a:pt x="990" y="602"/>
                    </a:lnTo>
                    <a:lnTo>
                      <a:pt x="978" y="595"/>
                    </a:lnTo>
                    <a:lnTo>
                      <a:pt x="966" y="590"/>
                    </a:lnTo>
                    <a:lnTo>
                      <a:pt x="956" y="585"/>
                    </a:lnTo>
                    <a:lnTo>
                      <a:pt x="946" y="581"/>
                    </a:lnTo>
                    <a:lnTo>
                      <a:pt x="937" y="578"/>
                    </a:lnTo>
                    <a:lnTo>
                      <a:pt x="930" y="575"/>
                    </a:lnTo>
                    <a:lnTo>
                      <a:pt x="921" y="573"/>
                    </a:lnTo>
                    <a:lnTo>
                      <a:pt x="913" y="571"/>
                    </a:lnTo>
                    <a:lnTo>
                      <a:pt x="904" y="569"/>
                    </a:lnTo>
                    <a:lnTo>
                      <a:pt x="894" y="568"/>
                    </a:lnTo>
                    <a:lnTo>
                      <a:pt x="883" y="566"/>
                    </a:lnTo>
                    <a:lnTo>
                      <a:pt x="871" y="564"/>
                    </a:lnTo>
                    <a:lnTo>
                      <a:pt x="856" y="561"/>
                    </a:lnTo>
                    <a:lnTo>
                      <a:pt x="839" y="558"/>
                    </a:lnTo>
                    <a:lnTo>
                      <a:pt x="809" y="551"/>
                    </a:lnTo>
                    <a:lnTo>
                      <a:pt x="781" y="546"/>
                    </a:lnTo>
                    <a:lnTo>
                      <a:pt x="753" y="543"/>
                    </a:lnTo>
                    <a:lnTo>
                      <a:pt x="726" y="541"/>
                    </a:lnTo>
                    <a:lnTo>
                      <a:pt x="699" y="541"/>
                    </a:lnTo>
                    <a:lnTo>
                      <a:pt x="673" y="542"/>
                    </a:lnTo>
                    <a:lnTo>
                      <a:pt x="648" y="545"/>
                    </a:lnTo>
                    <a:lnTo>
                      <a:pt x="624" y="549"/>
                    </a:lnTo>
                    <a:lnTo>
                      <a:pt x="600" y="554"/>
                    </a:lnTo>
                    <a:lnTo>
                      <a:pt x="577" y="561"/>
                    </a:lnTo>
                    <a:lnTo>
                      <a:pt x="556" y="568"/>
                    </a:lnTo>
                    <a:lnTo>
                      <a:pt x="536" y="576"/>
                    </a:lnTo>
                    <a:lnTo>
                      <a:pt x="516" y="585"/>
                    </a:lnTo>
                    <a:lnTo>
                      <a:pt x="497" y="595"/>
                    </a:lnTo>
                    <a:lnTo>
                      <a:pt x="479" y="605"/>
                    </a:lnTo>
                    <a:lnTo>
                      <a:pt x="461" y="616"/>
                    </a:lnTo>
                    <a:lnTo>
                      <a:pt x="445" y="627"/>
                    </a:lnTo>
                    <a:lnTo>
                      <a:pt x="430" y="639"/>
                    </a:lnTo>
                    <a:lnTo>
                      <a:pt x="416" y="652"/>
                    </a:lnTo>
                    <a:lnTo>
                      <a:pt x="403" y="664"/>
                    </a:lnTo>
                    <a:lnTo>
                      <a:pt x="390" y="677"/>
                    </a:lnTo>
                    <a:lnTo>
                      <a:pt x="379" y="690"/>
                    </a:lnTo>
                    <a:lnTo>
                      <a:pt x="369" y="703"/>
                    </a:lnTo>
                    <a:lnTo>
                      <a:pt x="360" y="716"/>
                    </a:lnTo>
                    <a:lnTo>
                      <a:pt x="353" y="729"/>
                    </a:lnTo>
                    <a:lnTo>
                      <a:pt x="347" y="741"/>
                    </a:lnTo>
                    <a:lnTo>
                      <a:pt x="341" y="753"/>
                    </a:lnTo>
                    <a:lnTo>
                      <a:pt x="337" y="765"/>
                    </a:lnTo>
                    <a:lnTo>
                      <a:pt x="334" y="776"/>
                    </a:lnTo>
                    <a:lnTo>
                      <a:pt x="332" y="787"/>
                    </a:lnTo>
                    <a:lnTo>
                      <a:pt x="332" y="797"/>
                    </a:lnTo>
                    <a:lnTo>
                      <a:pt x="333" y="806"/>
                    </a:lnTo>
                    <a:lnTo>
                      <a:pt x="7" y="805"/>
                    </a:lnTo>
                  </a:path>
                </a:pathLst>
              </a:custGeom>
              <a:solidFill>
                <a:srgbClr val="808080"/>
              </a:solidFill>
              <a:ln w="12700" cap="rnd" cmpd="sng">
                <a:noFill/>
                <a:prstDash val="solid"/>
                <a:round/>
                <a:headEnd type="none" w="med" len="med"/>
                <a:tailEnd type="none" w="med" len="med"/>
              </a:ln>
            </p:spPr>
            <p:txBody>
              <a:bodyPr/>
              <a:lstStyle/>
              <a:p>
                <a:endParaRPr lang="en-US"/>
              </a:p>
            </p:txBody>
          </p:sp>
          <p:sp>
            <p:nvSpPr>
              <p:cNvPr id="42052" name="Freeform 54"/>
              <p:cNvSpPr>
                <a:spLocks/>
              </p:cNvSpPr>
              <p:nvPr/>
            </p:nvSpPr>
            <p:spPr bwMode="auto">
              <a:xfrm>
                <a:off x="3904" y="3286"/>
                <a:ext cx="1328" cy="825"/>
              </a:xfrm>
              <a:custGeom>
                <a:avLst/>
                <a:gdLst>
                  <a:gd name="T0" fmla="*/ 0 w 1328"/>
                  <a:gd name="T1" fmla="*/ 824 h 825"/>
                  <a:gd name="T2" fmla="*/ 1313 w 1328"/>
                  <a:gd name="T3" fmla="*/ 0 h 825"/>
                  <a:gd name="T4" fmla="*/ 1289 w 1328"/>
                  <a:gd name="T5" fmla="*/ 31 h 825"/>
                  <a:gd name="T6" fmla="*/ 1259 w 1328"/>
                  <a:gd name="T7" fmla="*/ 64 h 825"/>
                  <a:gd name="T8" fmla="*/ 1226 w 1328"/>
                  <a:gd name="T9" fmla="*/ 97 h 825"/>
                  <a:gd name="T10" fmla="*/ 1192 w 1328"/>
                  <a:gd name="T11" fmla="*/ 131 h 825"/>
                  <a:gd name="T12" fmla="*/ 1155 w 1328"/>
                  <a:gd name="T13" fmla="*/ 161 h 825"/>
                  <a:gd name="T14" fmla="*/ 1118 w 1328"/>
                  <a:gd name="T15" fmla="*/ 187 h 825"/>
                  <a:gd name="T16" fmla="*/ 1080 w 1328"/>
                  <a:gd name="T17" fmla="*/ 206 h 825"/>
                  <a:gd name="T18" fmla="*/ 1043 w 1328"/>
                  <a:gd name="T19" fmla="*/ 218 h 825"/>
                  <a:gd name="T20" fmla="*/ 1009 w 1328"/>
                  <a:gd name="T21" fmla="*/ 236 h 825"/>
                  <a:gd name="T22" fmla="*/ 984 w 1328"/>
                  <a:gd name="T23" fmla="*/ 248 h 825"/>
                  <a:gd name="T24" fmla="*/ 963 w 1328"/>
                  <a:gd name="T25" fmla="*/ 256 h 825"/>
                  <a:gd name="T26" fmla="*/ 947 w 1328"/>
                  <a:gd name="T27" fmla="*/ 262 h 825"/>
                  <a:gd name="T28" fmla="*/ 930 w 1328"/>
                  <a:gd name="T29" fmla="*/ 266 h 825"/>
                  <a:gd name="T30" fmla="*/ 911 w 1328"/>
                  <a:gd name="T31" fmla="*/ 269 h 825"/>
                  <a:gd name="T32" fmla="*/ 887 w 1328"/>
                  <a:gd name="T33" fmla="*/ 273 h 825"/>
                  <a:gd name="T34" fmla="*/ 854 w 1328"/>
                  <a:gd name="T35" fmla="*/ 279 h 825"/>
                  <a:gd name="T36" fmla="*/ 795 w 1328"/>
                  <a:gd name="T37" fmla="*/ 290 h 825"/>
                  <a:gd name="T38" fmla="*/ 739 w 1328"/>
                  <a:gd name="T39" fmla="*/ 295 h 825"/>
                  <a:gd name="T40" fmla="*/ 685 w 1328"/>
                  <a:gd name="T41" fmla="*/ 294 h 825"/>
                  <a:gd name="T42" fmla="*/ 635 w 1328"/>
                  <a:gd name="T43" fmla="*/ 288 h 825"/>
                  <a:gd name="T44" fmla="*/ 588 w 1328"/>
                  <a:gd name="T45" fmla="*/ 276 h 825"/>
                  <a:gd name="T46" fmla="*/ 546 w 1328"/>
                  <a:gd name="T47" fmla="*/ 261 h 825"/>
                  <a:gd name="T48" fmla="*/ 506 w 1328"/>
                  <a:gd name="T49" fmla="*/ 243 h 825"/>
                  <a:gd name="T50" fmla="*/ 470 w 1328"/>
                  <a:gd name="T51" fmla="*/ 222 h 825"/>
                  <a:gd name="T52" fmla="*/ 437 w 1328"/>
                  <a:gd name="T53" fmla="*/ 199 h 825"/>
                  <a:gd name="T54" fmla="*/ 410 w 1328"/>
                  <a:gd name="T55" fmla="*/ 175 h 825"/>
                  <a:gd name="T56" fmla="*/ 386 w 1328"/>
                  <a:gd name="T57" fmla="*/ 150 h 825"/>
                  <a:gd name="T58" fmla="*/ 367 w 1328"/>
                  <a:gd name="T59" fmla="*/ 124 h 825"/>
                  <a:gd name="T60" fmla="*/ 353 w 1328"/>
                  <a:gd name="T61" fmla="*/ 100 h 825"/>
                  <a:gd name="T62" fmla="*/ 343 w 1328"/>
                  <a:gd name="T63" fmla="*/ 76 h 825"/>
                  <a:gd name="T64" fmla="*/ 338 w 1328"/>
                  <a:gd name="T65" fmla="*/ 55 h 825"/>
                  <a:gd name="T66" fmla="*/ 339 w 1328"/>
                  <a:gd name="T67" fmla="*/ 36 h 8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8"/>
                  <a:gd name="T103" fmla="*/ 0 h 825"/>
                  <a:gd name="T104" fmla="*/ 1328 w 1328"/>
                  <a:gd name="T105" fmla="*/ 825 h 8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8" h="825">
                    <a:moveTo>
                      <a:pt x="7" y="59"/>
                    </a:moveTo>
                    <a:lnTo>
                      <a:pt x="0" y="824"/>
                    </a:lnTo>
                    <a:lnTo>
                      <a:pt x="1327" y="818"/>
                    </a:lnTo>
                    <a:lnTo>
                      <a:pt x="1313" y="0"/>
                    </a:lnTo>
                    <a:lnTo>
                      <a:pt x="1301" y="15"/>
                    </a:lnTo>
                    <a:lnTo>
                      <a:pt x="1289" y="31"/>
                    </a:lnTo>
                    <a:lnTo>
                      <a:pt x="1274" y="48"/>
                    </a:lnTo>
                    <a:lnTo>
                      <a:pt x="1259" y="64"/>
                    </a:lnTo>
                    <a:lnTo>
                      <a:pt x="1243" y="81"/>
                    </a:lnTo>
                    <a:lnTo>
                      <a:pt x="1226" y="97"/>
                    </a:lnTo>
                    <a:lnTo>
                      <a:pt x="1210" y="115"/>
                    </a:lnTo>
                    <a:lnTo>
                      <a:pt x="1192" y="131"/>
                    </a:lnTo>
                    <a:lnTo>
                      <a:pt x="1174" y="147"/>
                    </a:lnTo>
                    <a:lnTo>
                      <a:pt x="1155" y="161"/>
                    </a:lnTo>
                    <a:lnTo>
                      <a:pt x="1136" y="175"/>
                    </a:lnTo>
                    <a:lnTo>
                      <a:pt x="1118" y="187"/>
                    </a:lnTo>
                    <a:lnTo>
                      <a:pt x="1098" y="198"/>
                    </a:lnTo>
                    <a:lnTo>
                      <a:pt x="1080" y="206"/>
                    </a:lnTo>
                    <a:lnTo>
                      <a:pt x="1062" y="213"/>
                    </a:lnTo>
                    <a:lnTo>
                      <a:pt x="1043" y="218"/>
                    </a:lnTo>
                    <a:lnTo>
                      <a:pt x="1025" y="228"/>
                    </a:lnTo>
                    <a:lnTo>
                      <a:pt x="1009" y="236"/>
                    </a:lnTo>
                    <a:lnTo>
                      <a:pt x="995" y="242"/>
                    </a:lnTo>
                    <a:lnTo>
                      <a:pt x="984" y="248"/>
                    </a:lnTo>
                    <a:lnTo>
                      <a:pt x="973" y="252"/>
                    </a:lnTo>
                    <a:lnTo>
                      <a:pt x="963" y="256"/>
                    </a:lnTo>
                    <a:lnTo>
                      <a:pt x="955" y="259"/>
                    </a:lnTo>
                    <a:lnTo>
                      <a:pt x="947" y="262"/>
                    </a:lnTo>
                    <a:lnTo>
                      <a:pt x="938" y="264"/>
                    </a:lnTo>
                    <a:lnTo>
                      <a:pt x="930" y="266"/>
                    </a:lnTo>
                    <a:lnTo>
                      <a:pt x="921" y="268"/>
                    </a:lnTo>
                    <a:lnTo>
                      <a:pt x="911" y="269"/>
                    </a:lnTo>
                    <a:lnTo>
                      <a:pt x="899" y="272"/>
                    </a:lnTo>
                    <a:lnTo>
                      <a:pt x="887" y="273"/>
                    </a:lnTo>
                    <a:lnTo>
                      <a:pt x="872" y="276"/>
                    </a:lnTo>
                    <a:lnTo>
                      <a:pt x="854" y="279"/>
                    </a:lnTo>
                    <a:lnTo>
                      <a:pt x="824" y="285"/>
                    </a:lnTo>
                    <a:lnTo>
                      <a:pt x="795" y="290"/>
                    </a:lnTo>
                    <a:lnTo>
                      <a:pt x="767" y="294"/>
                    </a:lnTo>
                    <a:lnTo>
                      <a:pt x="739" y="295"/>
                    </a:lnTo>
                    <a:lnTo>
                      <a:pt x="712" y="295"/>
                    </a:lnTo>
                    <a:lnTo>
                      <a:pt x="685" y="294"/>
                    </a:lnTo>
                    <a:lnTo>
                      <a:pt x="660" y="292"/>
                    </a:lnTo>
                    <a:lnTo>
                      <a:pt x="635" y="288"/>
                    </a:lnTo>
                    <a:lnTo>
                      <a:pt x="611" y="283"/>
                    </a:lnTo>
                    <a:lnTo>
                      <a:pt x="588" y="276"/>
                    </a:lnTo>
                    <a:lnTo>
                      <a:pt x="566" y="269"/>
                    </a:lnTo>
                    <a:lnTo>
                      <a:pt x="546" y="261"/>
                    </a:lnTo>
                    <a:lnTo>
                      <a:pt x="525" y="252"/>
                    </a:lnTo>
                    <a:lnTo>
                      <a:pt x="506" y="243"/>
                    </a:lnTo>
                    <a:lnTo>
                      <a:pt x="487" y="233"/>
                    </a:lnTo>
                    <a:lnTo>
                      <a:pt x="470" y="222"/>
                    </a:lnTo>
                    <a:lnTo>
                      <a:pt x="453" y="210"/>
                    </a:lnTo>
                    <a:lnTo>
                      <a:pt x="437" y="199"/>
                    </a:lnTo>
                    <a:lnTo>
                      <a:pt x="423" y="187"/>
                    </a:lnTo>
                    <a:lnTo>
                      <a:pt x="410" y="175"/>
                    </a:lnTo>
                    <a:lnTo>
                      <a:pt x="397" y="162"/>
                    </a:lnTo>
                    <a:lnTo>
                      <a:pt x="386" y="150"/>
                    </a:lnTo>
                    <a:lnTo>
                      <a:pt x="376" y="137"/>
                    </a:lnTo>
                    <a:lnTo>
                      <a:pt x="367" y="124"/>
                    </a:lnTo>
                    <a:lnTo>
                      <a:pt x="359" y="112"/>
                    </a:lnTo>
                    <a:lnTo>
                      <a:pt x="353" y="100"/>
                    </a:lnTo>
                    <a:lnTo>
                      <a:pt x="347" y="87"/>
                    </a:lnTo>
                    <a:lnTo>
                      <a:pt x="343" y="76"/>
                    </a:lnTo>
                    <a:lnTo>
                      <a:pt x="340" y="66"/>
                    </a:lnTo>
                    <a:lnTo>
                      <a:pt x="338" y="55"/>
                    </a:lnTo>
                    <a:lnTo>
                      <a:pt x="338" y="45"/>
                    </a:lnTo>
                    <a:lnTo>
                      <a:pt x="339" y="36"/>
                    </a:lnTo>
                    <a:lnTo>
                      <a:pt x="7" y="59"/>
                    </a:lnTo>
                  </a:path>
                </a:pathLst>
              </a:custGeom>
              <a:solidFill>
                <a:srgbClr val="808080"/>
              </a:solidFill>
              <a:ln w="12700" cap="rnd" cmpd="sng">
                <a:noFill/>
                <a:prstDash val="solid"/>
                <a:round/>
                <a:headEnd type="none" w="med" len="med"/>
                <a:tailEnd type="none" w="med" len="med"/>
              </a:ln>
            </p:spPr>
            <p:txBody>
              <a:bodyPr/>
              <a:lstStyle/>
              <a:p>
                <a:endParaRPr lang="en-US"/>
              </a:p>
            </p:txBody>
          </p:sp>
          <p:sp>
            <p:nvSpPr>
              <p:cNvPr id="42053" name="Freeform 55"/>
              <p:cNvSpPr>
                <a:spLocks/>
              </p:cNvSpPr>
              <p:nvPr/>
            </p:nvSpPr>
            <p:spPr bwMode="auto">
              <a:xfrm>
                <a:off x="2789" y="3310"/>
                <a:ext cx="223" cy="283"/>
              </a:xfrm>
              <a:custGeom>
                <a:avLst/>
                <a:gdLst>
                  <a:gd name="T0" fmla="*/ 0 w 223"/>
                  <a:gd name="T1" fmla="*/ 246 h 283"/>
                  <a:gd name="T2" fmla="*/ 45 w 223"/>
                  <a:gd name="T3" fmla="*/ 282 h 283"/>
                  <a:gd name="T4" fmla="*/ 217 w 223"/>
                  <a:gd name="T5" fmla="*/ 32 h 283"/>
                  <a:gd name="T6" fmla="*/ 222 w 223"/>
                  <a:gd name="T7" fmla="*/ 2 h 283"/>
                  <a:gd name="T8" fmla="*/ 168 w 223"/>
                  <a:gd name="T9" fmla="*/ 0 h 283"/>
                  <a:gd name="T10" fmla="*/ 0 w 223"/>
                  <a:gd name="T11" fmla="*/ 246 h 283"/>
                  <a:gd name="T12" fmla="*/ 0 60000 65536"/>
                  <a:gd name="T13" fmla="*/ 0 60000 65536"/>
                  <a:gd name="T14" fmla="*/ 0 60000 65536"/>
                  <a:gd name="T15" fmla="*/ 0 60000 65536"/>
                  <a:gd name="T16" fmla="*/ 0 60000 65536"/>
                  <a:gd name="T17" fmla="*/ 0 60000 65536"/>
                  <a:gd name="T18" fmla="*/ 0 w 223"/>
                  <a:gd name="T19" fmla="*/ 0 h 283"/>
                  <a:gd name="T20" fmla="*/ 223 w 223"/>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223" h="283">
                    <a:moveTo>
                      <a:pt x="0" y="246"/>
                    </a:moveTo>
                    <a:lnTo>
                      <a:pt x="45" y="282"/>
                    </a:lnTo>
                    <a:lnTo>
                      <a:pt x="217" y="32"/>
                    </a:lnTo>
                    <a:lnTo>
                      <a:pt x="222" y="2"/>
                    </a:lnTo>
                    <a:lnTo>
                      <a:pt x="168" y="0"/>
                    </a:lnTo>
                    <a:lnTo>
                      <a:pt x="0" y="246"/>
                    </a:lnTo>
                  </a:path>
                </a:pathLst>
              </a:custGeom>
              <a:solidFill>
                <a:srgbClr val="999999"/>
              </a:solidFill>
              <a:ln w="12700" cap="rnd" cmpd="sng">
                <a:solidFill>
                  <a:srgbClr val="000000"/>
                </a:solidFill>
                <a:prstDash val="solid"/>
                <a:round/>
                <a:headEnd type="none" w="med" len="med"/>
                <a:tailEnd type="none" w="med" len="med"/>
              </a:ln>
            </p:spPr>
            <p:txBody>
              <a:bodyPr/>
              <a:lstStyle/>
              <a:p>
                <a:endParaRPr lang="en-US"/>
              </a:p>
            </p:txBody>
          </p:sp>
          <p:sp>
            <p:nvSpPr>
              <p:cNvPr id="42054" name="Freeform 56"/>
              <p:cNvSpPr>
                <a:spLocks/>
              </p:cNvSpPr>
              <p:nvPr/>
            </p:nvSpPr>
            <p:spPr bwMode="auto">
              <a:xfrm>
                <a:off x="3472" y="3310"/>
                <a:ext cx="215" cy="265"/>
              </a:xfrm>
              <a:custGeom>
                <a:avLst/>
                <a:gdLst>
                  <a:gd name="T0" fmla="*/ 214 w 215"/>
                  <a:gd name="T1" fmla="*/ 232 h 265"/>
                  <a:gd name="T2" fmla="*/ 165 w 215"/>
                  <a:gd name="T3" fmla="*/ 264 h 265"/>
                  <a:gd name="T4" fmla="*/ 4 w 215"/>
                  <a:gd name="T5" fmla="*/ 33 h 265"/>
                  <a:gd name="T6" fmla="*/ 0 w 215"/>
                  <a:gd name="T7" fmla="*/ 3 h 265"/>
                  <a:gd name="T8" fmla="*/ 54 w 215"/>
                  <a:gd name="T9" fmla="*/ 0 h 265"/>
                  <a:gd name="T10" fmla="*/ 214 w 215"/>
                  <a:gd name="T11" fmla="*/ 232 h 265"/>
                  <a:gd name="T12" fmla="*/ 0 60000 65536"/>
                  <a:gd name="T13" fmla="*/ 0 60000 65536"/>
                  <a:gd name="T14" fmla="*/ 0 60000 65536"/>
                  <a:gd name="T15" fmla="*/ 0 60000 65536"/>
                  <a:gd name="T16" fmla="*/ 0 60000 65536"/>
                  <a:gd name="T17" fmla="*/ 0 60000 65536"/>
                  <a:gd name="T18" fmla="*/ 0 w 215"/>
                  <a:gd name="T19" fmla="*/ 0 h 265"/>
                  <a:gd name="T20" fmla="*/ 215 w 215"/>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15" h="265">
                    <a:moveTo>
                      <a:pt x="214" y="232"/>
                    </a:moveTo>
                    <a:lnTo>
                      <a:pt x="165" y="264"/>
                    </a:lnTo>
                    <a:lnTo>
                      <a:pt x="4" y="33"/>
                    </a:lnTo>
                    <a:lnTo>
                      <a:pt x="0" y="3"/>
                    </a:lnTo>
                    <a:lnTo>
                      <a:pt x="54" y="0"/>
                    </a:lnTo>
                    <a:lnTo>
                      <a:pt x="214" y="232"/>
                    </a:lnTo>
                  </a:path>
                </a:pathLst>
              </a:custGeom>
              <a:solidFill>
                <a:srgbClr val="999999"/>
              </a:solidFill>
              <a:ln w="12700" cap="rnd" cmpd="sng">
                <a:solidFill>
                  <a:srgbClr val="000000"/>
                </a:solidFill>
                <a:prstDash val="solid"/>
                <a:round/>
                <a:headEnd type="none" w="med" len="med"/>
                <a:tailEnd type="none" w="med" len="med"/>
              </a:ln>
            </p:spPr>
            <p:txBody>
              <a:bodyPr/>
              <a:lstStyle/>
              <a:p>
                <a:endParaRPr lang="en-US"/>
              </a:p>
            </p:txBody>
          </p:sp>
          <p:sp>
            <p:nvSpPr>
              <p:cNvPr id="42055" name="Freeform 57"/>
              <p:cNvSpPr>
                <a:spLocks/>
              </p:cNvSpPr>
              <p:nvPr/>
            </p:nvSpPr>
            <p:spPr bwMode="auto">
              <a:xfrm>
                <a:off x="2789" y="2821"/>
                <a:ext cx="223" cy="283"/>
              </a:xfrm>
              <a:custGeom>
                <a:avLst/>
                <a:gdLst>
                  <a:gd name="T0" fmla="*/ 0 w 223"/>
                  <a:gd name="T1" fmla="*/ 36 h 283"/>
                  <a:gd name="T2" fmla="*/ 45 w 223"/>
                  <a:gd name="T3" fmla="*/ 0 h 283"/>
                  <a:gd name="T4" fmla="*/ 217 w 223"/>
                  <a:gd name="T5" fmla="*/ 250 h 283"/>
                  <a:gd name="T6" fmla="*/ 222 w 223"/>
                  <a:gd name="T7" fmla="*/ 280 h 283"/>
                  <a:gd name="T8" fmla="*/ 168 w 223"/>
                  <a:gd name="T9" fmla="*/ 282 h 283"/>
                  <a:gd name="T10" fmla="*/ 0 w 223"/>
                  <a:gd name="T11" fmla="*/ 36 h 283"/>
                  <a:gd name="T12" fmla="*/ 0 60000 65536"/>
                  <a:gd name="T13" fmla="*/ 0 60000 65536"/>
                  <a:gd name="T14" fmla="*/ 0 60000 65536"/>
                  <a:gd name="T15" fmla="*/ 0 60000 65536"/>
                  <a:gd name="T16" fmla="*/ 0 60000 65536"/>
                  <a:gd name="T17" fmla="*/ 0 60000 65536"/>
                  <a:gd name="T18" fmla="*/ 0 w 223"/>
                  <a:gd name="T19" fmla="*/ 0 h 283"/>
                  <a:gd name="T20" fmla="*/ 223 w 223"/>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223" h="283">
                    <a:moveTo>
                      <a:pt x="0" y="36"/>
                    </a:moveTo>
                    <a:lnTo>
                      <a:pt x="45" y="0"/>
                    </a:lnTo>
                    <a:lnTo>
                      <a:pt x="217" y="250"/>
                    </a:lnTo>
                    <a:lnTo>
                      <a:pt x="222" y="280"/>
                    </a:lnTo>
                    <a:lnTo>
                      <a:pt x="168" y="282"/>
                    </a:lnTo>
                    <a:lnTo>
                      <a:pt x="0" y="36"/>
                    </a:lnTo>
                  </a:path>
                </a:pathLst>
              </a:custGeom>
              <a:solidFill>
                <a:srgbClr val="999999"/>
              </a:solidFill>
              <a:ln w="12700" cap="rnd" cmpd="sng">
                <a:solidFill>
                  <a:srgbClr val="000000"/>
                </a:solidFill>
                <a:prstDash val="solid"/>
                <a:round/>
                <a:headEnd type="none" w="med" len="med"/>
                <a:tailEnd type="none" w="med" len="med"/>
              </a:ln>
            </p:spPr>
            <p:txBody>
              <a:bodyPr/>
              <a:lstStyle/>
              <a:p>
                <a:endParaRPr lang="en-US"/>
              </a:p>
            </p:txBody>
          </p:sp>
          <p:sp>
            <p:nvSpPr>
              <p:cNvPr id="42056" name="Freeform 58"/>
              <p:cNvSpPr>
                <a:spLocks/>
              </p:cNvSpPr>
              <p:nvPr/>
            </p:nvSpPr>
            <p:spPr bwMode="auto">
              <a:xfrm>
                <a:off x="3480" y="2829"/>
                <a:ext cx="222" cy="282"/>
              </a:xfrm>
              <a:custGeom>
                <a:avLst/>
                <a:gdLst>
                  <a:gd name="T0" fmla="*/ 221 w 222"/>
                  <a:gd name="T1" fmla="*/ 36 h 282"/>
                  <a:gd name="T2" fmla="*/ 177 w 222"/>
                  <a:gd name="T3" fmla="*/ 0 h 282"/>
                  <a:gd name="T4" fmla="*/ 4 w 222"/>
                  <a:gd name="T5" fmla="*/ 249 h 282"/>
                  <a:gd name="T6" fmla="*/ 0 w 222"/>
                  <a:gd name="T7" fmla="*/ 279 h 282"/>
                  <a:gd name="T8" fmla="*/ 54 w 222"/>
                  <a:gd name="T9" fmla="*/ 281 h 282"/>
                  <a:gd name="T10" fmla="*/ 221 w 222"/>
                  <a:gd name="T11" fmla="*/ 36 h 282"/>
                  <a:gd name="T12" fmla="*/ 0 60000 65536"/>
                  <a:gd name="T13" fmla="*/ 0 60000 65536"/>
                  <a:gd name="T14" fmla="*/ 0 60000 65536"/>
                  <a:gd name="T15" fmla="*/ 0 60000 65536"/>
                  <a:gd name="T16" fmla="*/ 0 60000 65536"/>
                  <a:gd name="T17" fmla="*/ 0 60000 65536"/>
                  <a:gd name="T18" fmla="*/ 0 w 222"/>
                  <a:gd name="T19" fmla="*/ 0 h 282"/>
                  <a:gd name="T20" fmla="*/ 222 w 222"/>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222" h="282">
                    <a:moveTo>
                      <a:pt x="221" y="36"/>
                    </a:moveTo>
                    <a:lnTo>
                      <a:pt x="177" y="0"/>
                    </a:lnTo>
                    <a:lnTo>
                      <a:pt x="4" y="249"/>
                    </a:lnTo>
                    <a:lnTo>
                      <a:pt x="0" y="279"/>
                    </a:lnTo>
                    <a:lnTo>
                      <a:pt x="54" y="281"/>
                    </a:lnTo>
                    <a:lnTo>
                      <a:pt x="221" y="36"/>
                    </a:lnTo>
                  </a:path>
                </a:pathLst>
              </a:custGeom>
              <a:solidFill>
                <a:srgbClr val="999999"/>
              </a:solidFill>
              <a:ln w="12700" cap="rnd" cmpd="sng">
                <a:solidFill>
                  <a:srgbClr val="000000"/>
                </a:solidFill>
                <a:prstDash val="solid"/>
                <a:round/>
                <a:headEnd type="none" w="med" len="med"/>
                <a:tailEnd type="none" w="med" len="med"/>
              </a:ln>
            </p:spPr>
            <p:txBody>
              <a:bodyPr/>
              <a:lstStyle/>
              <a:p>
                <a:endParaRPr lang="en-US"/>
              </a:p>
            </p:txBody>
          </p:sp>
          <p:sp>
            <p:nvSpPr>
              <p:cNvPr id="42057" name="Freeform 59"/>
              <p:cNvSpPr>
                <a:spLocks/>
              </p:cNvSpPr>
              <p:nvPr/>
            </p:nvSpPr>
            <p:spPr bwMode="auto">
              <a:xfrm>
                <a:off x="2945" y="3073"/>
                <a:ext cx="616" cy="251"/>
              </a:xfrm>
              <a:custGeom>
                <a:avLst/>
                <a:gdLst>
                  <a:gd name="T0" fmla="*/ 615 w 616"/>
                  <a:gd name="T1" fmla="*/ 250 h 251"/>
                  <a:gd name="T2" fmla="*/ 615 w 616"/>
                  <a:gd name="T3" fmla="*/ 0 h 251"/>
                  <a:gd name="T4" fmla="*/ 0 w 616"/>
                  <a:gd name="T5" fmla="*/ 0 h 251"/>
                  <a:gd name="T6" fmla="*/ 0 w 616"/>
                  <a:gd name="T7" fmla="*/ 250 h 251"/>
                  <a:gd name="T8" fmla="*/ 615 w 616"/>
                  <a:gd name="T9" fmla="*/ 250 h 251"/>
                  <a:gd name="T10" fmla="*/ 0 60000 65536"/>
                  <a:gd name="T11" fmla="*/ 0 60000 65536"/>
                  <a:gd name="T12" fmla="*/ 0 60000 65536"/>
                  <a:gd name="T13" fmla="*/ 0 60000 65536"/>
                  <a:gd name="T14" fmla="*/ 0 60000 65536"/>
                  <a:gd name="T15" fmla="*/ 0 w 616"/>
                  <a:gd name="T16" fmla="*/ 0 h 251"/>
                  <a:gd name="T17" fmla="*/ 616 w 616"/>
                  <a:gd name="T18" fmla="*/ 251 h 251"/>
                </a:gdLst>
                <a:ahLst/>
                <a:cxnLst>
                  <a:cxn ang="T10">
                    <a:pos x="T0" y="T1"/>
                  </a:cxn>
                  <a:cxn ang="T11">
                    <a:pos x="T2" y="T3"/>
                  </a:cxn>
                  <a:cxn ang="T12">
                    <a:pos x="T4" y="T5"/>
                  </a:cxn>
                  <a:cxn ang="T13">
                    <a:pos x="T6" y="T7"/>
                  </a:cxn>
                  <a:cxn ang="T14">
                    <a:pos x="T8" y="T9"/>
                  </a:cxn>
                </a:cxnLst>
                <a:rect l="T15" t="T16" r="T17" b="T18"/>
                <a:pathLst>
                  <a:path w="616" h="251">
                    <a:moveTo>
                      <a:pt x="615" y="250"/>
                    </a:moveTo>
                    <a:lnTo>
                      <a:pt x="615" y="0"/>
                    </a:lnTo>
                    <a:lnTo>
                      <a:pt x="0" y="0"/>
                    </a:lnTo>
                    <a:lnTo>
                      <a:pt x="0" y="250"/>
                    </a:lnTo>
                    <a:lnTo>
                      <a:pt x="615" y="250"/>
                    </a:lnTo>
                  </a:path>
                </a:pathLst>
              </a:custGeom>
              <a:solidFill>
                <a:srgbClr val="CCCCCC"/>
              </a:solidFill>
              <a:ln w="12700" cap="rnd" cmpd="sng">
                <a:solidFill>
                  <a:srgbClr val="003333"/>
                </a:solidFill>
                <a:prstDash val="solid"/>
                <a:round/>
                <a:headEnd type="none" w="med" len="med"/>
                <a:tailEnd type="none" w="med" len="med"/>
              </a:ln>
            </p:spPr>
            <p:txBody>
              <a:bodyPr/>
              <a:lstStyle/>
              <a:p>
                <a:endParaRPr lang="en-US"/>
              </a:p>
            </p:txBody>
          </p:sp>
          <p:sp>
            <p:nvSpPr>
              <p:cNvPr id="42058" name="Freeform 60"/>
              <p:cNvSpPr>
                <a:spLocks/>
              </p:cNvSpPr>
              <p:nvPr/>
            </p:nvSpPr>
            <p:spPr bwMode="auto">
              <a:xfrm>
                <a:off x="3008" y="2288"/>
                <a:ext cx="481" cy="1830"/>
              </a:xfrm>
              <a:custGeom>
                <a:avLst/>
                <a:gdLst>
                  <a:gd name="T0" fmla="*/ 0 w 481"/>
                  <a:gd name="T1" fmla="*/ 1829 h 1830"/>
                  <a:gd name="T2" fmla="*/ 0 w 481"/>
                  <a:gd name="T3" fmla="*/ 0 h 1830"/>
                  <a:gd name="T4" fmla="*/ 480 w 481"/>
                  <a:gd name="T5" fmla="*/ 0 h 1830"/>
                  <a:gd name="T6" fmla="*/ 480 w 481"/>
                  <a:gd name="T7" fmla="*/ 1829 h 1830"/>
                  <a:gd name="T8" fmla="*/ 0 w 481"/>
                  <a:gd name="T9" fmla="*/ 1829 h 1830"/>
                  <a:gd name="T10" fmla="*/ 0 60000 65536"/>
                  <a:gd name="T11" fmla="*/ 0 60000 65536"/>
                  <a:gd name="T12" fmla="*/ 0 60000 65536"/>
                  <a:gd name="T13" fmla="*/ 0 60000 65536"/>
                  <a:gd name="T14" fmla="*/ 0 60000 65536"/>
                  <a:gd name="T15" fmla="*/ 0 w 481"/>
                  <a:gd name="T16" fmla="*/ 0 h 1830"/>
                  <a:gd name="T17" fmla="*/ 481 w 481"/>
                  <a:gd name="T18" fmla="*/ 1830 h 1830"/>
                </a:gdLst>
                <a:ahLst/>
                <a:cxnLst>
                  <a:cxn ang="T10">
                    <a:pos x="T0" y="T1"/>
                  </a:cxn>
                  <a:cxn ang="T11">
                    <a:pos x="T2" y="T3"/>
                  </a:cxn>
                  <a:cxn ang="T12">
                    <a:pos x="T4" y="T5"/>
                  </a:cxn>
                  <a:cxn ang="T13">
                    <a:pos x="T6" y="T7"/>
                  </a:cxn>
                  <a:cxn ang="T14">
                    <a:pos x="T8" y="T9"/>
                  </a:cxn>
                </a:cxnLst>
                <a:rect l="T15" t="T16" r="T17" b="T18"/>
                <a:pathLst>
                  <a:path w="481" h="1830">
                    <a:moveTo>
                      <a:pt x="0" y="1829"/>
                    </a:moveTo>
                    <a:lnTo>
                      <a:pt x="0" y="0"/>
                    </a:lnTo>
                    <a:lnTo>
                      <a:pt x="480" y="0"/>
                    </a:lnTo>
                    <a:lnTo>
                      <a:pt x="480" y="1829"/>
                    </a:lnTo>
                    <a:lnTo>
                      <a:pt x="0" y="1829"/>
                    </a:lnTo>
                  </a:path>
                </a:pathLst>
              </a:custGeom>
              <a:solidFill>
                <a:srgbClr val="4D4D4D"/>
              </a:solidFill>
              <a:ln w="12700" cap="rnd" cmpd="sng">
                <a:solidFill>
                  <a:srgbClr val="003333"/>
                </a:solidFill>
                <a:prstDash val="solid"/>
                <a:round/>
                <a:headEnd type="none" w="med" len="med"/>
                <a:tailEnd type="none" w="med" len="med"/>
              </a:ln>
            </p:spPr>
            <p:txBody>
              <a:bodyPr/>
              <a:lstStyle/>
              <a:p>
                <a:endParaRPr lang="en-US"/>
              </a:p>
            </p:txBody>
          </p:sp>
          <p:sp>
            <p:nvSpPr>
              <p:cNvPr id="42059" name="Freeform 61"/>
              <p:cNvSpPr>
                <a:spLocks/>
              </p:cNvSpPr>
              <p:nvPr/>
            </p:nvSpPr>
            <p:spPr bwMode="auto">
              <a:xfrm>
                <a:off x="3240" y="2292"/>
                <a:ext cx="1" cy="1831"/>
              </a:xfrm>
              <a:custGeom>
                <a:avLst/>
                <a:gdLst>
                  <a:gd name="T0" fmla="*/ 0 w 1"/>
                  <a:gd name="T1" fmla="*/ 0 h 1831"/>
                  <a:gd name="T2" fmla="*/ 0 w 1"/>
                  <a:gd name="T3" fmla="*/ 1058 h 1831"/>
                  <a:gd name="T4" fmla="*/ 0 w 1"/>
                  <a:gd name="T5" fmla="*/ 1601 h 1831"/>
                  <a:gd name="T6" fmla="*/ 0 w 1"/>
                  <a:gd name="T7" fmla="*/ 1801 h 1831"/>
                  <a:gd name="T8" fmla="*/ 0 w 1"/>
                  <a:gd name="T9" fmla="*/ 1830 h 1831"/>
                  <a:gd name="T10" fmla="*/ 0 60000 65536"/>
                  <a:gd name="T11" fmla="*/ 0 60000 65536"/>
                  <a:gd name="T12" fmla="*/ 0 60000 65536"/>
                  <a:gd name="T13" fmla="*/ 0 60000 65536"/>
                  <a:gd name="T14" fmla="*/ 0 60000 65536"/>
                  <a:gd name="T15" fmla="*/ 0 w 1"/>
                  <a:gd name="T16" fmla="*/ 0 h 1831"/>
                  <a:gd name="T17" fmla="*/ 1 w 1"/>
                  <a:gd name="T18" fmla="*/ 1831 h 1831"/>
                </a:gdLst>
                <a:ahLst/>
                <a:cxnLst>
                  <a:cxn ang="T10">
                    <a:pos x="T0" y="T1"/>
                  </a:cxn>
                  <a:cxn ang="T11">
                    <a:pos x="T2" y="T3"/>
                  </a:cxn>
                  <a:cxn ang="T12">
                    <a:pos x="T4" y="T5"/>
                  </a:cxn>
                  <a:cxn ang="T13">
                    <a:pos x="T6" y="T7"/>
                  </a:cxn>
                  <a:cxn ang="T14">
                    <a:pos x="T8" y="T9"/>
                  </a:cxn>
                </a:cxnLst>
                <a:rect l="T15" t="T16" r="T17" b="T18"/>
                <a:pathLst>
                  <a:path w="1" h="1831">
                    <a:moveTo>
                      <a:pt x="0" y="0"/>
                    </a:moveTo>
                    <a:lnTo>
                      <a:pt x="0" y="1058"/>
                    </a:lnTo>
                    <a:lnTo>
                      <a:pt x="0" y="1601"/>
                    </a:lnTo>
                    <a:lnTo>
                      <a:pt x="0" y="1801"/>
                    </a:lnTo>
                    <a:lnTo>
                      <a:pt x="0" y="1830"/>
                    </a:lnTo>
                  </a:path>
                </a:pathLst>
              </a:custGeom>
              <a:noFill/>
              <a:ln w="12700" cap="rnd" cmpd="sng">
                <a:solidFill>
                  <a:srgbClr val="FFFF00"/>
                </a:solidFill>
                <a:prstDash val="solid"/>
                <a:round/>
                <a:headEnd type="none" w="med" len="med"/>
                <a:tailEnd type="none" w="med" len="med"/>
              </a:ln>
            </p:spPr>
            <p:txBody>
              <a:bodyPr/>
              <a:lstStyle/>
              <a:p>
                <a:endParaRPr lang="en-US"/>
              </a:p>
            </p:txBody>
          </p:sp>
          <p:sp>
            <p:nvSpPr>
              <p:cNvPr id="42060" name="Freeform 62"/>
              <p:cNvSpPr>
                <a:spLocks/>
              </p:cNvSpPr>
              <p:nvPr/>
            </p:nvSpPr>
            <p:spPr bwMode="auto">
              <a:xfrm>
                <a:off x="3093" y="3055"/>
                <a:ext cx="14" cy="35"/>
              </a:xfrm>
              <a:custGeom>
                <a:avLst/>
                <a:gdLst>
                  <a:gd name="T0" fmla="*/ 0 w 14"/>
                  <a:gd name="T1" fmla="*/ 17 h 35"/>
                  <a:gd name="T2" fmla="*/ 1 w 14"/>
                  <a:gd name="T3" fmla="*/ 23 h 35"/>
                  <a:gd name="T4" fmla="*/ 2 w 14"/>
                  <a:gd name="T5" fmla="*/ 28 h 35"/>
                  <a:gd name="T6" fmla="*/ 5 w 14"/>
                  <a:gd name="T7" fmla="*/ 32 h 35"/>
                  <a:gd name="T8" fmla="*/ 7 w 14"/>
                  <a:gd name="T9" fmla="*/ 34 h 35"/>
                  <a:gd name="T10" fmla="*/ 10 w 14"/>
                  <a:gd name="T11" fmla="*/ 32 h 35"/>
                  <a:gd name="T12" fmla="*/ 11 w 14"/>
                  <a:gd name="T13" fmla="*/ 28 h 35"/>
                  <a:gd name="T14" fmla="*/ 12 w 14"/>
                  <a:gd name="T15" fmla="*/ 23 h 35"/>
                  <a:gd name="T16" fmla="*/ 13 w 14"/>
                  <a:gd name="T17" fmla="*/ 17 h 35"/>
                  <a:gd name="T18" fmla="*/ 12 w 14"/>
                  <a:gd name="T19" fmla="*/ 11 h 35"/>
                  <a:gd name="T20" fmla="*/ 11 w 14"/>
                  <a:gd name="T21" fmla="*/ 5 h 35"/>
                  <a:gd name="T22" fmla="*/ 10 w 14"/>
                  <a:gd name="T23" fmla="*/ 2 h 35"/>
                  <a:gd name="T24" fmla="*/ 7 w 14"/>
                  <a:gd name="T25" fmla="*/ 0 h 35"/>
                  <a:gd name="T26" fmla="*/ 5 w 14"/>
                  <a:gd name="T27" fmla="*/ 2 h 35"/>
                  <a:gd name="T28" fmla="*/ 2 w 14"/>
                  <a:gd name="T29" fmla="*/ 5 h 35"/>
                  <a:gd name="T30" fmla="*/ 1 w 14"/>
                  <a:gd name="T31" fmla="*/ 11 h 35"/>
                  <a:gd name="T32" fmla="*/ 0 w 14"/>
                  <a:gd name="T33" fmla="*/ 17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5"/>
                  <a:gd name="T53" fmla="*/ 14 w 1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5">
                    <a:moveTo>
                      <a:pt x="0" y="17"/>
                    </a:moveTo>
                    <a:lnTo>
                      <a:pt x="1" y="23"/>
                    </a:lnTo>
                    <a:lnTo>
                      <a:pt x="2" y="28"/>
                    </a:lnTo>
                    <a:lnTo>
                      <a:pt x="5" y="32"/>
                    </a:lnTo>
                    <a:lnTo>
                      <a:pt x="7" y="34"/>
                    </a:lnTo>
                    <a:lnTo>
                      <a:pt x="10" y="32"/>
                    </a:lnTo>
                    <a:lnTo>
                      <a:pt x="11" y="28"/>
                    </a:lnTo>
                    <a:lnTo>
                      <a:pt x="12" y="23"/>
                    </a:lnTo>
                    <a:lnTo>
                      <a:pt x="13" y="17"/>
                    </a:lnTo>
                    <a:lnTo>
                      <a:pt x="12" y="11"/>
                    </a:lnTo>
                    <a:lnTo>
                      <a:pt x="11" y="5"/>
                    </a:lnTo>
                    <a:lnTo>
                      <a:pt x="10" y="2"/>
                    </a:lnTo>
                    <a:lnTo>
                      <a:pt x="7" y="0"/>
                    </a:lnTo>
                    <a:lnTo>
                      <a:pt x="5" y="2"/>
                    </a:lnTo>
                    <a:lnTo>
                      <a:pt x="2" y="5"/>
                    </a:lnTo>
                    <a:lnTo>
                      <a:pt x="1" y="11"/>
                    </a:lnTo>
                    <a:lnTo>
                      <a:pt x="0" y="17"/>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61" name="Freeform 63"/>
              <p:cNvSpPr>
                <a:spLocks/>
              </p:cNvSpPr>
              <p:nvPr/>
            </p:nvSpPr>
            <p:spPr bwMode="auto">
              <a:xfrm>
                <a:off x="3067" y="2772"/>
                <a:ext cx="9" cy="49"/>
              </a:xfrm>
              <a:custGeom>
                <a:avLst/>
                <a:gdLst>
                  <a:gd name="T0" fmla="*/ 0 w 9"/>
                  <a:gd name="T1" fmla="*/ 24 h 49"/>
                  <a:gd name="T2" fmla="*/ 1 w 9"/>
                  <a:gd name="T3" fmla="*/ 35 h 49"/>
                  <a:gd name="T4" fmla="*/ 1 w 9"/>
                  <a:gd name="T5" fmla="*/ 42 h 49"/>
                  <a:gd name="T6" fmla="*/ 3 w 9"/>
                  <a:gd name="T7" fmla="*/ 46 h 49"/>
                  <a:gd name="T8" fmla="*/ 5 w 9"/>
                  <a:gd name="T9" fmla="*/ 48 h 49"/>
                  <a:gd name="T10" fmla="*/ 6 w 9"/>
                  <a:gd name="T11" fmla="*/ 46 h 49"/>
                  <a:gd name="T12" fmla="*/ 7 w 9"/>
                  <a:gd name="T13" fmla="*/ 42 h 49"/>
                  <a:gd name="T14" fmla="*/ 8 w 9"/>
                  <a:gd name="T15" fmla="*/ 35 h 49"/>
                  <a:gd name="T16" fmla="*/ 8 w 9"/>
                  <a:gd name="T17" fmla="*/ 24 h 49"/>
                  <a:gd name="T18" fmla="*/ 8 w 9"/>
                  <a:gd name="T19" fmla="*/ 13 h 49"/>
                  <a:gd name="T20" fmla="*/ 7 w 9"/>
                  <a:gd name="T21" fmla="*/ 6 h 49"/>
                  <a:gd name="T22" fmla="*/ 6 w 9"/>
                  <a:gd name="T23" fmla="*/ 2 h 49"/>
                  <a:gd name="T24" fmla="*/ 5 w 9"/>
                  <a:gd name="T25" fmla="*/ 0 h 49"/>
                  <a:gd name="T26" fmla="*/ 3 w 9"/>
                  <a:gd name="T27" fmla="*/ 2 h 49"/>
                  <a:gd name="T28" fmla="*/ 1 w 9"/>
                  <a:gd name="T29" fmla="*/ 6 h 49"/>
                  <a:gd name="T30" fmla="*/ 1 w 9"/>
                  <a:gd name="T31" fmla="*/ 13 h 49"/>
                  <a:gd name="T32" fmla="*/ 0 w 9"/>
                  <a:gd name="T33" fmla="*/ 24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9"/>
                  <a:gd name="T53" fmla="*/ 9 w 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9">
                    <a:moveTo>
                      <a:pt x="0" y="24"/>
                    </a:moveTo>
                    <a:lnTo>
                      <a:pt x="1" y="35"/>
                    </a:lnTo>
                    <a:lnTo>
                      <a:pt x="1" y="42"/>
                    </a:lnTo>
                    <a:lnTo>
                      <a:pt x="3" y="46"/>
                    </a:lnTo>
                    <a:lnTo>
                      <a:pt x="5" y="48"/>
                    </a:lnTo>
                    <a:lnTo>
                      <a:pt x="6" y="46"/>
                    </a:lnTo>
                    <a:lnTo>
                      <a:pt x="7" y="42"/>
                    </a:lnTo>
                    <a:lnTo>
                      <a:pt x="8" y="35"/>
                    </a:lnTo>
                    <a:lnTo>
                      <a:pt x="8" y="24"/>
                    </a:lnTo>
                    <a:lnTo>
                      <a:pt x="8" y="13"/>
                    </a:lnTo>
                    <a:lnTo>
                      <a:pt x="7" y="6"/>
                    </a:lnTo>
                    <a:lnTo>
                      <a:pt x="6" y="2"/>
                    </a:lnTo>
                    <a:lnTo>
                      <a:pt x="5" y="0"/>
                    </a:lnTo>
                    <a:lnTo>
                      <a:pt x="3" y="2"/>
                    </a:lnTo>
                    <a:lnTo>
                      <a:pt x="1" y="6"/>
                    </a:lnTo>
                    <a:lnTo>
                      <a:pt x="1" y="13"/>
                    </a:lnTo>
                    <a:lnTo>
                      <a:pt x="0" y="24"/>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62" name="Freeform 64"/>
              <p:cNvSpPr>
                <a:spLocks/>
              </p:cNvSpPr>
              <p:nvPr/>
            </p:nvSpPr>
            <p:spPr bwMode="auto">
              <a:xfrm>
                <a:off x="3121" y="3502"/>
                <a:ext cx="14" cy="41"/>
              </a:xfrm>
              <a:custGeom>
                <a:avLst/>
                <a:gdLst>
                  <a:gd name="T0" fmla="*/ 0 w 14"/>
                  <a:gd name="T1" fmla="*/ 16 h 41"/>
                  <a:gd name="T2" fmla="*/ 1 w 14"/>
                  <a:gd name="T3" fmla="*/ 27 h 41"/>
                  <a:gd name="T4" fmla="*/ 3 w 14"/>
                  <a:gd name="T5" fmla="*/ 34 h 41"/>
                  <a:gd name="T6" fmla="*/ 5 w 14"/>
                  <a:gd name="T7" fmla="*/ 38 h 41"/>
                  <a:gd name="T8" fmla="*/ 8 w 14"/>
                  <a:gd name="T9" fmla="*/ 40 h 41"/>
                  <a:gd name="T10" fmla="*/ 10 w 14"/>
                  <a:gd name="T11" fmla="*/ 38 h 41"/>
                  <a:gd name="T12" fmla="*/ 12 w 14"/>
                  <a:gd name="T13" fmla="*/ 34 h 41"/>
                  <a:gd name="T14" fmla="*/ 13 w 14"/>
                  <a:gd name="T15" fmla="*/ 27 h 41"/>
                  <a:gd name="T16" fmla="*/ 13 w 14"/>
                  <a:gd name="T17" fmla="*/ 16 h 41"/>
                  <a:gd name="T18" fmla="*/ 13 w 14"/>
                  <a:gd name="T19" fmla="*/ 10 h 41"/>
                  <a:gd name="T20" fmla="*/ 12 w 14"/>
                  <a:gd name="T21" fmla="*/ 5 h 41"/>
                  <a:gd name="T22" fmla="*/ 10 w 14"/>
                  <a:gd name="T23" fmla="*/ 2 h 41"/>
                  <a:gd name="T24" fmla="*/ 8 w 14"/>
                  <a:gd name="T25" fmla="*/ 0 h 41"/>
                  <a:gd name="T26" fmla="*/ 5 w 14"/>
                  <a:gd name="T27" fmla="*/ 2 h 41"/>
                  <a:gd name="T28" fmla="*/ 3 w 14"/>
                  <a:gd name="T29" fmla="*/ 5 h 41"/>
                  <a:gd name="T30" fmla="*/ 1 w 14"/>
                  <a:gd name="T31" fmla="*/ 10 h 41"/>
                  <a:gd name="T32" fmla="*/ 0 w 14"/>
                  <a:gd name="T33" fmla="*/ 16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41"/>
                  <a:gd name="T53" fmla="*/ 14 w 1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41">
                    <a:moveTo>
                      <a:pt x="0" y="16"/>
                    </a:moveTo>
                    <a:lnTo>
                      <a:pt x="1" y="27"/>
                    </a:lnTo>
                    <a:lnTo>
                      <a:pt x="3" y="34"/>
                    </a:lnTo>
                    <a:lnTo>
                      <a:pt x="5" y="38"/>
                    </a:lnTo>
                    <a:lnTo>
                      <a:pt x="8" y="40"/>
                    </a:lnTo>
                    <a:lnTo>
                      <a:pt x="10" y="38"/>
                    </a:lnTo>
                    <a:lnTo>
                      <a:pt x="12" y="34"/>
                    </a:lnTo>
                    <a:lnTo>
                      <a:pt x="13" y="27"/>
                    </a:lnTo>
                    <a:lnTo>
                      <a:pt x="13" y="16"/>
                    </a:lnTo>
                    <a:lnTo>
                      <a:pt x="13" y="10"/>
                    </a:lnTo>
                    <a:lnTo>
                      <a:pt x="12" y="5"/>
                    </a:lnTo>
                    <a:lnTo>
                      <a:pt x="10" y="2"/>
                    </a:lnTo>
                    <a:lnTo>
                      <a:pt x="8" y="0"/>
                    </a:lnTo>
                    <a:lnTo>
                      <a:pt x="5" y="2"/>
                    </a:lnTo>
                    <a:lnTo>
                      <a:pt x="3" y="5"/>
                    </a:lnTo>
                    <a:lnTo>
                      <a:pt x="1" y="10"/>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63" name="Freeform 65"/>
              <p:cNvSpPr>
                <a:spLocks/>
              </p:cNvSpPr>
              <p:nvPr/>
            </p:nvSpPr>
            <p:spPr bwMode="auto">
              <a:xfrm>
                <a:off x="3116" y="2553"/>
                <a:ext cx="5" cy="41"/>
              </a:xfrm>
              <a:custGeom>
                <a:avLst/>
                <a:gdLst>
                  <a:gd name="T0" fmla="*/ 0 w 5"/>
                  <a:gd name="T1" fmla="*/ 16 h 41"/>
                  <a:gd name="T2" fmla="*/ 1 w 5"/>
                  <a:gd name="T3" fmla="*/ 27 h 41"/>
                  <a:gd name="T4" fmla="*/ 1 w 5"/>
                  <a:gd name="T5" fmla="*/ 34 h 41"/>
                  <a:gd name="T6" fmla="*/ 2 w 5"/>
                  <a:gd name="T7" fmla="*/ 39 h 41"/>
                  <a:gd name="T8" fmla="*/ 2 w 5"/>
                  <a:gd name="T9" fmla="*/ 40 h 41"/>
                  <a:gd name="T10" fmla="*/ 2 w 5"/>
                  <a:gd name="T11" fmla="*/ 38 h 41"/>
                  <a:gd name="T12" fmla="*/ 3 w 5"/>
                  <a:gd name="T13" fmla="*/ 31 h 41"/>
                  <a:gd name="T14" fmla="*/ 4 w 5"/>
                  <a:gd name="T15" fmla="*/ 23 h 41"/>
                  <a:gd name="T16" fmla="*/ 4 w 5"/>
                  <a:gd name="T17" fmla="*/ 16 h 41"/>
                  <a:gd name="T18" fmla="*/ 2 w 5"/>
                  <a:gd name="T19" fmla="*/ 0 h 41"/>
                  <a:gd name="T20" fmla="*/ 2 w 5"/>
                  <a:gd name="T21" fmla="*/ 1 h 41"/>
                  <a:gd name="T22" fmla="*/ 1 w 5"/>
                  <a:gd name="T23" fmla="*/ 5 h 41"/>
                  <a:gd name="T24" fmla="*/ 1 w 5"/>
                  <a:gd name="T25" fmla="*/ 11 h 41"/>
                  <a:gd name="T26" fmla="*/ 0 w 5"/>
                  <a:gd name="T27" fmla="*/ 16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41"/>
                  <a:gd name="T44" fmla="*/ 5 w 5"/>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41">
                    <a:moveTo>
                      <a:pt x="0" y="16"/>
                    </a:moveTo>
                    <a:lnTo>
                      <a:pt x="1" y="27"/>
                    </a:lnTo>
                    <a:lnTo>
                      <a:pt x="1" y="34"/>
                    </a:lnTo>
                    <a:lnTo>
                      <a:pt x="2" y="39"/>
                    </a:lnTo>
                    <a:lnTo>
                      <a:pt x="2" y="40"/>
                    </a:lnTo>
                    <a:lnTo>
                      <a:pt x="2" y="38"/>
                    </a:lnTo>
                    <a:lnTo>
                      <a:pt x="3" y="31"/>
                    </a:lnTo>
                    <a:lnTo>
                      <a:pt x="4" y="23"/>
                    </a:lnTo>
                    <a:lnTo>
                      <a:pt x="4" y="16"/>
                    </a:lnTo>
                    <a:lnTo>
                      <a:pt x="2" y="0"/>
                    </a:lnTo>
                    <a:lnTo>
                      <a:pt x="2" y="1"/>
                    </a:lnTo>
                    <a:lnTo>
                      <a:pt x="1" y="5"/>
                    </a:lnTo>
                    <a:lnTo>
                      <a:pt x="1" y="11"/>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64" name="Freeform 66"/>
              <p:cNvSpPr>
                <a:spLocks/>
              </p:cNvSpPr>
              <p:nvPr/>
            </p:nvSpPr>
            <p:spPr bwMode="auto">
              <a:xfrm>
                <a:off x="3037" y="2301"/>
                <a:ext cx="10" cy="50"/>
              </a:xfrm>
              <a:custGeom>
                <a:avLst/>
                <a:gdLst>
                  <a:gd name="T0" fmla="*/ 0 w 10"/>
                  <a:gd name="T1" fmla="*/ 25 h 50"/>
                  <a:gd name="T2" fmla="*/ 0 w 10"/>
                  <a:gd name="T3" fmla="*/ 36 h 50"/>
                  <a:gd name="T4" fmla="*/ 1 w 10"/>
                  <a:gd name="T5" fmla="*/ 43 h 50"/>
                  <a:gd name="T6" fmla="*/ 2 w 10"/>
                  <a:gd name="T7" fmla="*/ 47 h 50"/>
                  <a:gd name="T8" fmla="*/ 5 w 10"/>
                  <a:gd name="T9" fmla="*/ 49 h 50"/>
                  <a:gd name="T10" fmla="*/ 6 w 10"/>
                  <a:gd name="T11" fmla="*/ 47 h 50"/>
                  <a:gd name="T12" fmla="*/ 8 w 10"/>
                  <a:gd name="T13" fmla="*/ 43 h 50"/>
                  <a:gd name="T14" fmla="*/ 8 w 10"/>
                  <a:gd name="T15" fmla="*/ 36 h 50"/>
                  <a:gd name="T16" fmla="*/ 9 w 10"/>
                  <a:gd name="T17" fmla="*/ 25 h 50"/>
                  <a:gd name="T18" fmla="*/ 8 w 10"/>
                  <a:gd name="T19" fmla="*/ 14 h 50"/>
                  <a:gd name="T20" fmla="*/ 8 w 10"/>
                  <a:gd name="T21" fmla="*/ 6 h 50"/>
                  <a:gd name="T22" fmla="*/ 6 w 10"/>
                  <a:gd name="T23" fmla="*/ 2 h 50"/>
                  <a:gd name="T24" fmla="*/ 5 w 10"/>
                  <a:gd name="T25" fmla="*/ 0 h 50"/>
                  <a:gd name="T26" fmla="*/ 2 w 10"/>
                  <a:gd name="T27" fmla="*/ 2 h 50"/>
                  <a:gd name="T28" fmla="*/ 1 w 10"/>
                  <a:gd name="T29" fmla="*/ 6 h 50"/>
                  <a:gd name="T30" fmla="*/ 0 w 10"/>
                  <a:gd name="T31" fmla="*/ 14 h 50"/>
                  <a:gd name="T32" fmla="*/ 0 w 1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50"/>
                  <a:gd name="T53" fmla="*/ 10 w 1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50">
                    <a:moveTo>
                      <a:pt x="0" y="25"/>
                    </a:moveTo>
                    <a:lnTo>
                      <a:pt x="0" y="36"/>
                    </a:lnTo>
                    <a:lnTo>
                      <a:pt x="1" y="43"/>
                    </a:lnTo>
                    <a:lnTo>
                      <a:pt x="2" y="47"/>
                    </a:lnTo>
                    <a:lnTo>
                      <a:pt x="5" y="49"/>
                    </a:lnTo>
                    <a:lnTo>
                      <a:pt x="6" y="47"/>
                    </a:lnTo>
                    <a:lnTo>
                      <a:pt x="8" y="43"/>
                    </a:lnTo>
                    <a:lnTo>
                      <a:pt x="8" y="36"/>
                    </a:lnTo>
                    <a:lnTo>
                      <a:pt x="9" y="25"/>
                    </a:lnTo>
                    <a:lnTo>
                      <a:pt x="8" y="14"/>
                    </a:lnTo>
                    <a:lnTo>
                      <a:pt x="8" y="6"/>
                    </a:lnTo>
                    <a:lnTo>
                      <a:pt x="6" y="2"/>
                    </a:lnTo>
                    <a:lnTo>
                      <a:pt x="5" y="0"/>
                    </a:lnTo>
                    <a:lnTo>
                      <a:pt x="2" y="2"/>
                    </a:lnTo>
                    <a:lnTo>
                      <a:pt x="1" y="6"/>
                    </a:lnTo>
                    <a:lnTo>
                      <a:pt x="0" y="14"/>
                    </a:lnTo>
                    <a:lnTo>
                      <a:pt x="0" y="25"/>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65" name="Freeform 67"/>
              <p:cNvSpPr>
                <a:spLocks/>
              </p:cNvSpPr>
              <p:nvPr/>
            </p:nvSpPr>
            <p:spPr bwMode="auto">
              <a:xfrm>
                <a:off x="3145" y="4005"/>
                <a:ext cx="4" cy="34"/>
              </a:xfrm>
              <a:custGeom>
                <a:avLst/>
                <a:gdLst>
                  <a:gd name="T0" fmla="*/ 0 w 4"/>
                  <a:gd name="T1" fmla="*/ 16 h 34"/>
                  <a:gd name="T2" fmla="*/ 0 w 4"/>
                  <a:gd name="T3" fmla="*/ 19 h 34"/>
                  <a:gd name="T4" fmla="*/ 1 w 4"/>
                  <a:gd name="T5" fmla="*/ 24 h 34"/>
                  <a:gd name="T6" fmla="*/ 1 w 4"/>
                  <a:gd name="T7" fmla="*/ 30 h 34"/>
                  <a:gd name="T8" fmla="*/ 1 w 4"/>
                  <a:gd name="T9" fmla="*/ 33 h 34"/>
                  <a:gd name="T10" fmla="*/ 1 w 4"/>
                  <a:gd name="T11" fmla="*/ 31 h 34"/>
                  <a:gd name="T12" fmla="*/ 3 w 4"/>
                  <a:gd name="T13" fmla="*/ 27 h 34"/>
                  <a:gd name="T14" fmla="*/ 3 w 4"/>
                  <a:gd name="T15" fmla="*/ 23 h 34"/>
                  <a:gd name="T16" fmla="*/ 3 w 4"/>
                  <a:gd name="T17" fmla="*/ 16 h 34"/>
                  <a:gd name="T18" fmla="*/ 3 w 4"/>
                  <a:gd name="T19" fmla="*/ 10 h 34"/>
                  <a:gd name="T20" fmla="*/ 3 w 4"/>
                  <a:gd name="T21" fmla="*/ 5 h 34"/>
                  <a:gd name="T22" fmla="*/ 1 w 4"/>
                  <a:gd name="T23" fmla="*/ 1 h 34"/>
                  <a:gd name="T24" fmla="*/ 1 w 4"/>
                  <a:gd name="T25" fmla="*/ 0 h 34"/>
                  <a:gd name="T26" fmla="*/ 0 w 4"/>
                  <a:gd name="T27" fmla="*/ 16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4"/>
                  <a:gd name="T44" fmla="*/ 4 w 4"/>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4">
                    <a:moveTo>
                      <a:pt x="0" y="16"/>
                    </a:moveTo>
                    <a:lnTo>
                      <a:pt x="0" y="19"/>
                    </a:lnTo>
                    <a:lnTo>
                      <a:pt x="1" y="24"/>
                    </a:lnTo>
                    <a:lnTo>
                      <a:pt x="1" y="30"/>
                    </a:lnTo>
                    <a:lnTo>
                      <a:pt x="1" y="33"/>
                    </a:lnTo>
                    <a:lnTo>
                      <a:pt x="1" y="31"/>
                    </a:lnTo>
                    <a:lnTo>
                      <a:pt x="3" y="27"/>
                    </a:lnTo>
                    <a:lnTo>
                      <a:pt x="3" y="23"/>
                    </a:lnTo>
                    <a:lnTo>
                      <a:pt x="3" y="16"/>
                    </a:lnTo>
                    <a:lnTo>
                      <a:pt x="3" y="10"/>
                    </a:lnTo>
                    <a:lnTo>
                      <a:pt x="3" y="5"/>
                    </a:lnTo>
                    <a:lnTo>
                      <a:pt x="1" y="1"/>
                    </a:lnTo>
                    <a:lnTo>
                      <a:pt x="1" y="0"/>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66" name="Freeform 68"/>
              <p:cNvSpPr>
                <a:spLocks/>
              </p:cNvSpPr>
              <p:nvPr/>
            </p:nvSpPr>
            <p:spPr bwMode="auto">
              <a:xfrm>
                <a:off x="3176" y="2829"/>
                <a:ext cx="16" cy="49"/>
              </a:xfrm>
              <a:custGeom>
                <a:avLst/>
                <a:gdLst>
                  <a:gd name="T0" fmla="*/ 0 w 16"/>
                  <a:gd name="T1" fmla="*/ 24 h 49"/>
                  <a:gd name="T2" fmla="*/ 1 w 16"/>
                  <a:gd name="T3" fmla="*/ 35 h 49"/>
                  <a:gd name="T4" fmla="*/ 3 w 16"/>
                  <a:gd name="T5" fmla="*/ 42 h 49"/>
                  <a:gd name="T6" fmla="*/ 5 w 16"/>
                  <a:gd name="T7" fmla="*/ 46 h 49"/>
                  <a:gd name="T8" fmla="*/ 7 w 16"/>
                  <a:gd name="T9" fmla="*/ 48 h 49"/>
                  <a:gd name="T10" fmla="*/ 10 w 16"/>
                  <a:gd name="T11" fmla="*/ 46 h 49"/>
                  <a:gd name="T12" fmla="*/ 13 w 16"/>
                  <a:gd name="T13" fmla="*/ 42 h 49"/>
                  <a:gd name="T14" fmla="*/ 14 w 16"/>
                  <a:gd name="T15" fmla="*/ 35 h 49"/>
                  <a:gd name="T16" fmla="*/ 15 w 16"/>
                  <a:gd name="T17" fmla="*/ 24 h 49"/>
                  <a:gd name="T18" fmla="*/ 14 w 16"/>
                  <a:gd name="T19" fmla="*/ 14 h 49"/>
                  <a:gd name="T20" fmla="*/ 13 w 16"/>
                  <a:gd name="T21" fmla="*/ 6 h 49"/>
                  <a:gd name="T22" fmla="*/ 10 w 16"/>
                  <a:gd name="T23" fmla="*/ 1 h 49"/>
                  <a:gd name="T24" fmla="*/ 7 w 16"/>
                  <a:gd name="T25" fmla="*/ 0 h 49"/>
                  <a:gd name="T26" fmla="*/ 5 w 16"/>
                  <a:gd name="T27" fmla="*/ 1 h 49"/>
                  <a:gd name="T28" fmla="*/ 3 w 16"/>
                  <a:gd name="T29" fmla="*/ 6 h 49"/>
                  <a:gd name="T30" fmla="*/ 1 w 16"/>
                  <a:gd name="T31" fmla="*/ 14 h 49"/>
                  <a:gd name="T32" fmla="*/ 0 w 16"/>
                  <a:gd name="T33" fmla="*/ 24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49"/>
                  <a:gd name="T53" fmla="*/ 16 w 16"/>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49">
                    <a:moveTo>
                      <a:pt x="0" y="24"/>
                    </a:moveTo>
                    <a:lnTo>
                      <a:pt x="1" y="35"/>
                    </a:lnTo>
                    <a:lnTo>
                      <a:pt x="3" y="42"/>
                    </a:lnTo>
                    <a:lnTo>
                      <a:pt x="5" y="46"/>
                    </a:lnTo>
                    <a:lnTo>
                      <a:pt x="7" y="48"/>
                    </a:lnTo>
                    <a:lnTo>
                      <a:pt x="10" y="46"/>
                    </a:lnTo>
                    <a:lnTo>
                      <a:pt x="13" y="42"/>
                    </a:lnTo>
                    <a:lnTo>
                      <a:pt x="14" y="35"/>
                    </a:lnTo>
                    <a:lnTo>
                      <a:pt x="15" y="24"/>
                    </a:lnTo>
                    <a:lnTo>
                      <a:pt x="14" y="14"/>
                    </a:lnTo>
                    <a:lnTo>
                      <a:pt x="13" y="6"/>
                    </a:lnTo>
                    <a:lnTo>
                      <a:pt x="10" y="1"/>
                    </a:lnTo>
                    <a:lnTo>
                      <a:pt x="7" y="0"/>
                    </a:lnTo>
                    <a:lnTo>
                      <a:pt x="5" y="1"/>
                    </a:lnTo>
                    <a:lnTo>
                      <a:pt x="3" y="6"/>
                    </a:lnTo>
                    <a:lnTo>
                      <a:pt x="1" y="14"/>
                    </a:lnTo>
                    <a:lnTo>
                      <a:pt x="0" y="24"/>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67" name="Freeform 69"/>
              <p:cNvSpPr>
                <a:spLocks/>
              </p:cNvSpPr>
              <p:nvPr/>
            </p:nvSpPr>
            <p:spPr bwMode="auto">
              <a:xfrm>
                <a:off x="3386" y="3051"/>
                <a:ext cx="14" cy="35"/>
              </a:xfrm>
              <a:custGeom>
                <a:avLst/>
                <a:gdLst>
                  <a:gd name="T0" fmla="*/ 13 w 14"/>
                  <a:gd name="T1" fmla="*/ 17 h 35"/>
                  <a:gd name="T2" fmla="*/ 12 w 14"/>
                  <a:gd name="T3" fmla="*/ 23 h 35"/>
                  <a:gd name="T4" fmla="*/ 11 w 14"/>
                  <a:gd name="T5" fmla="*/ 29 h 35"/>
                  <a:gd name="T6" fmla="*/ 8 w 14"/>
                  <a:gd name="T7" fmla="*/ 32 h 35"/>
                  <a:gd name="T8" fmla="*/ 5 w 14"/>
                  <a:gd name="T9" fmla="*/ 34 h 35"/>
                  <a:gd name="T10" fmla="*/ 3 w 14"/>
                  <a:gd name="T11" fmla="*/ 32 h 35"/>
                  <a:gd name="T12" fmla="*/ 1 w 14"/>
                  <a:gd name="T13" fmla="*/ 29 h 35"/>
                  <a:gd name="T14" fmla="*/ 0 w 14"/>
                  <a:gd name="T15" fmla="*/ 23 h 35"/>
                  <a:gd name="T16" fmla="*/ 0 w 14"/>
                  <a:gd name="T17" fmla="*/ 17 h 35"/>
                  <a:gd name="T18" fmla="*/ 0 w 14"/>
                  <a:gd name="T19" fmla="*/ 11 h 35"/>
                  <a:gd name="T20" fmla="*/ 1 w 14"/>
                  <a:gd name="T21" fmla="*/ 6 h 35"/>
                  <a:gd name="T22" fmla="*/ 3 w 14"/>
                  <a:gd name="T23" fmla="*/ 2 h 35"/>
                  <a:gd name="T24" fmla="*/ 5 w 14"/>
                  <a:gd name="T25" fmla="*/ 0 h 35"/>
                  <a:gd name="T26" fmla="*/ 8 w 14"/>
                  <a:gd name="T27" fmla="*/ 2 h 35"/>
                  <a:gd name="T28" fmla="*/ 11 w 14"/>
                  <a:gd name="T29" fmla="*/ 6 h 35"/>
                  <a:gd name="T30" fmla="*/ 12 w 14"/>
                  <a:gd name="T31" fmla="*/ 11 h 35"/>
                  <a:gd name="T32" fmla="*/ 13 w 14"/>
                  <a:gd name="T33" fmla="*/ 17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5"/>
                  <a:gd name="T53" fmla="*/ 14 w 1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5">
                    <a:moveTo>
                      <a:pt x="13" y="17"/>
                    </a:moveTo>
                    <a:lnTo>
                      <a:pt x="12" y="23"/>
                    </a:lnTo>
                    <a:lnTo>
                      <a:pt x="11" y="29"/>
                    </a:lnTo>
                    <a:lnTo>
                      <a:pt x="8" y="32"/>
                    </a:lnTo>
                    <a:lnTo>
                      <a:pt x="5" y="34"/>
                    </a:lnTo>
                    <a:lnTo>
                      <a:pt x="3" y="32"/>
                    </a:lnTo>
                    <a:lnTo>
                      <a:pt x="1" y="29"/>
                    </a:lnTo>
                    <a:lnTo>
                      <a:pt x="0" y="23"/>
                    </a:lnTo>
                    <a:lnTo>
                      <a:pt x="0" y="17"/>
                    </a:lnTo>
                    <a:lnTo>
                      <a:pt x="0" y="11"/>
                    </a:lnTo>
                    <a:lnTo>
                      <a:pt x="1" y="6"/>
                    </a:lnTo>
                    <a:lnTo>
                      <a:pt x="3" y="2"/>
                    </a:lnTo>
                    <a:lnTo>
                      <a:pt x="5" y="0"/>
                    </a:lnTo>
                    <a:lnTo>
                      <a:pt x="8" y="2"/>
                    </a:lnTo>
                    <a:lnTo>
                      <a:pt x="11" y="6"/>
                    </a:lnTo>
                    <a:lnTo>
                      <a:pt x="12" y="11"/>
                    </a:lnTo>
                    <a:lnTo>
                      <a:pt x="13" y="17"/>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68" name="Freeform 70"/>
              <p:cNvSpPr>
                <a:spLocks/>
              </p:cNvSpPr>
              <p:nvPr/>
            </p:nvSpPr>
            <p:spPr bwMode="auto">
              <a:xfrm>
                <a:off x="3416" y="2769"/>
                <a:ext cx="10" cy="48"/>
              </a:xfrm>
              <a:custGeom>
                <a:avLst/>
                <a:gdLst>
                  <a:gd name="T0" fmla="*/ 9 w 10"/>
                  <a:gd name="T1" fmla="*/ 23 h 48"/>
                  <a:gd name="T2" fmla="*/ 8 w 10"/>
                  <a:gd name="T3" fmla="*/ 34 h 48"/>
                  <a:gd name="T4" fmla="*/ 8 w 10"/>
                  <a:gd name="T5" fmla="*/ 42 h 48"/>
                  <a:gd name="T6" fmla="*/ 6 w 10"/>
                  <a:gd name="T7" fmla="*/ 46 h 48"/>
                  <a:gd name="T8" fmla="*/ 3 w 10"/>
                  <a:gd name="T9" fmla="*/ 47 h 48"/>
                  <a:gd name="T10" fmla="*/ 2 w 10"/>
                  <a:gd name="T11" fmla="*/ 46 h 48"/>
                  <a:gd name="T12" fmla="*/ 1 w 10"/>
                  <a:gd name="T13" fmla="*/ 42 h 48"/>
                  <a:gd name="T14" fmla="*/ 1 w 10"/>
                  <a:gd name="T15" fmla="*/ 34 h 48"/>
                  <a:gd name="T16" fmla="*/ 0 w 10"/>
                  <a:gd name="T17" fmla="*/ 23 h 48"/>
                  <a:gd name="T18" fmla="*/ 1 w 10"/>
                  <a:gd name="T19" fmla="*/ 12 h 48"/>
                  <a:gd name="T20" fmla="*/ 1 w 10"/>
                  <a:gd name="T21" fmla="*/ 5 h 48"/>
                  <a:gd name="T22" fmla="*/ 2 w 10"/>
                  <a:gd name="T23" fmla="*/ 1 h 48"/>
                  <a:gd name="T24" fmla="*/ 3 w 10"/>
                  <a:gd name="T25" fmla="*/ 0 h 48"/>
                  <a:gd name="T26" fmla="*/ 6 w 10"/>
                  <a:gd name="T27" fmla="*/ 1 h 48"/>
                  <a:gd name="T28" fmla="*/ 8 w 10"/>
                  <a:gd name="T29" fmla="*/ 5 h 48"/>
                  <a:gd name="T30" fmla="*/ 8 w 10"/>
                  <a:gd name="T31" fmla="*/ 12 h 48"/>
                  <a:gd name="T32" fmla="*/ 9 w 10"/>
                  <a:gd name="T33" fmla="*/ 2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8"/>
                  <a:gd name="T53" fmla="*/ 10 w 1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8">
                    <a:moveTo>
                      <a:pt x="9" y="23"/>
                    </a:moveTo>
                    <a:lnTo>
                      <a:pt x="8" y="34"/>
                    </a:lnTo>
                    <a:lnTo>
                      <a:pt x="8" y="42"/>
                    </a:lnTo>
                    <a:lnTo>
                      <a:pt x="6" y="46"/>
                    </a:lnTo>
                    <a:lnTo>
                      <a:pt x="3" y="47"/>
                    </a:lnTo>
                    <a:lnTo>
                      <a:pt x="2" y="46"/>
                    </a:lnTo>
                    <a:lnTo>
                      <a:pt x="1" y="42"/>
                    </a:lnTo>
                    <a:lnTo>
                      <a:pt x="1" y="34"/>
                    </a:lnTo>
                    <a:lnTo>
                      <a:pt x="0" y="23"/>
                    </a:lnTo>
                    <a:lnTo>
                      <a:pt x="1" y="12"/>
                    </a:lnTo>
                    <a:lnTo>
                      <a:pt x="1" y="5"/>
                    </a:lnTo>
                    <a:lnTo>
                      <a:pt x="2" y="1"/>
                    </a:lnTo>
                    <a:lnTo>
                      <a:pt x="3" y="0"/>
                    </a:lnTo>
                    <a:lnTo>
                      <a:pt x="6" y="1"/>
                    </a:lnTo>
                    <a:lnTo>
                      <a:pt x="8" y="5"/>
                    </a:lnTo>
                    <a:lnTo>
                      <a:pt x="8" y="12"/>
                    </a:lnTo>
                    <a:lnTo>
                      <a:pt x="9" y="23"/>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69" name="Freeform 71"/>
              <p:cNvSpPr>
                <a:spLocks/>
              </p:cNvSpPr>
              <p:nvPr/>
            </p:nvSpPr>
            <p:spPr bwMode="auto">
              <a:xfrm>
                <a:off x="3358" y="3498"/>
                <a:ext cx="13" cy="42"/>
              </a:xfrm>
              <a:custGeom>
                <a:avLst/>
                <a:gdLst>
                  <a:gd name="T0" fmla="*/ 12 w 13"/>
                  <a:gd name="T1" fmla="*/ 16 h 42"/>
                  <a:gd name="T2" fmla="*/ 12 w 13"/>
                  <a:gd name="T3" fmla="*/ 27 h 42"/>
                  <a:gd name="T4" fmla="*/ 10 w 13"/>
                  <a:gd name="T5" fmla="*/ 35 h 42"/>
                  <a:gd name="T6" fmla="*/ 8 w 13"/>
                  <a:gd name="T7" fmla="*/ 40 h 42"/>
                  <a:gd name="T8" fmla="*/ 5 w 13"/>
                  <a:gd name="T9" fmla="*/ 41 h 42"/>
                  <a:gd name="T10" fmla="*/ 3 w 13"/>
                  <a:gd name="T11" fmla="*/ 40 h 42"/>
                  <a:gd name="T12" fmla="*/ 1 w 13"/>
                  <a:gd name="T13" fmla="*/ 35 h 42"/>
                  <a:gd name="T14" fmla="*/ 0 w 13"/>
                  <a:gd name="T15" fmla="*/ 27 h 42"/>
                  <a:gd name="T16" fmla="*/ 0 w 13"/>
                  <a:gd name="T17" fmla="*/ 16 h 42"/>
                  <a:gd name="T18" fmla="*/ 0 w 13"/>
                  <a:gd name="T19" fmla="*/ 10 h 42"/>
                  <a:gd name="T20" fmla="*/ 1 w 13"/>
                  <a:gd name="T21" fmla="*/ 5 h 42"/>
                  <a:gd name="T22" fmla="*/ 3 w 13"/>
                  <a:gd name="T23" fmla="*/ 1 h 42"/>
                  <a:gd name="T24" fmla="*/ 5 w 13"/>
                  <a:gd name="T25" fmla="*/ 0 h 42"/>
                  <a:gd name="T26" fmla="*/ 8 w 13"/>
                  <a:gd name="T27" fmla="*/ 1 h 42"/>
                  <a:gd name="T28" fmla="*/ 10 w 13"/>
                  <a:gd name="T29" fmla="*/ 5 h 42"/>
                  <a:gd name="T30" fmla="*/ 12 w 13"/>
                  <a:gd name="T31" fmla="*/ 10 h 42"/>
                  <a:gd name="T32" fmla="*/ 12 w 13"/>
                  <a:gd name="T33" fmla="*/ 1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2"/>
                  <a:gd name="T53" fmla="*/ 13 w 13"/>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2">
                    <a:moveTo>
                      <a:pt x="12" y="16"/>
                    </a:moveTo>
                    <a:lnTo>
                      <a:pt x="12" y="27"/>
                    </a:lnTo>
                    <a:lnTo>
                      <a:pt x="10" y="35"/>
                    </a:lnTo>
                    <a:lnTo>
                      <a:pt x="8" y="40"/>
                    </a:lnTo>
                    <a:lnTo>
                      <a:pt x="5" y="41"/>
                    </a:lnTo>
                    <a:lnTo>
                      <a:pt x="3" y="40"/>
                    </a:lnTo>
                    <a:lnTo>
                      <a:pt x="1" y="35"/>
                    </a:lnTo>
                    <a:lnTo>
                      <a:pt x="0" y="27"/>
                    </a:lnTo>
                    <a:lnTo>
                      <a:pt x="0" y="16"/>
                    </a:lnTo>
                    <a:lnTo>
                      <a:pt x="0" y="10"/>
                    </a:lnTo>
                    <a:lnTo>
                      <a:pt x="1" y="5"/>
                    </a:lnTo>
                    <a:lnTo>
                      <a:pt x="3" y="1"/>
                    </a:lnTo>
                    <a:lnTo>
                      <a:pt x="5" y="0"/>
                    </a:lnTo>
                    <a:lnTo>
                      <a:pt x="8" y="1"/>
                    </a:lnTo>
                    <a:lnTo>
                      <a:pt x="10" y="5"/>
                    </a:lnTo>
                    <a:lnTo>
                      <a:pt x="12" y="10"/>
                    </a:lnTo>
                    <a:lnTo>
                      <a:pt x="12"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70" name="Freeform 72"/>
              <p:cNvSpPr>
                <a:spLocks/>
              </p:cNvSpPr>
              <p:nvPr/>
            </p:nvSpPr>
            <p:spPr bwMode="auto">
              <a:xfrm>
                <a:off x="3268" y="2374"/>
                <a:ext cx="10" cy="42"/>
              </a:xfrm>
              <a:custGeom>
                <a:avLst/>
                <a:gdLst>
                  <a:gd name="T0" fmla="*/ 0 w 10"/>
                  <a:gd name="T1" fmla="*/ 24 h 42"/>
                  <a:gd name="T2" fmla="*/ 1 w 10"/>
                  <a:gd name="T3" fmla="*/ 30 h 42"/>
                  <a:gd name="T4" fmla="*/ 2 w 10"/>
                  <a:gd name="T5" fmla="*/ 36 h 42"/>
                  <a:gd name="T6" fmla="*/ 3 w 10"/>
                  <a:gd name="T7" fmla="*/ 39 h 42"/>
                  <a:gd name="T8" fmla="*/ 6 w 10"/>
                  <a:gd name="T9" fmla="*/ 41 h 42"/>
                  <a:gd name="T10" fmla="*/ 7 w 10"/>
                  <a:gd name="T11" fmla="*/ 39 h 42"/>
                  <a:gd name="T12" fmla="*/ 8 w 10"/>
                  <a:gd name="T13" fmla="*/ 36 h 42"/>
                  <a:gd name="T14" fmla="*/ 9 w 10"/>
                  <a:gd name="T15" fmla="*/ 30 h 42"/>
                  <a:gd name="T16" fmla="*/ 9 w 10"/>
                  <a:gd name="T17" fmla="*/ 24 h 42"/>
                  <a:gd name="T18" fmla="*/ 9 w 10"/>
                  <a:gd name="T19" fmla="*/ 14 h 42"/>
                  <a:gd name="T20" fmla="*/ 8 w 10"/>
                  <a:gd name="T21" fmla="*/ 6 h 42"/>
                  <a:gd name="T22" fmla="*/ 7 w 10"/>
                  <a:gd name="T23" fmla="*/ 2 h 42"/>
                  <a:gd name="T24" fmla="*/ 6 w 10"/>
                  <a:gd name="T25" fmla="*/ 0 h 42"/>
                  <a:gd name="T26" fmla="*/ 3 w 10"/>
                  <a:gd name="T27" fmla="*/ 2 h 42"/>
                  <a:gd name="T28" fmla="*/ 2 w 10"/>
                  <a:gd name="T29" fmla="*/ 6 h 42"/>
                  <a:gd name="T30" fmla="*/ 1 w 10"/>
                  <a:gd name="T31" fmla="*/ 14 h 42"/>
                  <a:gd name="T32" fmla="*/ 0 w 10"/>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2"/>
                  <a:gd name="T53" fmla="*/ 10 w 1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2">
                    <a:moveTo>
                      <a:pt x="0" y="24"/>
                    </a:moveTo>
                    <a:lnTo>
                      <a:pt x="1" y="30"/>
                    </a:lnTo>
                    <a:lnTo>
                      <a:pt x="2" y="36"/>
                    </a:lnTo>
                    <a:lnTo>
                      <a:pt x="3" y="39"/>
                    </a:lnTo>
                    <a:lnTo>
                      <a:pt x="6" y="41"/>
                    </a:lnTo>
                    <a:lnTo>
                      <a:pt x="7" y="39"/>
                    </a:lnTo>
                    <a:lnTo>
                      <a:pt x="8" y="36"/>
                    </a:lnTo>
                    <a:lnTo>
                      <a:pt x="9" y="30"/>
                    </a:lnTo>
                    <a:lnTo>
                      <a:pt x="9" y="24"/>
                    </a:lnTo>
                    <a:lnTo>
                      <a:pt x="9" y="14"/>
                    </a:lnTo>
                    <a:lnTo>
                      <a:pt x="8" y="6"/>
                    </a:lnTo>
                    <a:lnTo>
                      <a:pt x="7" y="2"/>
                    </a:lnTo>
                    <a:lnTo>
                      <a:pt x="6" y="0"/>
                    </a:lnTo>
                    <a:lnTo>
                      <a:pt x="3" y="2"/>
                    </a:lnTo>
                    <a:lnTo>
                      <a:pt x="2" y="6"/>
                    </a:lnTo>
                    <a:lnTo>
                      <a:pt x="1" y="14"/>
                    </a:lnTo>
                    <a:lnTo>
                      <a:pt x="0" y="24"/>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71" name="Freeform 73"/>
              <p:cNvSpPr>
                <a:spLocks/>
              </p:cNvSpPr>
              <p:nvPr/>
            </p:nvSpPr>
            <p:spPr bwMode="auto">
              <a:xfrm>
                <a:off x="3412" y="3582"/>
                <a:ext cx="13" cy="43"/>
              </a:xfrm>
              <a:custGeom>
                <a:avLst/>
                <a:gdLst>
                  <a:gd name="T0" fmla="*/ 0 w 13"/>
                  <a:gd name="T1" fmla="*/ 26 h 43"/>
                  <a:gd name="T2" fmla="*/ 0 w 13"/>
                  <a:gd name="T3" fmla="*/ 31 h 43"/>
                  <a:gd name="T4" fmla="*/ 2 w 13"/>
                  <a:gd name="T5" fmla="*/ 37 h 43"/>
                  <a:gd name="T6" fmla="*/ 4 w 13"/>
                  <a:gd name="T7" fmla="*/ 40 h 43"/>
                  <a:gd name="T8" fmla="*/ 7 w 13"/>
                  <a:gd name="T9" fmla="*/ 42 h 43"/>
                  <a:gd name="T10" fmla="*/ 9 w 13"/>
                  <a:gd name="T11" fmla="*/ 40 h 43"/>
                  <a:gd name="T12" fmla="*/ 11 w 13"/>
                  <a:gd name="T13" fmla="*/ 37 h 43"/>
                  <a:gd name="T14" fmla="*/ 12 w 13"/>
                  <a:gd name="T15" fmla="*/ 31 h 43"/>
                  <a:gd name="T16" fmla="*/ 12 w 13"/>
                  <a:gd name="T17" fmla="*/ 26 h 43"/>
                  <a:gd name="T18" fmla="*/ 12 w 13"/>
                  <a:gd name="T19" fmla="*/ 15 h 43"/>
                  <a:gd name="T20" fmla="*/ 11 w 13"/>
                  <a:gd name="T21" fmla="*/ 7 h 43"/>
                  <a:gd name="T22" fmla="*/ 9 w 13"/>
                  <a:gd name="T23" fmla="*/ 2 h 43"/>
                  <a:gd name="T24" fmla="*/ 7 w 13"/>
                  <a:gd name="T25" fmla="*/ 0 h 43"/>
                  <a:gd name="T26" fmla="*/ 4 w 13"/>
                  <a:gd name="T27" fmla="*/ 2 h 43"/>
                  <a:gd name="T28" fmla="*/ 2 w 13"/>
                  <a:gd name="T29" fmla="*/ 7 h 43"/>
                  <a:gd name="T30" fmla="*/ 0 w 13"/>
                  <a:gd name="T31" fmla="*/ 15 h 43"/>
                  <a:gd name="T32" fmla="*/ 0 w 13"/>
                  <a:gd name="T33" fmla="*/ 26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3"/>
                  <a:gd name="T53" fmla="*/ 13 w 1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3">
                    <a:moveTo>
                      <a:pt x="0" y="26"/>
                    </a:moveTo>
                    <a:lnTo>
                      <a:pt x="0" y="31"/>
                    </a:lnTo>
                    <a:lnTo>
                      <a:pt x="2" y="37"/>
                    </a:lnTo>
                    <a:lnTo>
                      <a:pt x="4" y="40"/>
                    </a:lnTo>
                    <a:lnTo>
                      <a:pt x="7" y="42"/>
                    </a:lnTo>
                    <a:lnTo>
                      <a:pt x="9" y="40"/>
                    </a:lnTo>
                    <a:lnTo>
                      <a:pt x="11" y="37"/>
                    </a:lnTo>
                    <a:lnTo>
                      <a:pt x="12" y="31"/>
                    </a:lnTo>
                    <a:lnTo>
                      <a:pt x="12" y="26"/>
                    </a:lnTo>
                    <a:lnTo>
                      <a:pt x="12" y="15"/>
                    </a:lnTo>
                    <a:lnTo>
                      <a:pt x="11" y="7"/>
                    </a:lnTo>
                    <a:lnTo>
                      <a:pt x="9" y="2"/>
                    </a:lnTo>
                    <a:lnTo>
                      <a:pt x="7" y="0"/>
                    </a:lnTo>
                    <a:lnTo>
                      <a:pt x="4" y="2"/>
                    </a:lnTo>
                    <a:lnTo>
                      <a:pt x="2" y="7"/>
                    </a:lnTo>
                    <a:lnTo>
                      <a:pt x="0" y="15"/>
                    </a:lnTo>
                    <a:lnTo>
                      <a:pt x="0" y="2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72" name="Freeform 74"/>
              <p:cNvSpPr>
                <a:spLocks/>
              </p:cNvSpPr>
              <p:nvPr/>
            </p:nvSpPr>
            <p:spPr bwMode="auto">
              <a:xfrm>
                <a:off x="3325" y="3120"/>
                <a:ext cx="13" cy="34"/>
              </a:xfrm>
              <a:custGeom>
                <a:avLst/>
                <a:gdLst>
                  <a:gd name="T0" fmla="*/ 0 w 13"/>
                  <a:gd name="T1" fmla="*/ 17 h 34"/>
                  <a:gd name="T2" fmla="*/ 1 w 13"/>
                  <a:gd name="T3" fmla="*/ 23 h 34"/>
                  <a:gd name="T4" fmla="*/ 1 w 13"/>
                  <a:gd name="T5" fmla="*/ 28 h 34"/>
                  <a:gd name="T6" fmla="*/ 3 w 13"/>
                  <a:gd name="T7" fmla="*/ 32 h 34"/>
                  <a:gd name="T8" fmla="*/ 5 w 13"/>
                  <a:gd name="T9" fmla="*/ 33 h 34"/>
                  <a:gd name="T10" fmla="*/ 8 w 13"/>
                  <a:gd name="T11" fmla="*/ 32 h 34"/>
                  <a:gd name="T12" fmla="*/ 10 w 13"/>
                  <a:gd name="T13" fmla="*/ 28 h 34"/>
                  <a:gd name="T14" fmla="*/ 12 w 13"/>
                  <a:gd name="T15" fmla="*/ 23 h 34"/>
                  <a:gd name="T16" fmla="*/ 12 w 13"/>
                  <a:gd name="T17" fmla="*/ 17 h 34"/>
                  <a:gd name="T18" fmla="*/ 12 w 13"/>
                  <a:gd name="T19" fmla="*/ 11 h 34"/>
                  <a:gd name="T20" fmla="*/ 10 w 13"/>
                  <a:gd name="T21" fmla="*/ 6 h 34"/>
                  <a:gd name="T22" fmla="*/ 8 w 13"/>
                  <a:gd name="T23" fmla="*/ 2 h 34"/>
                  <a:gd name="T24" fmla="*/ 5 w 13"/>
                  <a:gd name="T25" fmla="*/ 0 h 34"/>
                  <a:gd name="T26" fmla="*/ 3 w 13"/>
                  <a:gd name="T27" fmla="*/ 2 h 34"/>
                  <a:gd name="T28" fmla="*/ 1 w 13"/>
                  <a:gd name="T29" fmla="*/ 6 h 34"/>
                  <a:gd name="T30" fmla="*/ 1 w 13"/>
                  <a:gd name="T31" fmla="*/ 11 h 34"/>
                  <a:gd name="T32" fmla="*/ 0 w 13"/>
                  <a:gd name="T33" fmla="*/ 1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4"/>
                  <a:gd name="T53" fmla="*/ 13 w 13"/>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4">
                    <a:moveTo>
                      <a:pt x="0" y="17"/>
                    </a:moveTo>
                    <a:lnTo>
                      <a:pt x="1" y="23"/>
                    </a:lnTo>
                    <a:lnTo>
                      <a:pt x="1" y="28"/>
                    </a:lnTo>
                    <a:lnTo>
                      <a:pt x="3" y="32"/>
                    </a:lnTo>
                    <a:lnTo>
                      <a:pt x="5" y="33"/>
                    </a:lnTo>
                    <a:lnTo>
                      <a:pt x="8" y="32"/>
                    </a:lnTo>
                    <a:lnTo>
                      <a:pt x="10" y="28"/>
                    </a:lnTo>
                    <a:lnTo>
                      <a:pt x="12" y="23"/>
                    </a:lnTo>
                    <a:lnTo>
                      <a:pt x="12" y="17"/>
                    </a:lnTo>
                    <a:lnTo>
                      <a:pt x="12" y="11"/>
                    </a:lnTo>
                    <a:lnTo>
                      <a:pt x="10" y="6"/>
                    </a:lnTo>
                    <a:lnTo>
                      <a:pt x="8" y="2"/>
                    </a:lnTo>
                    <a:lnTo>
                      <a:pt x="5" y="0"/>
                    </a:lnTo>
                    <a:lnTo>
                      <a:pt x="3" y="2"/>
                    </a:lnTo>
                    <a:lnTo>
                      <a:pt x="1" y="6"/>
                    </a:lnTo>
                    <a:lnTo>
                      <a:pt x="1" y="11"/>
                    </a:lnTo>
                    <a:lnTo>
                      <a:pt x="0" y="17"/>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73" name="Freeform 75"/>
              <p:cNvSpPr>
                <a:spLocks/>
              </p:cNvSpPr>
              <p:nvPr/>
            </p:nvSpPr>
            <p:spPr bwMode="auto">
              <a:xfrm>
                <a:off x="3434" y="2504"/>
                <a:ext cx="10" cy="82"/>
              </a:xfrm>
              <a:custGeom>
                <a:avLst/>
                <a:gdLst>
                  <a:gd name="T0" fmla="*/ 0 w 10"/>
                  <a:gd name="T1" fmla="*/ 41 h 82"/>
                  <a:gd name="T2" fmla="*/ 1 w 10"/>
                  <a:gd name="T3" fmla="*/ 57 h 82"/>
                  <a:gd name="T4" fmla="*/ 1 w 10"/>
                  <a:gd name="T5" fmla="*/ 70 h 82"/>
                  <a:gd name="T6" fmla="*/ 3 w 10"/>
                  <a:gd name="T7" fmla="*/ 79 h 82"/>
                  <a:gd name="T8" fmla="*/ 4 w 10"/>
                  <a:gd name="T9" fmla="*/ 81 h 82"/>
                  <a:gd name="T10" fmla="*/ 7 w 10"/>
                  <a:gd name="T11" fmla="*/ 79 h 82"/>
                  <a:gd name="T12" fmla="*/ 8 w 10"/>
                  <a:gd name="T13" fmla="*/ 70 h 82"/>
                  <a:gd name="T14" fmla="*/ 9 w 10"/>
                  <a:gd name="T15" fmla="*/ 57 h 82"/>
                  <a:gd name="T16" fmla="*/ 9 w 10"/>
                  <a:gd name="T17" fmla="*/ 41 h 82"/>
                  <a:gd name="T18" fmla="*/ 9 w 10"/>
                  <a:gd name="T19" fmla="*/ 24 h 82"/>
                  <a:gd name="T20" fmla="*/ 8 w 10"/>
                  <a:gd name="T21" fmla="*/ 11 h 82"/>
                  <a:gd name="T22" fmla="*/ 7 w 10"/>
                  <a:gd name="T23" fmla="*/ 3 h 82"/>
                  <a:gd name="T24" fmla="*/ 4 w 10"/>
                  <a:gd name="T25" fmla="*/ 0 h 82"/>
                  <a:gd name="T26" fmla="*/ 3 w 10"/>
                  <a:gd name="T27" fmla="*/ 3 h 82"/>
                  <a:gd name="T28" fmla="*/ 1 w 10"/>
                  <a:gd name="T29" fmla="*/ 11 h 82"/>
                  <a:gd name="T30" fmla="*/ 1 w 10"/>
                  <a:gd name="T31" fmla="*/ 24 h 82"/>
                  <a:gd name="T32" fmla="*/ 0 w 10"/>
                  <a:gd name="T33" fmla="*/ 41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82"/>
                  <a:gd name="T53" fmla="*/ 10 w 10"/>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82">
                    <a:moveTo>
                      <a:pt x="0" y="41"/>
                    </a:moveTo>
                    <a:lnTo>
                      <a:pt x="1" y="57"/>
                    </a:lnTo>
                    <a:lnTo>
                      <a:pt x="1" y="70"/>
                    </a:lnTo>
                    <a:lnTo>
                      <a:pt x="3" y="79"/>
                    </a:lnTo>
                    <a:lnTo>
                      <a:pt x="4" y="81"/>
                    </a:lnTo>
                    <a:lnTo>
                      <a:pt x="7" y="79"/>
                    </a:lnTo>
                    <a:lnTo>
                      <a:pt x="8" y="70"/>
                    </a:lnTo>
                    <a:lnTo>
                      <a:pt x="9" y="57"/>
                    </a:lnTo>
                    <a:lnTo>
                      <a:pt x="9" y="41"/>
                    </a:lnTo>
                    <a:lnTo>
                      <a:pt x="9" y="24"/>
                    </a:lnTo>
                    <a:lnTo>
                      <a:pt x="8" y="11"/>
                    </a:lnTo>
                    <a:lnTo>
                      <a:pt x="7" y="3"/>
                    </a:lnTo>
                    <a:lnTo>
                      <a:pt x="4" y="0"/>
                    </a:lnTo>
                    <a:lnTo>
                      <a:pt x="3" y="3"/>
                    </a:lnTo>
                    <a:lnTo>
                      <a:pt x="1" y="11"/>
                    </a:lnTo>
                    <a:lnTo>
                      <a:pt x="1" y="24"/>
                    </a:lnTo>
                    <a:lnTo>
                      <a:pt x="0" y="41"/>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74" name="Freeform 76"/>
              <p:cNvSpPr>
                <a:spLocks/>
              </p:cNvSpPr>
              <p:nvPr/>
            </p:nvSpPr>
            <p:spPr bwMode="auto">
              <a:xfrm>
                <a:off x="3434" y="4086"/>
                <a:ext cx="5" cy="33"/>
              </a:xfrm>
              <a:custGeom>
                <a:avLst/>
                <a:gdLst>
                  <a:gd name="T0" fmla="*/ 0 w 5"/>
                  <a:gd name="T1" fmla="*/ 16 h 33"/>
                  <a:gd name="T2" fmla="*/ 1 w 5"/>
                  <a:gd name="T3" fmla="*/ 25 h 33"/>
                  <a:gd name="T4" fmla="*/ 1 w 5"/>
                  <a:gd name="T5" fmla="*/ 30 h 33"/>
                  <a:gd name="T6" fmla="*/ 2 w 5"/>
                  <a:gd name="T7" fmla="*/ 32 h 33"/>
                  <a:gd name="T8" fmla="*/ 3 w 5"/>
                  <a:gd name="T9" fmla="*/ 32 h 33"/>
                  <a:gd name="T10" fmla="*/ 3 w 5"/>
                  <a:gd name="T11" fmla="*/ 31 h 33"/>
                  <a:gd name="T12" fmla="*/ 4 w 5"/>
                  <a:gd name="T13" fmla="*/ 27 h 33"/>
                  <a:gd name="T14" fmla="*/ 4 w 5"/>
                  <a:gd name="T15" fmla="*/ 22 h 33"/>
                  <a:gd name="T16" fmla="*/ 4 w 5"/>
                  <a:gd name="T17" fmla="*/ 16 h 33"/>
                  <a:gd name="T18" fmla="*/ 3 w 5"/>
                  <a:gd name="T19" fmla="*/ 0 h 33"/>
                  <a:gd name="T20" fmla="*/ 2 w 5"/>
                  <a:gd name="T21" fmla="*/ 1 h 33"/>
                  <a:gd name="T22" fmla="*/ 1 w 5"/>
                  <a:gd name="T23" fmla="*/ 5 h 33"/>
                  <a:gd name="T24" fmla="*/ 1 w 5"/>
                  <a:gd name="T25" fmla="*/ 10 h 33"/>
                  <a:gd name="T26" fmla="*/ 0 w 5"/>
                  <a:gd name="T27" fmla="*/ 16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3"/>
                  <a:gd name="T44" fmla="*/ 5 w 5"/>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3">
                    <a:moveTo>
                      <a:pt x="0" y="16"/>
                    </a:moveTo>
                    <a:lnTo>
                      <a:pt x="1" y="25"/>
                    </a:lnTo>
                    <a:lnTo>
                      <a:pt x="1" y="30"/>
                    </a:lnTo>
                    <a:lnTo>
                      <a:pt x="2" y="32"/>
                    </a:lnTo>
                    <a:lnTo>
                      <a:pt x="3" y="32"/>
                    </a:lnTo>
                    <a:lnTo>
                      <a:pt x="3" y="31"/>
                    </a:lnTo>
                    <a:lnTo>
                      <a:pt x="4" y="27"/>
                    </a:lnTo>
                    <a:lnTo>
                      <a:pt x="4" y="22"/>
                    </a:lnTo>
                    <a:lnTo>
                      <a:pt x="4" y="16"/>
                    </a:lnTo>
                    <a:lnTo>
                      <a:pt x="3" y="0"/>
                    </a:lnTo>
                    <a:lnTo>
                      <a:pt x="2" y="1"/>
                    </a:lnTo>
                    <a:lnTo>
                      <a:pt x="1" y="5"/>
                    </a:lnTo>
                    <a:lnTo>
                      <a:pt x="1" y="10"/>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75" name="Freeform 77"/>
              <p:cNvSpPr>
                <a:spLocks/>
              </p:cNvSpPr>
              <p:nvPr/>
            </p:nvSpPr>
            <p:spPr bwMode="auto">
              <a:xfrm>
                <a:off x="3348" y="2626"/>
                <a:ext cx="5" cy="33"/>
              </a:xfrm>
              <a:custGeom>
                <a:avLst/>
                <a:gdLst>
                  <a:gd name="T0" fmla="*/ 0 w 5"/>
                  <a:gd name="T1" fmla="*/ 16 h 33"/>
                  <a:gd name="T2" fmla="*/ 0 w 5"/>
                  <a:gd name="T3" fmla="*/ 19 h 33"/>
                  <a:gd name="T4" fmla="*/ 1 w 5"/>
                  <a:gd name="T5" fmla="*/ 24 h 33"/>
                  <a:gd name="T6" fmla="*/ 2 w 5"/>
                  <a:gd name="T7" fmla="*/ 30 h 33"/>
                  <a:gd name="T8" fmla="*/ 2 w 5"/>
                  <a:gd name="T9" fmla="*/ 32 h 33"/>
                  <a:gd name="T10" fmla="*/ 2 w 5"/>
                  <a:gd name="T11" fmla="*/ 30 h 33"/>
                  <a:gd name="T12" fmla="*/ 3 w 5"/>
                  <a:gd name="T13" fmla="*/ 24 h 33"/>
                  <a:gd name="T14" fmla="*/ 3 w 5"/>
                  <a:gd name="T15" fmla="*/ 19 h 33"/>
                  <a:gd name="T16" fmla="*/ 4 w 5"/>
                  <a:gd name="T17" fmla="*/ 16 h 33"/>
                  <a:gd name="T18" fmla="*/ 2 w 5"/>
                  <a:gd name="T19" fmla="*/ 0 h 33"/>
                  <a:gd name="T20" fmla="*/ 0 w 5"/>
                  <a:gd name="T21" fmla="*/ 16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33"/>
                  <a:gd name="T35" fmla="*/ 5 w 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33">
                    <a:moveTo>
                      <a:pt x="0" y="16"/>
                    </a:moveTo>
                    <a:lnTo>
                      <a:pt x="0" y="19"/>
                    </a:lnTo>
                    <a:lnTo>
                      <a:pt x="1" y="24"/>
                    </a:lnTo>
                    <a:lnTo>
                      <a:pt x="2" y="30"/>
                    </a:lnTo>
                    <a:lnTo>
                      <a:pt x="2" y="32"/>
                    </a:lnTo>
                    <a:lnTo>
                      <a:pt x="2" y="30"/>
                    </a:lnTo>
                    <a:lnTo>
                      <a:pt x="3" y="24"/>
                    </a:lnTo>
                    <a:lnTo>
                      <a:pt x="3" y="19"/>
                    </a:lnTo>
                    <a:lnTo>
                      <a:pt x="4" y="16"/>
                    </a:lnTo>
                    <a:lnTo>
                      <a:pt x="2" y="0"/>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76" name="Freeform 78"/>
              <p:cNvSpPr>
                <a:spLocks/>
              </p:cNvSpPr>
              <p:nvPr/>
            </p:nvSpPr>
            <p:spPr bwMode="auto">
              <a:xfrm>
                <a:off x="3380" y="3786"/>
                <a:ext cx="15" cy="41"/>
              </a:xfrm>
              <a:custGeom>
                <a:avLst/>
                <a:gdLst>
                  <a:gd name="T0" fmla="*/ 0 w 15"/>
                  <a:gd name="T1" fmla="*/ 16 h 41"/>
                  <a:gd name="T2" fmla="*/ 1 w 15"/>
                  <a:gd name="T3" fmla="*/ 26 h 41"/>
                  <a:gd name="T4" fmla="*/ 2 w 15"/>
                  <a:gd name="T5" fmla="*/ 34 h 41"/>
                  <a:gd name="T6" fmla="*/ 4 w 15"/>
                  <a:gd name="T7" fmla="*/ 39 h 41"/>
                  <a:gd name="T8" fmla="*/ 7 w 15"/>
                  <a:gd name="T9" fmla="*/ 40 h 41"/>
                  <a:gd name="T10" fmla="*/ 10 w 15"/>
                  <a:gd name="T11" fmla="*/ 39 h 41"/>
                  <a:gd name="T12" fmla="*/ 12 w 15"/>
                  <a:gd name="T13" fmla="*/ 34 h 41"/>
                  <a:gd name="T14" fmla="*/ 13 w 15"/>
                  <a:gd name="T15" fmla="*/ 26 h 41"/>
                  <a:gd name="T16" fmla="*/ 14 w 15"/>
                  <a:gd name="T17" fmla="*/ 16 h 41"/>
                  <a:gd name="T18" fmla="*/ 13 w 15"/>
                  <a:gd name="T19" fmla="*/ 7 h 41"/>
                  <a:gd name="T20" fmla="*/ 12 w 15"/>
                  <a:gd name="T21" fmla="*/ 2 h 41"/>
                  <a:gd name="T22" fmla="*/ 10 w 15"/>
                  <a:gd name="T23" fmla="*/ 0 h 41"/>
                  <a:gd name="T24" fmla="*/ 7 w 15"/>
                  <a:gd name="T25" fmla="*/ 0 h 41"/>
                  <a:gd name="T26" fmla="*/ 4 w 15"/>
                  <a:gd name="T27" fmla="*/ 0 h 41"/>
                  <a:gd name="T28" fmla="*/ 2 w 15"/>
                  <a:gd name="T29" fmla="*/ 2 h 41"/>
                  <a:gd name="T30" fmla="*/ 1 w 15"/>
                  <a:gd name="T31" fmla="*/ 7 h 41"/>
                  <a:gd name="T32" fmla="*/ 0 w 15"/>
                  <a:gd name="T33" fmla="*/ 16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1"/>
                  <a:gd name="T53" fmla="*/ 15 w 1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1">
                    <a:moveTo>
                      <a:pt x="0" y="16"/>
                    </a:moveTo>
                    <a:lnTo>
                      <a:pt x="1" y="26"/>
                    </a:lnTo>
                    <a:lnTo>
                      <a:pt x="2" y="34"/>
                    </a:lnTo>
                    <a:lnTo>
                      <a:pt x="4" y="39"/>
                    </a:lnTo>
                    <a:lnTo>
                      <a:pt x="7" y="40"/>
                    </a:lnTo>
                    <a:lnTo>
                      <a:pt x="10" y="39"/>
                    </a:lnTo>
                    <a:lnTo>
                      <a:pt x="12" y="34"/>
                    </a:lnTo>
                    <a:lnTo>
                      <a:pt x="13" y="26"/>
                    </a:lnTo>
                    <a:lnTo>
                      <a:pt x="14" y="16"/>
                    </a:lnTo>
                    <a:lnTo>
                      <a:pt x="13" y="7"/>
                    </a:lnTo>
                    <a:lnTo>
                      <a:pt x="12" y="2"/>
                    </a:lnTo>
                    <a:lnTo>
                      <a:pt x="10" y="0"/>
                    </a:lnTo>
                    <a:lnTo>
                      <a:pt x="7" y="0"/>
                    </a:lnTo>
                    <a:lnTo>
                      <a:pt x="4" y="0"/>
                    </a:lnTo>
                    <a:lnTo>
                      <a:pt x="2" y="2"/>
                    </a:lnTo>
                    <a:lnTo>
                      <a:pt x="1" y="7"/>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77" name="Freeform 79"/>
              <p:cNvSpPr>
                <a:spLocks/>
              </p:cNvSpPr>
              <p:nvPr/>
            </p:nvSpPr>
            <p:spPr bwMode="auto">
              <a:xfrm>
                <a:off x="3268" y="3843"/>
                <a:ext cx="12" cy="42"/>
              </a:xfrm>
              <a:custGeom>
                <a:avLst/>
                <a:gdLst>
                  <a:gd name="T0" fmla="*/ 0 w 12"/>
                  <a:gd name="T1" fmla="*/ 24 h 42"/>
                  <a:gd name="T2" fmla="*/ 1 w 12"/>
                  <a:gd name="T3" fmla="*/ 30 h 42"/>
                  <a:gd name="T4" fmla="*/ 2 w 12"/>
                  <a:gd name="T5" fmla="*/ 36 h 42"/>
                  <a:gd name="T6" fmla="*/ 3 w 12"/>
                  <a:gd name="T7" fmla="*/ 39 h 42"/>
                  <a:gd name="T8" fmla="*/ 6 w 12"/>
                  <a:gd name="T9" fmla="*/ 41 h 42"/>
                  <a:gd name="T10" fmla="*/ 8 w 12"/>
                  <a:gd name="T11" fmla="*/ 39 h 42"/>
                  <a:gd name="T12" fmla="*/ 10 w 12"/>
                  <a:gd name="T13" fmla="*/ 36 h 42"/>
                  <a:gd name="T14" fmla="*/ 11 w 12"/>
                  <a:gd name="T15" fmla="*/ 30 h 42"/>
                  <a:gd name="T16" fmla="*/ 11 w 12"/>
                  <a:gd name="T17" fmla="*/ 24 h 42"/>
                  <a:gd name="T18" fmla="*/ 11 w 12"/>
                  <a:gd name="T19" fmla="*/ 13 h 42"/>
                  <a:gd name="T20" fmla="*/ 10 w 12"/>
                  <a:gd name="T21" fmla="*/ 6 h 42"/>
                  <a:gd name="T22" fmla="*/ 8 w 12"/>
                  <a:gd name="T23" fmla="*/ 2 h 42"/>
                  <a:gd name="T24" fmla="*/ 6 w 12"/>
                  <a:gd name="T25" fmla="*/ 0 h 42"/>
                  <a:gd name="T26" fmla="*/ 3 w 12"/>
                  <a:gd name="T27" fmla="*/ 2 h 42"/>
                  <a:gd name="T28" fmla="*/ 2 w 12"/>
                  <a:gd name="T29" fmla="*/ 6 h 42"/>
                  <a:gd name="T30" fmla="*/ 1 w 12"/>
                  <a:gd name="T31" fmla="*/ 13 h 42"/>
                  <a:gd name="T32" fmla="*/ 0 w 12"/>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0" y="24"/>
                    </a:moveTo>
                    <a:lnTo>
                      <a:pt x="1" y="30"/>
                    </a:lnTo>
                    <a:lnTo>
                      <a:pt x="2" y="36"/>
                    </a:lnTo>
                    <a:lnTo>
                      <a:pt x="3" y="39"/>
                    </a:lnTo>
                    <a:lnTo>
                      <a:pt x="6" y="41"/>
                    </a:lnTo>
                    <a:lnTo>
                      <a:pt x="8" y="39"/>
                    </a:lnTo>
                    <a:lnTo>
                      <a:pt x="10" y="36"/>
                    </a:lnTo>
                    <a:lnTo>
                      <a:pt x="11" y="30"/>
                    </a:lnTo>
                    <a:lnTo>
                      <a:pt x="11" y="24"/>
                    </a:lnTo>
                    <a:lnTo>
                      <a:pt x="11" y="13"/>
                    </a:lnTo>
                    <a:lnTo>
                      <a:pt x="10" y="6"/>
                    </a:lnTo>
                    <a:lnTo>
                      <a:pt x="8" y="2"/>
                    </a:lnTo>
                    <a:lnTo>
                      <a:pt x="6" y="0"/>
                    </a:lnTo>
                    <a:lnTo>
                      <a:pt x="3" y="2"/>
                    </a:lnTo>
                    <a:lnTo>
                      <a:pt x="2" y="6"/>
                    </a:lnTo>
                    <a:lnTo>
                      <a:pt x="1" y="13"/>
                    </a:lnTo>
                    <a:lnTo>
                      <a:pt x="0" y="24"/>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78" name="Rectangle 80"/>
              <p:cNvSpPr>
                <a:spLocks noChangeArrowheads="1"/>
              </p:cNvSpPr>
              <p:nvPr/>
            </p:nvSpPr>
            <p:spPr bwMode="auto">
              <a:xfrm>
                <a:off x="2595" y="2283"/>
                <a:ext cx="2618" cy="1824"/>
              </a:xfrm>
              <a:prstGeom prst="rect">
                <a:avLst/>
              </a:prstGeom>
              <a:noFill/>
              <a:ln w="57150">
                <a:solidFill>
                  <a:srgbClr val="B2B2B2"/>
                </a:solidFill>
                <a:miter lim="800000"/>
                <a:headEnd/>
                <a:tailEnd/>
              </a:ln>
            </p:spPr>
            <p:txBody>
              <a:bodyPr wrap="none" anchor="ctr"/>
              <a:lstStyle/>
              <a:p>
                <a:endParaRPr lang="en-US"/>
              </a:p>
            </p:txBody>
          </p:sp>
        </p:grpSp>
        <p:sp>
          <p:nvSpPr>
            <p:cNvPr id="42025" name="AutoShape 81"/>
            <p:cNvSpPr>
              <a:spLocks noChangeArrowheads="1"/>
            </p:cNvSpPr>
            <p:nvPr/>
          </p:nvSpPr>
          <p:spPr bwMode="auto">
            <a:xfrm>
              <a:off x="1246" y="2988"/>
              <a:ext cx="421" cy="30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6 w 21600"/>
                <a:gd name="T13" fmla="*/ 5418 h 21600"/>
                <a:gd name="T14" fmla="*/ 18881 w 21600"/>
                <a:gd name="T15" fmla="*/ 1618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chemeClr val="tx2"/>
                </a:gs>
                <a:gs pos="100000">
                  <a:srgbClr val="FFCC00"/>
                </a:gs>
              </a:gsLst>
              <a:lin ang="0" scaled="1"/>
            </a:gradFill>
            <a:ln w="12700">
              <a:solidFill>
                <a:srgbClr val="000000"/>
              </a:solidFill>
              <a:miter lim="800000"/>
              <a:headEnd/>
              <a:tailEnd/>
            </a:ln>
          </p:spPr>
          <p:txBody>
            <a:bodyPr wrap="none" anchor="ctr"/>
            <a:lstStyle/>
            <a:p>
              <a:endParaRPr lang="en-US"/>
            </a:p>
          </p:txBody>
        </p:sp>
        <p:sp>
          <p:nvSpPr>
            <p:cNvPr id="42026" name="AutoShape 82"/>
            <p:cNvSpPr>
              <a:spLocks noChangeArrowheads="1"/>
            </p:cNvSpPr>
            <p:nvPr/>
          </p:nvSpPr>
          <p:spPr bwMode="auto">
            <a:xfrm flipH="1">
              <a:off x="4054" y="2984"/>
              <a:ext cx="420" cy="30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4 w 21600"/>
                <a:gd name="T13" fmla="*/ 5418 h 21600"/>
                <a:gd name="T14" fmla="*/ 18926 w 21600"/>
                <a:gd name="T15" fmla="*/ 1618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chemeClr val="tx2"/>
                </a:gs>
                <a:gs pos="100000">
                  <a:srgbClr val="FFCC00"/>
                </a:gs>
              </a:gsLst>
              <a:lin ang="0" scaled="1"/>
            </a:gradFill>
            <a:ln w="12700">
              <a:solidFill>
                <a:srgbClr val="000000"/>
              </a:solidFill>
              <a:miter lim="800000"/>
              <a:headEnd/>
              <a:tailEnd/>
            </a:ln>
          </p:spPr>
          <p:txBody>
            <a:bodyPr wrap="none" anchor="ctr"/>
            <a:lstStyle/>
            <a:p>
              <a:endParaRPr lang="en-US"/>
            </a:p>
          </p:txBody>
        </p:sp>
        <p:sp>
          <p:nvSpPr>
            <p:cNvPr id="42027" name="Text Box 83"/>
            <p:cNvSpPr txBox="1">
              <a:spLocks noChangeArrowheads="1"/>
            </p:cNvSpPr>
            <p:nvPr/>
          </p:nvSpPr>
          <p:spPr bwMode="auto">
            <a:xfrm>
              <a:off x="34" y="2157"/>
              <a:ext cx="1641" cy="442"/>
            </a:xfrm>
            <a:prstGeom prst="rect">
              <a:avLst/>
            </a:prstGeom>
            <a:noFill/>
            <a:ln w="12700">
              <a:noFill/>
              <a:miter lim="800000"/>
              <a:headEnd/>
              <a:tailEnd/>
            </a:ln>
          </p:spPr>
          <p:txBody>
            <a:bodyPr>
              <a:spAutoFit/>
            </a:bodyPr>
            <a:lstStyle/>
            <a:p>
              <a:pPr algn="ctr" eaLnBrk="0" hangingPunct="0">
                <a:lnSpc>
                  <a:spcPct val="110000"/>
                </a:lnSpc>
              </a:pPr>
              <a:r>
                <a:rPr lang="en-US" sz="1800" b="1">
                  <a:latin typeface="MS Reference Sans Serif" pitchFamily="34" charset="0"/>
                </a:rPr>
                <a:t>Larger culvert with</a:t>
              </a:r>
            </a:p>
            <a:p>
              <a:pPr algn="ctr" eaLnBrk="0" hangingPunct="0">
                <a:lnSpc>
                  <a:spcPct val="110000"/>
                </a:lnSpc>
              </a:pPr>
              <a:r>
                <a:rPr lang="en-US" sz="1800" b="1">
                  <a:latin typeface="MS Reference Sans Serif" pitchFamily="34" charset="0"/>
                </a:rPr>
                <a:t>concrete wing-walls</a:t>
              </a:r>
            </a:p>
          </p:txBody>
        </p:sp>
        <p:sp>
          <p:nvSpPr>
            <p:cNvPr id="42028" name="Text Box 84"/>
            <p:cNvSpPr txBox="1">
              <a:spLocks noChangeArrowheads="1"/>
            </p:cNvSpPr>
            <p:nvPr/>
          </p:nvSpPr>
          <p:spPr bwMode="auto">
            <a:xfrm>
              <a:off x="4115" y="3658"/>
              <a:ext cx="1348" cy="485"/>
            </a:xfrm>
            <a:prstGeom prst="rect">
              <a:avLst/>
            </a:prstGeom>
            <a:noFill/>
            <a:ln w="12700">
              <a:noFill/>
              <a:miter lim="800000"/>
              <a:headEnd/>
              <a:tailEnd/>
            </a:ln>
          </p:spPr>
          <p:txBody>
            <a:bodyPr wrap="none">
              <a:spAutoFit/>
            </a:bodyPr>
            <a:lstStyle/>
            <a:p>
              <a:pPr algn="ctr" eaLnBrk="0" hangingPunct="0">
                <a:lnSpc>
                  <a:spcPct val="110000"/>
                </a:lnSpc>
              </a:pPr>
              <a:r>
                <a:rPr lang="en-US" sz="2000" b="1">
                  <a:solidFill>
                    <a:srgbClr val="000000"/>
                  </a:solidFill>
                  <a:latin typeface="MS Reference Sans Serif" pitchFamily="34" charset="0"/>
                </a:rPr>
                <a:t>New upstream </a:t>
              </a:r>
            </a:p>
            <a:p>
              <a:pPr algn="ctr" eaLnBrk="0" hangingPunct="0">
                <a:lnSpc>
                  <a:spcPct val="110000"/>
                </a:lnSpc>
              </a:pPr>
              <a:r>
                <a:rPr lang="en-US" sz="2000" b="1">
                  <a:solidFill>
                    <a:srgbClr val="000000"/>
                  </a:solidFill>
                  <a:latin typeface="MS Reference Sans Serif" pitchFamily="34" charset="0"/>
                </a:rPr>
                <a:t>retention pond</a:t>
              </a:r>
            </a:p>
          </p:txBody>
        </p:sp>
        <p:sp>
          <p:nvSpPr>
            <p:cNvPr id="42029" name="Freeform 85"/>
            <p:cNvSpPr>
              <a:spLocks/>
            </p:cNvSpPr>
            <p:nvPr/>
          </p:nvSpPr>
          <p:spPr bwMode="auto">
            <a:xfrm>
              <a:off x="2696" y="2164"/>
              <a:ext cx="434" cy="1993"/>
            </a:xfrm>
            <a:custGeom>
              <a:avLst/>
              <a:gdLst>
                <a:gd name="T0" fmla="*/ 274 w 432"/>
                <a:gd name="T1" fmla="*/ 0 h 1872"/>
                <a:gd name="T2" fmla="*/ 64 w 432"/>
                <a:gd name="T3" fmla="*/ 4316 h 1872"/>
                <a:gd name="T4" fmla="*/ 234 w 432"/>
                <a:gd name="T5" fmla="*/ 7092 h 1872"/>
                <a:gd name="T6" fmla="*/ 48 w 432"/>
                <a:gd name="T7" fmla="*/ 10995 h 1872"/>
                <a:gd name="T8" fmla="*/ 226 w 432"/>
                <a:gd name="T9" fmla="*/ 13771 h 1872"/>
                <a:gd name="T10" fmla="*/ 40 w 432"/>
                <a:gd name="T11" fmla="*/ 17568 h 1872"/>
                <a:gd name="T12" fmla="*/ 226 w 432"/>
                <a:gd name="T13" fmla="*/ 20772 h 1872"/>
                <a:gd name="T14" fmla="*/ 0 w 432"/>
                <a:gd name="T15" fmla="*/ 22984 h 1872"/>
                <a:gd name="T16" fmla="*/ 226 w 432"/>
                <a:gd name="T17" fmla="*/ 25993 h 1872"/>
                <a:gd name="T18" fmla="*/ 399 w 432"/>
                <a:gd name="T19" fmla="*/ 24434 h 1872"/>
                <a:gd name="T20" fmla="*/ 242 w 432"/>
                <a:gd name="T21" fmla="*/ 23113 h 1872"/>
                <a:gd name="T22" fmla="*/ 516 w 432"/>
                <a:gd name="T23" fmla="*/ 20319 h 1872"/>
                <a:gd name="T24" fmla="*/ 234 w 432"/>
                <a:gd name="T25" fmla="*/ 17103 h 1872"/>
                <a:gd name="T26" fmla="*/ 452 w 432"/>
                <a:gd name="T27" fmla="*/ 14100 h 1872"/>
                <a:gd name="T28" fmla="*/ 258 w 432"/>
                <a:gd name="T29" fmla="*/ 11221 h 1872"/>
                <a:gd name="T30" fmla="*/ 516 w 432"/>
                <a:gd name="T31" fmla="*/ 6560 h 1872"/>
                <a:gd name="T32" fmla="*/ 290 w 432"/>
                <a:gd name="T33" fmla="*/ 4002 h 1872"/>
                <a:gd name="T34" fmla="*/ 516 w 432"/>
                <a:gd name="T35" fmla="*/ 1333 h 1872"/>
                <a:gd name="T36" fmla="*/ 274 w 432"/>
                <a:gd name="T37" fmla="*/ 0 h 18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2"/>
                <a:gd name="T58" fmla="*/ 0 h 1872"/>
                <a:gd name="T59" fmla="*/ 432 w 432"/>
                <a:gd name="T60" fmla="*/ 1872 h 18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2" h="1872">
                  <a:moveTo>
                    <a:pt x="232" y="0"/>
                  </a:moveTo>
                  <a:lnTo>
                    <a:pt x="64" y="312"/>
                  </a:lnTo>
                  <a:lnTo>
                    <a:pt x="192" y="512"/>
                  </a:lnTo>
                  <a:lnTo>
                    <a:pt x="48" y="792"/>
                  </a:lnTo>
                  <a:lnTo>
                    <a:pt x="184" y="992"/>
                  </a:lnTo>
                  <a:lnTo>
                    <a:pt x="40" y="1264"/>
                  </a:lnTo>
                  <a:lnTo>
                    <a:pt x="184" y="1496"/>
                  </a:lnTo>
                  <a:lnTo>
                    <a:pt x="0" y="1656"/>
                  </a:lnTo>
                  <a:lnTo>
                    <a:pt x="184" y="1872"/>
                  </a:lnTo>
                  <a:lnTo>
                    <a:pt x="320" y="1760"/>
                  </a:lnTo>
                  <a:lnTo>
                    <a:pt x="200" y="1664"/>
                  </a:lnTo>
                  <a:lnTo>
                    <a:pt x="432" y="1464"/>
                  </a:lnTo>
                  <a:lnTo>
                    <a:pt x="192" y="1232"/>
                  </a:lnTo>
                  <a:lnTo>
                    <a:pt x="368" y="1016"/>
                  </a:lnTo>
                  <a:lnTo>
                    <a:pt x="216" y="808"/>
                  </a:lnTo>
                  <a:lnTo>
                    <a:pt x="432" y="472"/>
                  </a:lnTo>
                  <a:lnTo>
                    <a:pt x="248" y="288"/>
                  </a:lnTo>
                  <a:lnTo>
                    <a:pt x="432" y="96"/>
                  </a:lnTo>
                  <a:lnTo>
                    <a:pt x="232" y="0"/>
                  </a:lnTo>
                  <a:close/>
                </a:path>
              </a:pathLst>
            </a:custGeom>
            <a:solidFill>
              <a:srgbClr val="FFCC00"/>
            </a:solidFill>
            <a:ln w="12700" cap="flat" cmpd="sng">
              <a:noFill/>
              <a:prstDash val="solid"/>
              <a:round/>
              <a:headEnd/>
              <a:tailEnd/>
            </a:ln>
          </p:spPr>
          <p:txBody>
            <a:bodyPr wrap="none" anchor="ctr"/>
            <a:lstStyle/>
            <a:p>
              <a:endParaRPr lang="en-US"/>
            </a:p>
          </p:txBody>
        </p:sp>
        <p:sp>
          <p:nvSpPr>
            <p:cNvPr id="42030" name="Freeform 86"/>
            <p:cNvSpPr>
              <a:spLocks/>
            </p:cNvSpPr>
            <p:nvPr/>
          </p:nvSpPr>
          <p:spPr bwMode="auto">
            <a:xfrm>
              <a:off x="2741" y="2163"/>
              <a:ext cx="433" cy="1993"/>
            </a:xfrm>
            <a:custGeom>
              <a:avLst/>
              <a:gdLst>
                <a:gd name="T0" fmla="*/ 274 w 432"/>
                <a:gd name="T1" fmla="*/ 0 h 1872"/>
                <a:gd name="T2" fmla="*/ 64 w 432"/>
                <a:gd name="T3" fmla="*/ 4316 h 1872"/>
                <a:gd name="T4" fmla="*/ 192 w 432"/>
                <a:gd name="T5" fmla="*/ 7092 h 1872"/>
                <a:gd name="T6" fmla="*/ 48 w 432"/>
                <a:gd name="T7" fmla="*/ 10995 h 1872"/>
                <a:gd name="T8" fmla="*/ 184 w 432"/>
                <a:gd name="T9" fmla="*/ 13771 h 1872"/>
                <a:gd name="T10" fmla="*/ 40 w 432"/>
                <a:gd name="T11" fmla="*/ 17568 h 1872"/>
                <a:gd name="T12" fmla="*/ 184 w 432"/>
                <a:gd name="T13" fmla="*/ 20772 h 1872"/>
                <a:gd name="T14" fmla="*/ 0 w 432"/>
                <a:gd name="T15" fmla="*/ 22984 h 1872"/>
                <a:gd name="T16" fmla="*/ 184 w 432"/>
                <a:gd name="T17" fmla="*/ 25993 h 1872"/>
                <a:gd name="T18" fmla="*/ 362 w 432"/>
                <a:gd name="T19" fmla="*/ 24434 h 1872"/>
                <a:gd name="T20" fmla="*/ 200 w 432"/>
                <a:gd name="T21" fmla="*/ 23113 h 1872"/>
                <a:gd name="T22" fmla="*/ 474 w 432"/>
                <a:gd name="T23" fmla="*/ 20319 h 1872"/>
                <a:gd name="T24" fmla="*/ 192 w 432"/>
                <a:gd name="T25" fmla="*/ 17103 h 1872"/>
                <a:gd name="T26" fmla="*/ 410 w 432"/>
                <a:gd name="T27" fmla="*/ 14100 h 1872"/>
                <a:gd name="T28" fmla="*/ 258 w 432"/>
                <a:gd name="T29" fmla="*/ 11221 h 1872"/>
                <a:gd name="T30" fmla="*/ 474 w 432"/>
                <a:gd name="T31" fmla="*/ 6560 h 1872"/>
                <a:gd name="T32" fmla="*/ 290 w 432"/>
                <a:gd name="T33" fmla="*/ 4002 h 1872"/>
                <a:gd name="T34" fmla="*/ 474 w 432"/>
                <a:gd name="T35" fmla="*/ 1333 h 1872"/>
                <a:gd name="T36" fmla="*/ 274 w 432"/>
                <a:gd name="T37" fmla="*/ 0 h 18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2"/>
                <a:gd name="T58" fmla="*/ 0 h 1872"/>
                <a:gd name="T59" fmla="*/ 432 w 432"/>
                <a:gd name="T60" fmla="*/ 1872 h 18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2" h="1872">
                  <a:moveTo>
                    <a:pt x="232" y="0"/>
                  </a:moveTo>
                  <a:lnTo>
                    <a:pt x="64" y="312"/>
                  </a:lnTo>
                  <a:lnTo>
                    <a:pt x="192" y="512"/>
                  </a:lnTo>
                  <a:lnTo>
                    <a:pt x="48" y="792"/>
                  </a:lnTo>
                  <a:lnTo>
                    <a:pt x="184" y="992"/>
                  </a:lnTo>
                  <a:lnTo>
                    <a:pt x="40" y="1264"/>
                  </a:lnTo>
                  <a:lnTo>
                    <a:pt x="184" y="1496"/>
                  </a:lnTo>
                  <a:lnTo>
                    <a:pt x="0" y="1656"/>
                  </a:lnTo>
                  <a:lnTo>
                    <a:pt x="184" y="1872"/>
                  </a:lnTo>
                  <a:lnTo>
                    <a:pt x="320" y="1760"/>
                  </a:lnTo>
                  <a:lnTo>
                    <a:pt x="200" y="1664"/>
                  </a:lnTo>
                  <a:lnTo>
                    <a:pt x="432" y="1464"/>
                  </a:lnTo>
                  <a:lnTo>
                    <a:pt x="192" y="1232"/>
                  </a:lnTo>
                  <a:lnTo>
                    <a:pt x="368" y="1016"/>
                  </a:lnTo>
                  <a:lnTo>
                    <a:pt x="216" y="808"/>
                  </a:lnTo>
                  <a:lnTo>
                    <a:pt x="432" y="472"/>
                  </a:lnTo>
                  <a:lnTo>
                    <a:pt x="248" y="288"/>
                  </a:lnTo>
                  <a:lnTo>
                    <a:pt x="432" y="96"/>
                  </a:lnTo>
                  <a:lnTo>
                    <a:pt x="232" y="0"/>
                  </a:lnTo>
                  <a:close/>
                </a:path>
              </a:pathLst>
            </a:custGeom>
            <a:solidFill>
              <a:srgbClr val="C28F00"/>
            </a:solidFill>
            <a:ln w="12700" cap="flat" cmpd="sng">
              <a:noFill/>
              <a:prstDash val="solid"/>
              <a:round/>
              <a:headEnd/>
              <a:tailEnd/>
            </a:ln>
          </p:spPr>
          <p:txBody>
            <a:bodyPr wrap="none" anchor="ctr"/>
            <a:lstStyle/>
            <a:p>
              <a:endParaRPr lang="en-US"/>
            </a:p>
          </p:txBody>
        </p:sp>
        <p:sp>
          <p:nvSpPr>
            <p:cNvPr id="42031" name="Freeform 87"/>
            <p:cNvSpPr>
              <a:spLocks/>
            </p:cNvSpPr>
            <p:nvPr/>
          </p:nvSpPr>
          <p:spPr bwMode="auto">
            <a:xfrm>
              <a:off x="3085" y="3034"/>
              <a:ext cx="218" cy="89"/>
            </a:xfrm>
            <a:custGeom>
              <a:avLst/>
              <a:gdLst>
                <a:gd name="T0" fmla="*/ 0 w 546"/>
                <a:gd name="T1" fmla="*/ 1 h 128"/>
                <a:gd name="T2" fmla="*/ 0 w 546"/>
                <a:gd name="T3" fmla="*/ 0 h 128"/>
                <a:gd name="T4" fmla="*/ 0 w 546"/>
                <a:gd name="T5" fmla="*/ 1 h 128"/>
                <a:gd name="T6" fmla="*/ 0 w 546"/>
                <a:gd name="T7" fmla="*/ 1 h 128"/>
                <a:gd name="T8" fmla="*/ 0 w 546"/>
                <a:gd name="T9" fmla="*/ 1 h 128"/>
                <a:gd name="T10" fmla="*/ 0 w 546"/>
                <a:gd name="T11" fmla="*/ 1 h 128"/>
                <a:gd name="T12" fmla="*/ 0 w 546"/>
                <a:gd name="T13" fmla="*/ 1 h 128"/>
                <a:gd name="T14" fmla="*/ 0 w 546"/>
                <a:gd name="T15" fmla="*/ 1 h 128"/>
                <a:gd name="T16" fmla="*/ 0 w 546"/>
                <a:gd name="T17" fmla="*/ 1 h 128"/>
                <a:gd name="T18" fmla="*/ 0 w 546"/>
                <a:gd name="T19" fmla="*/ 1 h 128"/>
                <a:gd name="T20" fmla="*/ 0 w 546"/>
                <a:gd name="T21" fmla="*/ 1 h 128"/>
                <a:gd name="T22" fmla="*/ 0 w 546"/>
                <a:gd name="T23" fmla="*/ 1 h 128"/>
                <a:gd name="T24" fmla="*/ 0 w 546"/>
                <a:gd name="T25" fmla="*/ 1 h 128"/>
                <a:gd name="T26" fmla="*/ 0 w 546"/>
                <a:gd name="T27" fmla="*/ 1 h 128"/>
                <a:gd name="T28" fmla="*/ 0 w 546"/>
                <a:gd name="T29" fmla="*/ 1 h 128"/>
                <a:gd name="T30" fmla="*/ 0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32" name="Freeform 88"/>
            <p:cNvSpPr>
              <a:spLocks/>
            </p:cNvSpPr>
            <p:nvPr/>
          </p:nvSpPr>
          <p:spPr bwMode="auto">
            <a:xfrm>
              <a:off x="3171" y="3125"/>
              <a:ext cx="219" cy="89"/>
            </a:xfrm>
            <a:custGeom>
              <a:avLst/>
              <a:gdLst>
                <a:gd name="T0" fmla="*/ 0 w 546"/>
                <a:gd name="T1" fmla="*/ 1 h 128"/>
                <a:gd name="T2" fmla="*/ 0 w 546"/>
                <a:gd name="T3" fmla="*/ 0 h 128"/>
                <a:gd name="T4" fmla="*/ 0 w 546"/>
                <a:gd name="T5" fmla="*/ 1 h 128"/>
                <a:gd name="T6" fmla="*/ 0 w 546"/>
                <a:gd name="T7" fmla="*/ 1 h 128"/>
                <a:gd name="T8" fmla="*/ 0 w 546"/>
                <a:gd name="T9" fmla="*/ 1 h 128"/>
                <a:gd name="T10" fmla="*/ 0 w 546"/>
                <a:gd name="T11" fmla="*/ 1 h 128"/>
                <a:gd name="T12" fmla="*/ 0 w 546"/>
                <a:gd name="T13" fmla="*/ 1 h 128"/>
                <a:gd name="T14" fmla="*/ 0 w 546"/>
                <a:gd name="T15" fmla="*/ 1 h 128"/>
                <a:gd name="T16" fmla="*/ 0 w 546"/>
                <a:gd name="T17" fmla="*/ 1 h 128"/>
                <a:gd name="T18" fmla="*/ 0 w 546"/>
                <a:gd name="T19" fmla="*/ 1 h 128"/>
                <a:gd name="T20" fmla="*/ 0 w 546"/>
                <a:gd name="T21" fmla="*/ 1 h 128"/>
                <a:gd name="T22" fmla="*/ 0 w 546"/>
                <a:gd name="T23" fmla="*/ 1 h 128"/>
                <a:gd name="T24" fmla="*/ 0 w 546"/>
                <a:gd name="T25" fmla="*/ 1 h 128"/>
                <a:gd name="T26" fmla="*/ 0 w 546"/>
                <a:gd name="T27" fmla="*/ 1 h 128"/>
                <a:gd name="T28" fmla="*/ 0 w 546"/>
                <a:gd name="T29" fmla="*/ 1 h 128"/>
                <a:gd name="T30" fmla="*/ 0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33" name="Freeform 89"/>
            <p:cNvSpPr>
              <a:spLocks/>
            </p:cNvSpPr>
            <p:nvPr/>
          </p:nvSpPr>
          <p:spPr bwMode="auto">
            <a:xfrm>
              <a:off x="3208" y="3220"/>
              <a:ext cx="218" cy="89"/>
            </a:xfrm>
            <a:custGeom>
              <a:avLst/>
              <a:gdLst>
                <a:gd name="T0" fmla="*/ 0 w 546"/>
                <a:gd name="T1" fmla="*/ 1 h 128"/>
                <a:gd name="T2" fmla="*/ 0 w 546"/>
                <a:gd name="T3" fmla="*/ 0 h 128"/>
                <a:gd name="T4" fmla="*/ 0 w 546"/>
                <a:gd name="T5" fmla="*/ 1 h 128"/>
                <a:gd name="T6" fmla="*/ 0 w 546"/>
                <a:gd name="T7" fmla="*/ 1 h 128"/>
                <a:gd name="T8" fmla="*/ 0 w 546"/>
                <a:gd name="T9" fmla="*/ 1 h 128"/>
                <a:gd name="T10" fmla="*/ 0 w 546"/>
                <a:gd name="T11" fmla="*/ 1 h 128"/>
                <a:gd name="T12" fmla="*/ 0 w 546"/>
                <a:gd name="T13" fmla="*/ 1 h 128"/>
                <a:gd name="T14" fmla="*/ 0 w 546"/>
                <a:gd name="T15" fmla="*/ 1 h 128"/>
                <a:gd name="T16" fmla="*/ 0 w 546"/>
                <a:gd name="T17" fmla="*/ 1 h 128"/>
                <a:gd name="T18" fmla="*/ 0 w 546"/>
                <a:gd name="T19" fmla="*/ 1 h 128"/>
                <a:gd name="T20" fmla="*/ 0 w 546"/>
                <a:gd name="T21" fmla="*/ 1 h 128"/>
                <a:gd name="T22" fmla="*/ 0 w 546"/>
                <a:gd name="T23" fmla="*/ 1 h 128"/>
                <a:gd name="T24" fmla="*/ 0 w 546"/>
                <a:gd name="T25" fmla="*/ 1 h 128"/>
                <a:gd name="T26" fmla="*/ 0 w 546"/>
                <a:gd name="T27" fmla="*/ 1 h 128"/>
                <a:gd name="T28" fmla="*/ 0 w 546"/>
                <a:gd name="T29" fmla="*/ 1 h 128"/>
                <a:gd name="T30" fmla="*/ 0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34" name="Freeform 90"/>
            <p:cNvSpPr>
              <a:spLocks/>
            </p:cNvSpPr>
            <p:nvPr/>
          </p:nvSpPr>
          <p:spPr bwMode="auto">
            <a:xfrm>
              <a:off x="3203" y="2931"/>
              <a:ext cx="218" cy="88"/>
            </a:xfrm>
            <a:custGeom>
              <a:avLst/>
              <a:gdLst>
                <a:gd name="T0" fmla="*/ 0 w 546"/>
                <a:gd name="T1" fmla="*/ 1 h 128"/>
                <a:gd name="T2" fmla="*/ 0 w 546"/>
                <a:gd name="T3" fmla="*/ 0 h 128"/>
                <a:gd name="T4" fmla="*/ 0 w 546"/>
                <a:gd name="T5" fmla="*/ 1 h 128"/>
                <a:gd name="T6" fmla="*/ 0 w 546"/>
                <a:gd name="T7" fmla="*/ 1 h 128"/>
                <a:gd name="T8" fmla="*/ 0 w 546"/>
                <a:gd name="T9" fmla="*/ 1 h 128"/>
                <a:gd name="T10" fmla="*/ 0 w 546"/>
                <a:gd name="T11" fmla="*/ 1 h 128"/>
                <a:gd name="T12" fmla="*/ 0 w 546"/>
                <a:gd name="T13" fmla="*/ 1 h 128"/>
                <a:gd name="T14" fmla="*/ 0 w 546"/>
                <a:gd name="T15" fmla="*/ 1 h 128"/>
                <a:gd name="T16" fmla="*/ 0 w 546"/>
                <a:gd name="T17" fmla="*/ 1 h 128"/>
                <a:gd name="T18" fmla="*/ 0 w 546"/>
                <a:gd name="T19" fmla="*/ 1 h 128"/>
                <a:gd name="T20" fmla="*/ 0 w 546"/>
                <a:gd name="T21" fmla="*/ 1 h 128"/>
                <a:gd name="T22" fmla="*/ 0 w 546"/>
                <a:gd name="T23" fmla="*/ 1 h 128"/>
                <a:gd name="T24" fmla="*/ 0 w 546"/>
                <a:gd name="T25" fmla="*/ 1 h 128"/>
                <a:gd name="T26" fmla="*/ 0 w 546"/>
                <a:gd name="T27" fmla="*/ 1 h 128"/>
                <a:gd name="T28" fmla="*/ 0 w 546"/>
                <a:gd name="T29" fmla="*/ 1 h 128"/>
                <a:gd name="T30" fmla="*/ 0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35" name="Freeform 91"/>
            <p:cNvSpPr>
              <a:spLocks/>
            </p:cNvSpPr>
            <p:nvPr/>
          </p:nvSpPr>
          <p:spPr bwMode="auto">
            <a:xfrm>
              <a:off x="3310" y="2982"/>
              <a:ext cx="218" cy="88"/>
            </a:xfrm>
            <a:custGeom>
              <a:avLst/>
              <a:gdLst>
                <a:gd name="T0" fmla="*/ 0 w 546"/>
                <a:gd name="T1" fmla="*/ 1 h 128"/>
                <a:gd name="T2" fmla="*/ 0 w 546"/>
                <a:gd name="T3" fmla="*/ 0 h 128"/>
                <a:gd name="T4" fmla="*/ 0 w 546"/>
                <a:gd name="T5" fmla="*/ 1 h 128"/>
                <a:gd name="T6" fmla="*/ 0 w 546"/>
                <a:gd name="T7" fmla="*/ 1 h 128"/>
                <a:gd name="T8" fmla="*/ 0 w 546"/>
                <a:gd name="T9" fmla="*/ 1 h 128"/>
                <a:gd name="T10" fmla="*/ 0 w 546"/>
                <a:gd name="T11" fmla="*/ 1 h 128"/>
                <a:gd name="T12" fmla="*/ 0 w 546"/>
                <a:gd name="T13" fmla="*/ 1 h 128"/>
                <a:gd name="T14" fmla="*/ 0 w 546"/>
                <a:gd name="T15" fmla="*/ 1 h 128"/>
                <a:gd name="T16" fmla="*/ 0 w 546"/>
                <a:gd name="T17" fmla="*/ 1 h 128"/>
                <a:gd name="T18" fmla="*/ 0 w 546"/>
                <a:gd name="T19" fmla="*/ 1 h 128"/>
                <a:gd name="T20" fmla="*/ 0 w 546"/>
                <a:gd name="T21" fmla="*/ 1 h 128"/>
                <a:gd name="T22" fmla="*/ 0 w 546"/>
                <a:gd name="T23" fmla="*/ 1 h 128"/>
                <a:gd name="T24" fmla="*/ 0 w 546"/>
                <a:gd name="T25" fmla="*/ 1 h 128"/>
                <a:gd name="T26" fmla="*/ 0 w 546"/>
                <a:gd name="T27" fmla="*/ 1 h 128"/>
                <a:gd name="T28" fmla="*/ 0 w 546"/>
                <a:gd name="T29" fmla="*/ 1 h 128"/>
                <a:gd name="T30" fmla="*/ 0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36" name="Freeform 92"/>
            <p:cNvSpPr>
              <a:spLocks/>
            </p:cNvSpPr>
            <p:nvPr/>
          </p:nvSpPr>
          <p:spPr bwMode="auto">
            <a:xfrm>
              <a:off x="3368" y="3070"/>
              <a:ext cx="219" cy="89"/>
            </a:xfrm>
            <a:custGeom>
              <a:avLst/>
              <a:gdLst>
                <a:gd name="T0" fmla="*/ 0 w 546"/>
                <a:gd name="T1" fmla="*/ 1 h 128"/>
                <a:gd name="T2" fmla="*/ 0 w 546"/>
                <a:gd name="T3" fmla="*/ 0 h 128"/>
                <a:gd name="T4" fmla="*/ 0 w 546"/>
                <a:gd name="T5" fmla="*/ 1 h 128"/>
                <a:gd name="T6" fmla="*/ 0 w 546"/>
                <a:gd name="T7" fmla="*/ 1 h 128"/>
                <a:gd name="T8" fmla="*/ 0 w 546"/>
                <a:gd name="T9" fmla="*/ 1 h 128"/>
                <a:gd name="T10" fmla="*/ 0 w 546"/>
                <a:gd name="T11" fmla="*/ 1 h 128"/>
                <a:gd name="T12" fmla="*/ 0 w 546"/>
                <a:gd name="T13" fmla="*/ 1 h 128"/>
                <a:gd name="T14" fmla="*/ 0 w 546"/>
                <a:gd name="T15" fmla="*/ 1 h 128"/>
                <a:gd name="T16" fmla="*/ 0 w 546"/>
                <a:gd name="T17" fmla="*/ 1 h 128"/>
                <a:gd name="T18" fmla="*/ 0 w 546"/>
                <a:gd name="T19" fmla="*/ 1 h 128"/>
                <a:gd name="T20" fmla="*/ 0 w 546"/>
                <a:gd name="T21" fmla="*/ 1 h 128"/>
                <a:gd name="T22" fmla="*/ 0 w 546"/>
                <a:gd name="T23" fmla="*/ 1 h 128"/>
                <a:gd name="T24" fmla="*/ 0 w 546"/>
                <a:gd name="T25" fmla="*/ 1 h 128"/>
                <a:gd name="T26" fmla="*/ 0 w 546"/>
                <a:gd name="T27" fmla="*/ 1 h 128"/>
                <a:gd name="T28" fmla="*/ 0 w 546"/>
                <a:gd name="T29" fmla="*/ 1 h 128"/>
                <a:gd name="T30" fmla="*/ 0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37" name="Freeform 93"/>
            <p:cNvSpPr>
              <a:spLocks/>
            </p:cNvSpPr>
            <p:nvPr/>
          </p:nvSpPr>
          <p:spPr bwMode="auto">
            <a:xfrm>
              <a:off x="3441" y="3159"/>
              <a:ext cx="219" cy="89"/>
            </a:xfrm>
            <a:custGeom>
              <a:avLst/>
              <a:gdLst>
                <a:gd name="T0" fmla="*/ 0 w 546"/>
                <a:gd name="T1" fmla="*/ 1 h 128"/>
                <a:gd name="T2" fmla="*/ 0 w 546"/>
                <a:gd name="T3" fmla="*/ 0 h 128"/>
                <a:gd name="T4" fmla="*/ 0 w 546"/>
                <a:gd name="T5" fmla="*/ 1 h 128"/>
                <a:gd name="T6" fmla="*/ 0 w 546"/>
                <a:gd name="T7" fmla="*/ 1 h 128"/>
                <a:gd name="T8" fmla="*/ 0 w 546"/>
                <a:gd name="T9" fmla="*/ 1 h 128"/>
                <a:gd name="T10" fmla="*/ 0 w 546"/>
                <a:gd name="T11" fmla="*/ 1 h 128"/>
                <a:gd name="T12" fmla="*/ 0 w 546"/>
                <a:gd name="T13" fmla="*/ 1 h 128"/>
                <a:gd name="T14" fmla="*/ 0 w 546"/>
                <a:gd name="T15" fmla="*/ 1 h 128"/>
                <a:gd name="T16" fmla="*/ 0 w 546"/>
                <a:gd name="T17" fmla="*/ 1 h 128"/>
                <a:gd name="T18" fmla="*/ 0 w 546"/>
                <a:gd name="T19" fmla="*/ 1 h 128"/>
                <a:gd name="T20" fmla="*/ 0 w 546"/>
                <a:gd name="T21" fmla="*/ 1 h 128"/>
                <a:gd name="T22" fmla="*/ 0 w 546"/>
                <a:gd name="T23" fmla="*/ 1 h 128"/>
                <a:gd name="T24" fmla="*/ 0 w 546"/>
                <a:gd name="T25" fmla="*/ 1 h 128"/>
                <a:gd name="T26" fmla="*/ 0 w 546"/>
                <a:gd name="T27" fmla="*/ 1 h 128"/>
                <a:gd name="T28" fmla="*/ 0 w 546"/>
                <a:gd name="T29" fmla="*/ 1 h 128"/>
                <a:gd name="T30" fmla="*/ 0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38" name="Freeform 94"/>
            <p:cNvSpPr>
              <a:spLocks/>
            </p:cNvSpPr>
            <p:nvPr/>
          </p:nvSpPr>
          <p:spPr bwMode="auto">
            <a:xfrm>
              <a:off x="3426" y="2900"/>
              <a:ext cx="219" cy="89"/>
            </a:xfrm>
            <a:custGeom>
              <a:avLst/>
              <a:gdLst>
                <a:gd name="T0" fmla="*/ 0 w 546"/>
                <a:gd name="T1" fmla="*/ 1 h 128"/>
                <a:gd name="T2" fmla="*/ 0 w 546"/>
                <a:gd name="T3" fmla="*/ 0 h 128"/>
                <a:gd name="T4" fmla="*/ 0 w 546"/>
                <a:gd name="T5" fmla="*/ 1 h 128"/>
                <a:gd name="T6" fmla="*/ 0 w 546"/>
                <a:gd name="T7" fmla="*/ 1 h 128"/>
                <a:gd name="T8" fmla="*/ 0 w 546"/>
                <a:gd name="T9" fmla="*/ 1 h 128"/>
                <a:gd name="T10" fmla="*/ 0 w 546"/>
                <a:gd name="T11" fmla="*/ 1 h 128"/>
                <a:gd name="T12" fmla="*/ 0 w 546"/>
                <a:gd name="T13" fmla="*/ 1 h 128"/>
                <a:gd name="T14" fmla="*/ 0 w 546"/>
                <a:gd name="T15" fmla="*/ 1 h 128"/>
                <a:gd name="T16" fmla="*/ 0 w 546"/>
                <a:gd name="T17" fmla="*/ 1 h 128"/>
                <a:gd name="T18" fmla="*/ 0 w 546"/>
                <a:gd name="T19" fmla="*/ 1 h 128"/>
                <a:gd name="T20" fmla="*/ 0 w 546"/>
                <a:gd name="T21" fmla="*/ 1 h 128"/>
                <a:gd name="T22" fmla="*/ 0 w 546"/>
                <a:gd name="T23" fmla="*/ 1 h 128"/>
                <a:gd name="T24" fmla="*/ 0 w 546"/>
                <a:gd name="T25" fmla="*/ 1 h 128"/>
                <a:gd name="T26" fmla="*/ 0 w 546"/>
                <a:gd name="T27" fmla="*/ 1 h 128"/>
                <a:gd name="T28" fmla="*/ 0 w 546"/>
                <a:gd name="T29" fmla="*/ 1 h 128"/>
                <a:gd name="T30" fmla="*/ 0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39" name="Freeform 95"/>
            <p:cNvSpPr>
              <a:spLocks/>
            </p:cNvSpPr>
            <p:nvPr/>
          </p:nvSpPr>
          <p:spPr bwMode="auto">
            <a:xfrm>
              <a:off x="3514" y="2982"/>
              <a:ext cx="219" cy="88"/>
            </a:xfrm>
            <a:custGeom>
              <a:avLst/>
              <a:gdLst>
                <a:gd name="T0" fmla="*/ 0 w 546"/>
                <a:gd name="T1" fmla="*/ 1 h 128"/>
                <a:gd name="T2" fmla="*/ 0 w 546"/>
                <a:gd name="T3" fmla="*/ 0 h 128"/>
                <a:gd name="T4" fmla="*/ 0 w 546"/>
                <a:gd name="T5" fmla="*/ 1 h 128"/>
                <a:gd name="T6" fmla="*/ 0 w 546"/>
                <a:gd name="T7" fmla="*/ 1 h 128"/>
                <a:gd name="T8" fmla="*/ 0 w 546"/>
                <a:gd name="T9" fmla="*/ 1 h 128"/>
                <a:gd name="T10" fmla="*/ 0 w 546"/>
                <a:gd name="T11" fmla="*/ 1 h 128"/>
                <a:gd name="T12" fmla="*/ 0 w 546"/>
                <a:gd name="T13" fmla="*/ 1 h 128"/>
                <a:gd name="T14" fmla="*/ 0 w 546"/>
                <a:gd name="T15" fmla="*/ 1 h 128"/>
                <a:gd name="T16" fmla="*/ 0 w 546"/>
                <a:gd name="T17" fmla="*/ 1 h 128"/>
                <a:gd name="T18" fmla="*/ 0 w 546"/>
                <a:gd name="T19" fmla="*/ 1 h 128"/>
                <a:gd name="T20" fmla="*/ 0 w 546"/>
                <a:gd name="T21" fmla="*/ 1 h 128"/>
                <a:gd name="T22" fmla="*/ 0 w 546"/>
                <a:gd name="T23" fmla="*/ 1 h 128"/>
                <a:gd name="T24" fmla="*/ 0 w 546"/>
                <a:gd name="T25" fmla="*/ 1 h 128"/>
                <a:gd name="T26" fmla="*/ 0 w 546"/>
                <a:gd name="T27" fmla="*/ 1 h 128"/>
                <a:gd name="T28" fmla="*/ 0 w 546"/>
                <a:gd name="T29" fmla="*/ 1 h 128"/>
                <a:gd name="T30" fmla="*/ 0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40" name="Freeform 96"/>
            <p:cNvSpPr>
              <a:spLocks/>
            </p:cNvSpPr>
            <p:nvPr/>
          </p:nvSpPr>
          <p:spPr bwMode="auto">
            <a:xfrm>
              <a:off x="3601" y="3063"/>
              <a:ext cx="219" cy="89"/>
            </a:xfrm>
            <a:custGeom>
              <a:avLst/>
              <a:gdLst>
                <a:gd name="T0" fmla="*/ 0 w 546"/>
                <a:gd name="T1" fmla="*/ 1 h 128"/>
                <a:gd name="T2" fmla="*/ 0 w 546"/>
                <a:gd name="T3" fmla="*/ 0 h 128"/>
                <a:gd name="T4" fmla="*/ 0 w 546"/>
                <a:gd name="T5" fmla="*/ 1 h 128"/>
                <a:gd name="T6" fmla="*/ 0 w 546"/>
                <a:gd name="T7" fmla="*/ 1 h 128"/>
                <a:gd name="T8" fmla="*/ 0 w 546"/>
                <a:gd name="T9" fmla="*/ 1 h 128"/>
                <a:gd name="T10" fmla="*/ 0 w 546"/>
                <a:gd name="T11" fmla="*/ 1 h 128"/>
                <a:gd name="T12" fmla="*/ 0 w 546"/>
                <a:gd name="T13" fmla="*/ 1 h 128"/>
                <a:gd name="T14" fmla="*/ 0 w 546"/>
                <a:gd name="T15" fmla="*/ 1 h 128"/>
                <a:gd name="T16" fmla="*/ 0 w 546"/>
                <a:gd name="T17" fmla="*/ 1 h 128"/>
                <a:gd name="T18" fmla="*/ 0 w 546"/>
                <a:gd name="T19" fmla="*/ 1 h 128"/>
                <a:gd name="T20" fmla="*/ 0 w 546"/>
                <a:gd name="T21" fmla="*/ 1 h 128"/>
                <a:gd name="T22" fmla="*/ 0 w 546"/>
                <a:gd name="T23" fmla="*/ 1 h 128"/>
                <a:gd name="T24" fmla="*/ 0 w 546"/>
                <a:gd name="T25" fmla="*/ 1 h 128"/>
                <a:gd name="T26" fmla="*/ 0 w 546"/>
                <a:gd name="T27" fmla="*/ 1 h 128"/>
                <a:gd name="T28" fmla="*/ 0 w 546"/>
                <a:gd name="T29" fmla="*/ 1 h 128"/>
                <a:gd name="T30" fmla="*/ 0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41" name="Freeform 97"/>
            <p:cNvSpPr>
              <a:spLocks/>
            </p:cNvSpPr>
            <p:nvPr/>
          </p:nvSpPr>
          <p:spPr bwMode="auto">
            <a:xfrm>
              <a:off x="3038" y="3043"/>
              <a:ext cx="219" cy="89"/>
            </a:xfrm>
            <a:custGeom>
              <a:avLst/>
              <a:gdLst>
                <a:gd name="T0" fmla="*/ 0 w 546"/>
                <a:gd name="T1" fmla="*/ 1 h 128"/>
                <a:gd name="T2" fmla="*/ 0 w 546"/>
                <a:gd name="T3" fmla="*/ 0 h 128"/>
                <a:gd name="T4" fmla="*/ 0 w 546"/>
                <a:gd name="T5" fmla="*/ 1 h 128"/>
                <a:gd name="T6" fmla="*/ 0 w 546"/>
                <a:gd name="T7" fmla="*/ 1 h 128"/>
                <a:gd name="T8" fmla="*/ 0 w 546"/>
                <a:gd name="T9" fmla="*/ 1 h 128"/>
                <a:gd name="T10" fmla="*/ 0 w 546"/>
                <a:gd name="T11" fmla="*/ 1 h 128"/>
                <a:gd name="T12" fmla="*/ 0 w 546"/>
                <a:gd name="T13" fmla="*/ 1 h 128"/>
                <a:gd name="T14" fmla="*/ 0 w 546"/>
                <a:gd name="T15" fmla="*/ 1 h 128"/>
                <a:gd name="T16" fmla="*/ 0 w 546"/>
                <a:gd name="T17" fmla="*/ 1 h 128"/>
                <a:gd name="T18" fmla="*/ 0 w 546"/>
                <a:gd name="T19" fmla="*/ 1 h 128"/>
                <a:gd name="T20" fmla="*/ 0 w 546"/>
                <a:gd name="T21" fmla="*/ 1 h 128"/>
                <a:gd name="T22" fmla="*/ 0 w 546"/>
                <a:gd name="T23" fmla="*/ 1 h 128"/>
                <a:gd name="T24" fmla="*/ 0 w 546"/>
                <a:gd name="T25" fmla="*/ 1 h 128"/>
                <a:gd name="T26" fmla="*/ 0 w 546"/>
                <a:gd name="T27" fmla="*/ 1 h 128"/>
                <a:gd name="T28" fmla="*/ 0 w 546"/>
                <a:gd name="T29" fmla="*/ 1 h 128"/>
                <a:gd name="T30" fmla="*/ 0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42" name="Freeform 98"/>
            <p:cNvSpPr>
              <a:spLocks/>
            </p:cNvSpPr>
            <p:nvPr/>
          </p:nvSpPr>
          <p:spPr bwMode="auto">
            <a:xfrm>
              <a:off x="1721" y="3023"/>
              <a:ext cx="218" cy="88"/>
            </a:xfrm>
            <a:custGeom>
              <a:avLst/>
              <a:gdLst>
                <a:gd name="T0" fmla="*/ 0 w 546"/>
                <a:gd name="T1" fmla="*/ 1 h 128"/>
                <a:gd name="T2" fmla="*/ 0 w 546"/>
                <a:gd name="T3" fmla="*/ 0 h 128"/>
                <a:gd name="T4" fmla="*/ 0 w 546"/>
                <a:gd name="T5" fmla="*/ 1 h 128"/>
                <a:gd name="T6" fmla="*/ 0 w 546"/>
                <a:gd name="T7" fmla="*/ 1 h 128"/>
                <a:gd name="T8" fmla="*/ 0 w 546"/>
                <a:gd name="T9" fmla="*/ 1 h 128"/>
                <a:gd name="T10" fmla="*/ 0 w 546"/>
                <a:gd name="T11" fmla="*/ 1 h 128"/>
                <a:gd name="T12" fmla="*/ 0 w 546"/>
                <a:gd name="T13" fmla="*/ 1 h 128"/>
                <a:gd name="T14" fmla="*/ 0 w 546"/>
                <a:gd name="T15" fmla="*/ 1 h 128"/>
                <a:gd name="T16" fmla="*/ 0 w 546"/>
                <a:gd name="T17" fmla="*/ 1 h 128"/>
                <a:gd name="T18" fmla="*/ 0 w 546"/>
                <a:gd name="T19" fmla="*/ 1 h 128"/>
                <a:gd name="T20" fmla="*/ 0 w 546"/>
                <a:gd name="T21" fmla="*/ 1 h 128"/>
                <a:gd name="T22" fmla="*/ 0 w 546"/>
                <a:gd name="T23" fmla="*/ 1 h 128"/>
                <a:gd name="T24" fmla="*/ 0 w 546"/>
                <a:gd name="T25" fmla="*/ 1 h 128"/>
                <a:gd name="T26" fmla="*/ 0 w 546"/>
                <a:gd name="T27" fmla="*/ 1 h 128"/>
                <a:gd name="T28" fmla="*/ 0 w 546"/>
                <a:gd name="T29" fmla="*/ 1 h 128"/>
                <a:gd name="T30" fmla="*/ 0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43" name="Freeform 99"/>
            <p:cNvSpPr>
              <a:spLocks/>
            </p:cNvSpPr>
            <p:nvPr/>
          </p:nvSpPr>
          <p:spPr bwMode="auto">
            <a:xfrm>
              <a:off x="1750" y="3084"/>
              <a:ext cx="219" cy="89"/>
            </a:xfrm>
            <a:custGeom>
              <a:avLst/>
              <a:gdLst>
                <a:gd name="T0" fmla="*/ 0 w 546"/>
                <a:gd name="T1" fmla="*/ 1 h 128"/>
                <a:gd name="T2" fmla="*/ 0 w 546"/>
                <a:gd name="T3" fmla="*/ 0 h 128"/>
                <a:gd name="T4" fmla="*/ 0 w 546"/>
                <a:gd name="T5" fmla="*/ 1 h 128"/>
                <a:gd name="T6" fmla="*/ 0 w 546"/>
                <a:gd name="T7" fmla="*/ 1 h 128"/>
                <a:gd name="T8" fmla="*/ 0 w 546"/>
                <a:gd name="T9" fmla="*/ 1 h 128"/>
                <a:gd name="T10" fmla="*/ 0 w 546"/>
                <a:gd name="T11" fmla="*/ 1 h 128"/>
                <a:gd name="T12" fmla="*/ 0 w 546"/>
                <a:gd name="T13" fmla="*/ 1 h 128"/>
                <a:gd name="T14" fmla="*/ 0 w 546"/>
                <a:gd name="T15" fmla="*/ 1 h 128"/>
                <a:gd name="T16" fmla="*/ 0 w 546"/>
                <a:gd name="T17" fmla="*/ 1 h 128"/>
                <a:gd name="T18" fmla="*/ 0 w 546"/>
                <a:gd name="T19" fmla="*/ 1 h 128"/>
                <a:gd name="T20" fmla="*/ 0 w 546"/>
                <a:gd name="T21" fmla="*/ 1 h 128"/>
                <a:gd name="T22" fmla="*/ 0 w 546"/>
                <a:gd name="T23" fmla="*/ 1 h 128"/>
                <a:gd name="T24" fmla="*/ 0 w 546"/>
                <a:gd name="T25" fmla="*/ 1 h 128"/>
                <a:gd name="T26" fmla="*/ 0 w 546"/>
                <a:gd name="T27" fmla="*/ 1 h 128"/>
                <a:gd name="T28" fmla="*/ 0 w 546"/>
                <a:gd name="T29" fmla="*/ 1 h 128"/>
                <a:gd name="T30" fmla="*/ 0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2044" name="Freeform 100"/>
            <p:cNvSpPr>
              <a:spLocks/>
            </p:cNvSpPr>
            <p:nvPr/>
          </p:nvSpPr>
          <p:spPr bwMode="auto">
            <a:xfrm>
              <a:off x="2547" y="3069"/>
              <a:ext cx="203" cy="89"/>
            </a:xfrm>
            <a:custGeom>
              <a:avLst/>
              <a:gdLst>
                <a:gd name="T0" fmla="*/ 0 w 546"/>
                <a:gd name="T1" fmla="*/ 1 h 128"/>
                <a:gd name="T2" fmla="*/ 0 w 546"/>
                <a:gd name="T3" fmla="*/ 0 h 128"/>
                <a:gd name="T4" fmla="*/ 0 w 546"/>
                <a:gd name="T5" fmla="*/ 1 h 128"/>
                <a:gd name="T6" fmla="*/ 0 w 546"/>
                <a:gd name="T7" fmla="*/ 1 h 128"/>
                <a:gd name="T8" fmla="*/ 0 w 546"/>
                <a:gd name="T9" fmla="*/ 1 h 128"/>
                <a:gd name="T10" fmla="*/ 0 w 546"/>
                <a:gd name="T11" fmla="*/ 1 h 128"/>
                <a:gd name="T12" fmla="*/ 0 w 546"/>
                <a:gd name="T13" fmla="*/ 1 h 128"/>
                <a:gd name="T14" fmla="*/ 0 w 546"/>
                <a:gd name="T15" fmla="*/ 1 h 128"/>
                <a:gd name="T16" fmla="*/ 0 w 546"/>
                <a:gd name="T17" fmla="*/ 1 h 128"/>
                <a:gd name="T18" fmla="*/ 0 w 546"/>
                <a:gd name="T19" fmla="*/ 1 h 128"/>
                <a:gd name="T20" fmla="*/ 0 w 546"/>
                <a:gd name="T21" fmla="*/ 1 h 128"/>
                <a:gd name="T22" fmla="*/ 0 w 546"/>
                <a:gd name="T23" fmla="*/ 1 h 128"/>
                <a:gd name="T24" fmla="*/ 0 w 546"/>
                <a:gd name="T25" fmla="*/ 1 h 128"/>
                <a:gd name="T26" fmla="*/ 0 w 546"/>
                <a:gd name="T27" fmla="*/ 1 h 128"/>
                <a:gd name="T28" fmla="*/ 0 w 546"/>
                <a:gd name="T29" fmla="*/ 1 h 128"/>
                <a:gd name="T30" fmla="*/ 0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grpSp>
      <p:grpSp>
        <p:nvGrpSpPr>
          <p:cNvPr id="10" name="Group 101"/>
          <p:cNvGrpSpPr>
            <a:grpSpLocks/>
          </p:cNvGrpSpPr>
          <p:nvPr/>
        </p:nvGrpSpPr>
        <p:grpSpPr bwMode="auto">
          <a:xfrm>
            <a:off x="1841500" y="1169988"/>
            <a:ext cx="1651000" cy="2279650"/>
            <a:chOff x="1160" y="737"/>
            <a:chExt cx="1040" cy="1436"/>
          </a:xfrm>
        </p:grpSpPr>
        <p:grpSp>
          <p:nvGrpSpPr>
            <p:cNvPr id="11" name="Group 102"/>
            <p:cNvGrpSpPr>
              <a:grpSpLocks/>
            </p:cNvGrpSpPr>
            <p:nvPr/>
          </p:nvGrpSpPr>
          <p:grpSpPr bwMode="auto">
            <a:xfrm>
              <a:off x="1253" y="737"/>
              <a:ext cx="884" cy="1169"/>
              <a:chOff x="427" y="748"/>
              <a:chExt cx="884" cy="1169"/>
            </a:xfrm>
          </p:grpSpPr>
          <p:sp>
            <p:nvSpPr>
              <p:cNvPr id="41997" name="Freeform 103"/>
              <p:cNvSpPr>
                <a:spLocks/>
              </p:cNvSpPr>
              <p:nvPr/>
            </p:nvSpPr>
            <p:spPr bwMode="auto">
              <a:xfrm>
                <a:off x="427" y="1086"/>
                <a:ext cx="884" cy="645"/>
              </a:xfrm>
              <a:custGeom>
                <a:avLst/>
                <a:gdLst>
                  <a:gd name="T0" fmla="*/ 1 w 1320"/>
                  <a:gd name="T1" fmla="*/ 1 h 997"/>
                  <a:gd name="T2" fmla="*/ 1 w 1320"/>
                  <a:gd name="T3" fmla="*/ 0 h 997"/>
                  <a:gd name="T4" fmla="*/ 0 w 1320"/>
                  <a:gd name="T5" fmla="*/ 0 h 997"/>
                  <a:gd name="T6" fmla="*/ 0 w 1320"/>
                  <a:gd name="T7" fmla="*/ 1 h 997"/>
                  <a:gd name="T8" fmla="*/ 1 w 1320"/>
                  <a:gd name="T9" fmla="*/ 1 h 997"/>
                  <a:gd name="T10" fmla="*/ 0 60000 65536"/>
                  <a:gd name="T11" fmla="*/ 0 60000 65536"/>
                  <a:gd name="T12" fmla="*/ 0 60000 65536"/>
                  <a:gd name="T13" fmla="*/ 0 60000 65536"/>
                  <a:gd name="T14" fmla="*/ 0 60000 65536"/>
                  <a:gd name="T15" fmla="*/ 0 w 1320"/>
                  <a:gd name="T16" fmla="*/ 0 h 997"/>
                  <a:gd name="T17" fmla="*/ 1320 w 1320"/>
                  <a:gd name="T18" fmla="*/ 997 h 997"/>
                </a:gdLst>
                <a:ahLst/>
                <a:cxnLst>
                  <a:cxn ang="T10">
                    <a:pos x="T0" y="T1"/>
                  </a:cxn>
                  <a:cxn ang="T11">
                    <a:pos x="T2" y="T3"/>
                  </a:cxn>
                  <a:cxn ang="T12">
                    <a:pos x="T4" y="T5"/>
                  </a:cxn>
                  <a:cxn ang="T13">
                    <a:pos x="T6" y="T7"/>
                  </a:cxn>
                  <a:cxn ang="T14">
                    <a:pos x="T8" y="T9"/>
                  </a:cxn>
                </a:cxnLst>
                <a:rect l="T15" t="T16" r="T17" b="T18"/>
                <a:pathLst>
                  <a:path w="1320" h="997">
                    <a:moveTo>
                      <a:pt x="1319" y="996"/>
                    </a:moveTo>
                    <a:lnTo>
                      <a:pt x="1319" y="0"/>
                    </a:lnTo>
                    <a:lnTo>
                      <a:pt x="0" y="0"/>
                    </a:lnTo>
                    <a:lnTo>
                      <a:pt x="0" y="996"/>
                    </a:lnTo>
                    <a:lnTo>
                      <a:pt x="1319" y="996"/>
                    </a:lnTo>
                  </a:path>
                </a:pathLst>
              </a:custGeom>
              <a:solidFill>
                <a:srgbClr val="00CCFF"/>
              </a:solidFill>
              <a:ln w="12700" cap="rnd" cmpd="sng">
                <a:solidFill>
                  <a:schemeClr val="accent1"/>
                </a:solidFill>
                <a:prstDash val="solid"/>
                <a:round/>
                <a:headEnd type="none" w="med" len="med"/>
                <a:tailEnd type="none" w="med" len="med"/>
              </a:ln>
            </p:spPr>
            <p:txBody>
              <a:bodyPr/>
              <a:lstStyle/>
              <a:p>
                <a:endParaRPr lang="en-US"/>
              </a:p>
            </p:txBody>
          </p:sp>
          <p:sp>
            <p:nvSpPr>
              <p:cNvPr id="41998" name="Freeform 104"/>
              <p:cNvSpPr>
                <a:spLocks/>
              </p:cNvSpPr>
              <p:nvPr/>
            </p:nvSpPr>
            <p:spPr bwMode="auto">
              <a:xfrm>
                <a:off x="427" y="1248"/>
                <a:ext cx="883" cy="664"/>
              </a:xfrm>
              <a:custGeom>
                <a:avLst/>
                <a:gdLst>
                  <a:gd name="T0" fmla="*/ 1 w 1319"/>
                  <a:gd name="T1" fmla="*/ 1 h 1027"/>
                  <a:gd name="T2" fmla="*/ 0 w 1319"/>
                  <a:gd name="T3" fmla="*/ 1 h 1027"/>
                  <a:gd name="T4" fmla="*/ 1 w 1319"/>
                  <a:gd name="T5" fmla="*/ 1 h 1027"/>
                  <a:gd name="T6" fmla="*/ 1 w 1319"/>
                  <a:gd name="T7" fmla="*/ 1 h 1027"/>
                  <a:gd name="T8" fmla="*/ 1 w 1319"/>
                  <a:gd name="T9" fmla="*/ 1 h 1027"/>
                  <a:gd name="T10" fmla="*/ 1 w 1319"/>
                  <a:gd name="T11" fmla="*/ 0 h 1027"/>
                  <a:gd name="T12" fmla="*/ 1 w 1319"/>
                  <a:gd name="T13" fmla="*/ 1 h 1027"/>
                  <a:gd name="T14" fmla="*/ 1 w 1319"/>
                  <a:gd name="T15" fmla="*/ 1 h 1027"/>
                  <a:gd name="T16" fmla="*/ 0 60000 65536"/>
                  <a:gd name="T17" fmla="*/ 0 60000 65536"/>
                  <a:gd name="T18" fmla="*/ 0 60000 65536"/>
                  <a:gd name="T19" fmla="*/ 0 60000 65536"/>
                  <a:gd name="T20" fmla="*/ 0 60000 65536"/>
                  <a:gd name="T21" fmla="*/ 0 60000 65536"/>
                  <a:gd name="T22" fmla="*/ 0 60000 65536"/>
                  <a:gd name="T23" fmla="*/ 0 60000 65536"/>
                  <a:gd name="T24" fmla="*/ 0 w 1319"/>
                  <a:gd name="T25" fmla="*/ 0 h 1027"/>
                  <a:gd name="T26" fmla="*/ 1319 w 1319"/>
                  <a:gd name="T27" fmla="*/ 1027 h 10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9" h="1027">
                    <a:moveTo>
                      <a:pt x="7" y="286"/>
                    </a:moveTo>
                    <a:lnTo>
                      <a:pt x="0" y="1026"/>
                    </a:lnTo>
                    <a:lnTo>
                      <a:pt x="1318" y="1020"/>
                    </a:lnTo>
                    <a:lnTo>
                      <a:pt x="1316" y="281"/>
                    </a:lnTo>
                    <a:lnTo>
                      <a:pt x="1013" y="262"/>
                    </a:lnTo>
                    <a:lnTo>
                      <a:pt x="647" y="0"/>
                    </a:lnTo>
                    <a:lnTo>
                      <a:pt x="279" y="247"/>
                    </a:lnTo>
                    <a:lnTo>
                      <a:pt x="7" y="286"/>
                    </a:lnTo>
                  </a:path>
                </a:pathLst>
              </a:custGeom>
              <a:solidFill>
                <a:srgbClr val="808080"/>
              </a:solidFill>
              <a:ln w="12700" cap="rnd" cmpd="sng">
                <a:solidFill>
                  <a:srgbClr val="003333"/>
                </a:solidFill>
                <a:prstDash val="solid"/>
                <a:round/>
                <a:headEnd type="none" w="med" len="med"/>
                <a:tailEnd type="none" w="med" len="med"/>
              </a:ln>
            </p:spPr>
            <p:txBody>
              <a:bodyPr/>
              <a:lstStyle/>
              <a:p>
                <a:endParaRPr lang="en-US"/>
              </a:p>
            </p:txBody>
          </p:sp>
          <p:sp>
            <p:nvSpPr>
              <p:cNvPr id="41999" name="Freeform 105"/>
              <p:cNvSpPr>
                <a:spLocks/>
              </p:cNvSpPr>
              <p:nvPr/>
            </p:nvSpPr>
            <p:spPr bwMode="auto">
              <a:xfrm>
                <a:off x="427" y="749"/>
                <a:ext cx="884" cy="659"/>
              </a:xfrm>
              <a:custGeom>
                <a:avLst/>
                <a:gdLst>
                  <a:gd name="T0" fmla="*/ 0 w 1320"/>
                  <a:gd name="T1" fmla="*/ 1 h 1019"/>
                  <a:gd name="T2" fmla="*/ 0 w 1320"/>
                  <a:gd name="T3" fmla="*/ 0 h 1019"/>
                  <a:gd name="T4" fmla="*/ 1 w 1320"/>
                  <a:gd name="T5" fmla="*/ 1 h 1019"/>
                  <a:gd name="T6" fmla="*/ 1 w 1320"/>
                  <a:gd name="T7" fmla="*/ 1 h 1019"/>
                  <a:gd name="T8" fmla="*/ 1 w 1320"/>
                  <a:gd name="T9" fmla="*/ 1 h 1019"/>
                  <a:gd name="T10" fmla="*/ 1 w 1320"/>
                  <a:gd name="T11" fmla="*/ 1 h 1019"/>
                  <a:gd name="T12" fmla="*/ 1 w 1320"/>
                  <a:gd name="T13" fmla="*/ 1 h 1019"/>
                  <a:gd name="T14" fmla="*/ 0 w 1320"/>
                  <a:gd name="T15" fmla="*/ 1 h 1019"/>
                  <a:gd name="T16" fmla="*/ 0 60000 65536"/>
                  <a:gd name="T17" fmla="*/ 0 60000 65536"/>
                  <a:gd name="T18" fmla="*/ 0 60000 65536"/>
                  <a:gd name="T19" fmla="*/ 0 60000 65536"/>
                  <a:gd name="T20" fmla="*/ 0 60000 65536"/>
                  <a:gd name="T21" fmla="*/ 0 60000 65536"/>
                  <a:gd name="T22" fmla="*/ 0 60000 65536"/>
                  <a:gd name="T23" fmla="*/ 0 60000 65536"/>
                  <a:gd name="T24" fmla="*/ 0 w 1320"/>
                  <a:gd name="T25" fmla="*/ 0 h 1019"/>
                  <a:gd name="T26" fmla="*/ 1320 w 1320"/>
                  <a:gd name="T27" fmla="*/ 1019 h 10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0" h="1019">
                    <a:moveTo>
                      <a:pt x="0" y="745"/>
                    </a:moveTo>
                    <a:lnTo>
                      <a:pt x="0" y="0"/>
                    </a:lnTo>
                    <a:lnTo>
                      <a:pt x="1318" y="6"/>
                    </a:lnTo>
                    <a:lnTo>
                      <a:pt x="1319" y="754"/>
                    </a:lnTo>
                    <a:lnTo>
                      <a:pt x="1027" y="786"/>
                    </a:lnTo>
                    <a:lnTo>
                      <a:pt x="632" y="1018"/>
                    </a:lnTo>
                    <a:lnTo>
                      <a:pt x="243" y="768"/>
                    </a:lnTo>
                    <a:lnTo>
                      <a:pt x="0" y="745"/>
                    </a:lnTo>
                  </a:path>
                </a:pathLst>
              </a:custGeom>
              <a:solidFill>
                <a:srgbClr val="808080"/>
              </a:solidFill>
              <a:ln w="12700" cap="rnd" cmpd="sng">
                <a:solidFill>
                  <a:srgbClr val="003333"/>
                </a:solidFill>
                <a:prstDash val="solid"/>
                <a:round/>
                <a:headEnd type="none" w="med" len="med"/>
                <a:tailEnd type="none" w="med" len="med"/>
              </a:ln>
            </p:spPr>
            <p:txBody>
              <a:bodyPr/>
              <a:lstStyle/>
              <a:p>
                <a:endParaRPr lang="en-US"/>
              </a:p>
            </p:txBody>
          </p:sp>
          <p:sp>
            <p:nvSpPr>
              <p:cNvPr id="42000" name="Freeform 106"/>
              <p:cNvSpPr>
                <a:spLocks/>
              </p:cNvSpPr>
              <p:nvPr/>
            </p:nvSpPr>
            <p:spPr bwMode="auto">
              <a:xfrm>
                <a:off x="660" y="1299"/>
                <a:ext cx="394" cy="77"/>
              </a:xfrm>
              <a:custGeom>
                <a:avLst/>
                <a:gdLst>
                  <a:gd name="T0" fmla="*/ 1 w 588"/>
                  <a:gd name="T1" fmla="*/ 1 h 119"/>
                  <a:gd name="T2" fmla="*/ 1 w 588"/>
                  <a:gd name="T3" fmla="*/ 0 h 119"/>
                  <a:gd name="T4" fmla="*/ 0 w 588"/>
                  <a:gd name="T5" fmla="*/ 0 h 119"/>
                  <a:gd name="T6" fmla="*/ 0 w 588"/>
                  <a:gd name="T7" fmla="*/ 1 h 119"/>
                  <a:gd name="T8" fmla="*/ 1 w 588"/>
                  <a:gd name="T9" fmla="*/ 1 h 119"/>
                  <a:gd name="T10" fmla="*/ 0 60000 65536"/>
                  <a:gd name="T11" fmla="*/ 0 60000 65536"/>
                  <a:gd name="T12" fmla="*/ 0 60000 65536"/>
                  <a:gd name="T13" fmla="*/ 0 60000 65536"/>
                  <a:gd name="T14" fmla="*/ 0 60000 65536"/>
                  <a:gd name="T15" fmla="*/ 0 w 588"/>
                  <a:gd name="T16" fmla="*/ 0 h 119"/>
                  <a:gd name="T17" fmla="*/ 588 w 588"/>
                  <a:gd name="T18" fmla="*/ 119 h 119"/>
                </a:gdLst>
                <a:ahLst/>
                <a:cxnLst>
                  <a:cxn ang="T10">
                    <a:pos x="T0" y="T1"/>
                  </a:cxn>
                  <a:cxn ang="T11">
                    <a:pos x="T2" y="T3"/>
                  </a:cxn>
                  <a:cxn ang="T12">
                    <a:pos x="T4" y="T5"/>
                  </a:cxn>
                  <a:cxn ang="T13">
                    <a:pos x="T6" y="T7"/>
                  </a:cxn>
                  <a:cxn ang="T14">
                    <a:pos x="T8" y="T9"/>
                  </a:cxn>
                </a:cxnLst>
                <a:rect l="T15" t="T16" r="T17" b="T18"/>
                <a:pathLst>
                  <a:path w="588" h="119">
                    <a:moveTo>
                      <a:pt x="587" y="118"/>
                    </a:moveTo>
                    <a:lnTo>
                      <a:pt x="587" y="0"/>
                    </a:lnTo>
                    <a:lnTo>
                      <a:pt x="0" y="0"/>
                    </a:lnTo>
                    <a:lnTo>
                      <a:pt x="0" y="118"/>
                    </a:lnTo>
                    <a:lnTo>
                      <a:pt x="587" y="118"/>
                    </a:lnTo>
                  </a:path>
                </a:pathLst>
              </a:custGeom>
              <a:solidFill>
                <a:srgbClr val="CCCCCC"/>
              </a:solidFill>
              <a:ln w="12700" cap="rnd" cmpd="sng">
                <a:solidFill>
                  <a:srgbClr val="003333"/>
                </a:solidFill>
                <a:prstDash val="solid"/>
                <a:round/>
                <a:headEnd type="none" w="med" len="med"/>
                <a:tailEnd type="none" w="med" len="med"/>
              </a:ln>
            </p:spPr>
            <p:txBody>
              <a:bodyPr/>
              <a:lstStyle/>
              <a:p>
                <a:endParaRPr lang="en-US"/>
              </a:p>
            </p:txBody>
          </p:sp>
          <p:sp>
            <p:nvSpPr>
              <p:cNvPr id="42001" name="Freeform 107"/>
              <p:cNvSpPr>
                <a:spLocks/>
              </p:cNvSpPr>
              <p:nvPr/>
            </p:nvSpPr>
            <p:spPr bwMode="auto">
              <a:xfrm>
                <a:off x="702" y="748"/>
                <a:ext cx="317" cy="1166"/>
              </a:xfrm>
              <a:custGeom>
                <a:avLst/>
                <a:gdLst>
                  <a:gd name="T0" fmla="*/ 0 w 473"/>
                  <a:gd name="T1" fmla="*/ 1 h 1801"/>
                  <a:gd name="T2" fmla="*/ 0 w 473"/>
                  <a:gd name="T3" fmla="*/ 0 h 1801"/>
                  <a:gd name="T4" fmla="*/ 1 w 473"/>
                  <a:gd name="T5" fmla="*/ 0 h 1801"/>
                  <a:gd name="T6" fmla="*/ 1 w 473"/>
                  <a:gd name="T7" fmla="*/ 1 h 1801"/>
                  <a:gd name="T8" fmla="*/ 0 w 473"/>
                  <a:gd name="T9" fmla="*/ 1 h 1801"/>
                  <a:gd name="T10" fmla="*/ 0 60000 65536"/>
                  <a:gd name="T11" fmla="*/ 0 60000 65536"/>
                  <a:gd name="T12" fmla="*/ 0 60000 65536"/>
                  <a:gd name="T13" fmla="*/ 0 60000 65536"/>
                  <a:gd name="T14" fmla="*/ 0 60000 65536"/>
                  <a:gd name="T15" fmla="*/ 0 w 473"/>
                  <a:gd name="T16" fmla="*/ 0 h 1801"/>
                  <a:gd name="T17" fmla="*/ 473 w 473"/>
                  <a:gd name="T18" fmla="*/ 1801 h 1801"/>
                </a:gdLst>
                <a:ahLst/>
                <a:cxnLst>
                  <a:cxn ang="T10">
                    <a:pos x="T0" y="T1"/>
                  </a:cxn>
                  <a:cxn ang="T11">
                    <a:pos x="T2" y="T3"/>
                  </a:cxn>
                  <a:cxn ang="T12">
                    <a:pos x="T4" y="T5"/>
                  </a:cxn>
                  <a:cxn ang="T13">
                    <a:pos x="T6" y="T7"/>
                  </a:cxn>
                  <a:cxn ang="T14">
                    <a:pos x="T8" y="T9"/>
                  </a:cxn>
                </a:cxnLst>
                <a:rect l="T15" t="T16" r="T17" b="T18"/>
                <a:pathLst>
                  <a:path w="473" h="1801">
                    <a:moveTo>
                      <a:pt x="0" y="1800"/>
                    </a:moveTo>
                    <a:lnTo>
                      <a:pt x="0" y="0"/>
                    </a:lnTo>
                    <a:lnTo>
                      <a:pt x="472" y="0"/>
                    </a:lnTo>
                    <a:lnTo>
                      <a:pt x="472" y="1800"/>
                    </a:lnTo>
                    <a:lnTo>
                      <a:pt x="0" y="1800"/>
                    </a:lnTo>
                  </a:path>
                </a:pathLst>
              </a:custGeom>
              <a:solidFill>
                <a:srgbClr val="4D4D4D"/>
              </a:solidFill>
              <a:ln w="12700" cap="rnd" cmpd="sng">
                <a:solidFill>
                  <a:srgbClr val="003333"/>
                </a:solidFill>
                <a:prstDash val="solid"/>
                <a:round/>
                <a:headEnd type="none" w="med" len="med"/>
                <a:tailEnd type="none" w="med" len="med"/>
              </a:ln>
            </p:spPr>
            <p:txBody>
              <a:bodyPr/>
              <a:lstStyle/>
              <a:p>
                <a:endParaRPr lang="en-US"/>
              </a:p>
            </p:txBody>
          </p:sp>
          <p:sp>
            <p:nvSpPr>
              <p:cNvPr id="42002" name="Freeform 108"/>
              <p:cNvSpPr>
                <a:spLocks/>
              </p:cNvSpPr>
              <p:nvPr/>
            </p:nvSpPr>
            <p:spPr bwMode="auto">
              <a:xfrm>
                <a:off x="855" y="751"/>
                <a:ext cx="1" cy="1166"/>
              </a:xfrm>
              <a:custGeom>
                <a:avLst/>
                <a:gdLst>
                  <a:gd name="T0" fmla="*/ 0 w 1"/>
                  <a:gd name="T1" fmla="*/ 0 h 1801"/>
                  <a:gd name="T2" fmla="*/ 0 w 1"/>
                  <a:gd name="T3" fmla="*/ 1 h 1801"/>
                  <a:gd name="T4" fmla="*/ 0 w 1"/>
                  <a:gd name="T5" fmla="*/ 1 h 1801"/>
                  <a:gd name="T6" fmla="*/ 0 w 1"/>
                  <a:gd name="T7" fmla="*/ 1 h 1801"/>
                  <a:gd name="T8" fmla="*/ 0 w 1"/>
                  <a:gd name="T9" fmla="*/ 1 h 1801"/>
                  <a:gd name="T10" fmla="*/ 0 60000 65536"/>
                  <a:gd name="T11" fmla="*/ 0 60000 65536"/>
                  <a:gd name="T12" fmla="*/ 0 60000 65536"/>
                  <a:gd name="T13" fmla="*/ 0 60000 65536"/>
                  <a:gd name="T14" fmla="*/ 0 60000 65536"/>
                  <a:gd name="T15" fmla="*/ 0 w 1"/>
                  <a:gd name="T16" fmla="*/ 0 h 1801"/>
                  <a:gd name="T17" fmla="*/ 1 w 1"/>
                  <a:gd name="T18" fmla="*/ 1801 h 1801"/>
                </a:gdLst>
                <a:ahLst/>
                <a:cxnLst>
                  <a:cxn ang="T10">
                    <a:pos x="T0" y="T1"/>
                  </a:cxn>
                  <a:cxn ang="T11">
                    <a:pos x="T2" y="T3"/>
                  </a:cxn>
                  <a:cxn ang="T12">
                    <a:pos x="T4" y="T5"/>
                  </a:cxn>
                  <a:cxn ang="T13">
                    <a:pos x="T6" y="T7"/>
                  </a:cxn>
                  <a:cxn ang="T14">
                    <a:pos x="T8" y="T9"/>
                  </a:cxn>
                </a:cxnLst>
                <a:rect l="T15" t="T16" r="T17" b="T18"/>
                <a:pathLst>
                  <a:path w="1" h="1801">
                    <a:moveTo>
                      <a:pt x="0" y="0"/>
                    </a:moveTo>
                    <a:lnTo>
                      <a:pt x="0" y="1041"/>
                    </a:lnTo>
                    <a:lnTo>
                      <a:pt x="0" y="1575"/>
                    </a:lnTo>
                    <a:lnTo>
                      <a:pt x="0" y="1772"/>
                    </a:lnTo>
                    <a:lnTo>
                      <a:pt x="0" y="1800"/>
                    </a:lnTo>
                  </a:path>
                </a:pathLst>
              </a:custGeom>
              <a:noFill/>
              <a:ln w="12700" cap="rnd" cmpd="sng">
                <a:solidFill>
                  <a:srgbClr val="FFFF00"/>
                </a:solidFill>
                <a:prstDash val="solid"/>
                <a:round/>
                <a:headEnd type="none" w="med" len="med"/>
                <a:tailEnd type="none" w="med" len="med"/>
              </a:ln>
            </p:spPr>
            <p:txBody>
              <a:bodyPr/>
              <a:lstStyle/>
              <a:p>
                <a:endParaRPr lang="en-US"/>
              </a:p>
            </p:txBody>
          </p:sp>
          <p:sp>
            <p:nvSpPr>
              <p:cNvPr id="42003" name="Freeform 109"/>
              <p:cNvSpPr>
                <a:spLocks/>
              </p:cNvSpPr>
              <p:nvPr/>
            </p:nvSpPr>
            <p:spPr bwMode="auto">
              <a:xfrm>
                <a:off x="758" y="1237"/>
                <a:ext cx="9" cy="22"/>
              </a:xfrm>
              <a:custGeom>
                <a:avLst/>
                <a:gdLst>
                  <a:gd name="T0" fmla="*/ 0 w 14"/>
                  <a:gd name="T1" fmla="*/ 1 h 34"/>
                  <a:gd name="T2" fmla="*/ 1 w 14"/>
                  <a:gd name="T3" fmla="*/ 1 h 34"/>
                  <a:gd name="T4" fmla="*/ 1 w 14"/>
                  <a:gd name="T5" fmla="*/ 1 h 34"/>
                  <a:gd name="T6" fmla="*/ 1 w 14"/>
                  <a:gd name="T7" fmla="*/ 1 h 34"/>
                  <a:gd name="T8" fmla="*/ 1 w 14"/>
                  <a:gd name="T9" fmla="*/ 1 h 34"/>
                  <a:gd name="T10" fmla="*/ 1 w 14"/>
                  <a:gd name="T11" fmla="*/ 1 h 34"/>
                  <a:gd name="T12" fmla="*/ 1 w 14"/>
                  <a:gd name="T13" fmla="*/ 1 h 34"/>
                  <a:gd name="T14" fmla="*/ 1 w 14"/>
                  <a:gd name="T15" fmla="*/ 1 h 34"/>
                  <a:gd name="T16" fmla="*/ 1 w 14"/>
                  <a:gd name="T17" fmla="*/ 1 h 34"/>
                  <a:gd name="T18" fmla="*/ 1 w 14"/>
                  <a:gd name="T19" fmla="*/ 1 h 34"/>
                  <a:gd name="T20" fmla="*/ 1 w 14"/>
                  <a:gd name="T21" fmla="*/ 1 h 34"/>
                  <a:gd name="T22" fmla="*/ 1 w 14"/>
                  <a:gd name="T23" fmla="*/ 1 h 34"/>
                  <a:gd name="T24" fmla="*/ 1 w 14"/>
                  <a:gd name="T25" fmla="*/ 0 h 34"/>
                  <a:gd name="T26" fmla="*/ 1 w 14"/>
                  <a:gd name="T27" fmla="*/ 1 h 34"/>
                  <a:gd name="T28" fmla="*/ 1 w 14"/>
                  <a:gd name="T29" fmla="*/ 1 h 34"/>
                  <a:gd name="T30" fmla="*/ 1 w 14"/>
                  <a:gd name="T31" fmla="*/ 1 h 34"/>
                  <a:gd name="T32" fmla="*/ 0 w 1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4"/>
                  <a:gd name="T53" fmla="*/ 14 w 1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4">
                    <a:moveTo>
                      <a:pt x="0" y="17"/>
                    </a:moveTo>
                    <a:lnTo>
                      <a:pt x="1" y="23"/>
                    </a:lnTo>
                    <a:lnTo>
                      <a:pt x="2" y="28"/>
                    </a:lnTo>
                    <a:lnTo>
                      <a:pt x="5" y="32"/>
                    </a:lnTo>
                    <a:lnTo>
                      <a:pt x="8" y="33"/>
                    </a:lnTo>
                    <a:lnTo>
                      <a:pt x="10" y="32"/>
                    </a:lnTo>
                    <a:lnTo>
                      <a:pt x="11" y="28"/>
                    </a:lnTo>
                    <a:lnTo>
                      <a:pt x="12" y="23"/>
                    </a:lnTo>
                    <a:lnTo>
                      <a:pt x="13" y="17"/>
                    </a:lnTo>
                    <a:lnTo>
                      <a:pt x="12" y="11"/>
                    </a:lnTo>
                    <a:lnTo>
                      <a:pt x="11" y="5"/>
                    </a:lnTo>
                    <a:lnTo>
                      <a:pt x="10" y="2"/>
                    </a:lnTo>
                    <a:lnTo>
                      <a:pt x="8" y="0"/>
                    </a:lnTo>
                    <a:lnTo>
                      <a:pt x="5" y="2"/>
                    </a:lnTo>
                    <a:lnTo>
                      <a:pt x="2" y="5"/>
                    </a:lnTo>
                    <a:lnTo>
                      <a:pt x="1" y="11"/>
                    </a:lnTo>
                    <a:lnTo>
                      <a:pt x="0" y="17"/>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04" name="Freeform 110"/>
              <p:cNvSpPr>
                <a:spLocks/>
              </p:cNvSpPr>
              <p:nvPr/>
            </p:nvSpPr>
            <p:spPr bwMode="auto">
              <a:xfrm>
                <a:off x="740" y="1057"/>
                <a:ext cx="7" cy="31"/>
              </a:xfrm>
              <a:custGeom>
                <a:avLst/>
                <a:gdLst>
                  <a:gd name="T0" fmla="*/ 0 w 10"/>
                  <a:gd name="T1" fmla="*/ 1 h 48"/>
                  <a:gd name="T2" fmla="*/ 1 w 10"/>
                  <a:gd name="T3" fmla="*/ 1 h 48"/>
                  <a:gd name="T4" fmla="*/ 1 w 10"/>
                  <a:gd name="T5" fmla="*/ 1 h 48"/>
                  <a:gd name="T6" fmla="*/ 1 w 10"/>
                  <a:gd name="T7" fmla="*/ 1 h 48"/>
                  <a:gd name="T8" fmla="*/ 1 w 10"/>
                  <a:gd name="T9" fmla="*/ 1 h 48"/>
                  <a:gd name="T10" fmla="*/ 1 w 10"/>
                  <a:gd name="T11" fmla="*/ 1 h 48"/>
                  <a:gd name="T12" fmla="*/ 1 w 10"/>
                  <a:gd name="T13" fmla="*/ 1 h 48"/>
                  <a:gd name="T14" fmla="*/ 1 w 10"/>
                  <a:gd name="T15" fmla="*/ 1 h 48"/>
                  <a:gd name="T16" fmla="*/ 1 w 10"/>
                  <a:gd name="T17" fmla="*/ 1 h 48"/>
                  <a:gd name="T18" fmla="*/ 1 w 10"/>
                  <a:gd name="T19" fmla="*/ 1 h 48"/>
                  <a:gd name="T20" fmla="*/ 1 w 10"/>
                  <a:gd name="T21" fmla="*/ 1 h 48"/>
                  <a:gd name="T22" fmla="*/ 1 w 10"/>
                  <a:gd name="T23" fmla="*/ 1 h 48"/>
                  <a:gd name="T24" fmla="*/ 1 w 10"/>
                  <a:gd name="T25" fmla="*/ 0 h 48"/>
                  <a:gd name="T26" fmla="*/ 1 w 10"/>
                  <a:gd name="T27" fmla="*/ 1 h 48"/>
                  <a:gd name="T28" fmla="*/ 1 w 10"/>
                  <a:gd name="T29" fmla="*/ 1 h 48"/>
                  <a:gd name="T30" fmla="*/ 1 w 10"/>
                  <a:gd name="T31" fmla="*/ 1 h 48"/>
                  <a:gd name="T32" fmla="*/ 0 w 10"/>
                  <a:gd name="T33" fmla="*/ 1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8"/>
                  <a:gd name="T53" fmla="*/ 10 w 1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8">
                    <a:moveTo>
                      <a:pt x="0" y="23"/>
                    </a:moveTo>
                    <a:lnTo>
                      <a:pt x="1" y="34"/>
                    </a:lnTo>
                    <a:lnTo>
                      <a:pt x="1" y="41"/>
                    </a:lnTo>
                    <a:lnTo>
                      <a:pt x="3" y="45"/>
                    </a:lnTo>
                    <a:lnTo>
                      <a:pt x="6" y="47"/>
                    </a:lnTo>
                    <a:lnTo>
                      <a:pt x="7" y="45"/>
                    </a:lnTo>
                    <a:lnTo>
                      <a:pt x="8" y="41"/>
                    </a:lnTo>
                    <a:lnTo>
                      <a:pt x="8" y="34"/>
                    </a:lnTo>
                    <a:lnTo>
                      <a:pt x="9" y="23"/>
                    </a:lnTo>
                    <a:lnTo>
                      <a:pt x="8" y="13"/>
                    </a:lnTo>
                    <a:lnTo>
                      <a:pt x="8" y="6"/>
                    </a:lnTo>
                    <a:lnTo>
                      <a:pt x="7" y="2"/>
                    </a:lnTo>
                    <a:lnTo>
                      <a:pt x="6" y="0"/>
                    </a:lnTo>
                    <a:lnTo>
                      <a:pt x="3" y="2"/>
                    </a:lnTo>
                    <a:lnTo>
                      <a:pt x="1" y="6"/>
                    </a:lnTo>
                    <a:lnTo>
                      <a:pt x="1" y="13"/>
                    </a:lnTo>
                    <a:lnTo>
                      <a:pt x="0" y="23"/>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05" name="Freeform 111"/>
              <p:cNvSpPr>
                <a:spLocks/>
              </p:cNvSpPr>
              <p:nvPr/>
            </p:nvSpPr>
            <p:spPr bwMode="auto">
              <a:xfrm>
                <a:off x="777" y="1522"/>
                <a:ext cx="9" cy="25"/>
              </a:xfrm>
              <a:custGeom>
                <a:avLst/>
                <a:gdLst>
                  <a:gd name="T0" fmla="*/ 0 w 14"/>
                  <a:gd name="T1" fmla="*/ 1 h 40"/>
                  <a:gd name="T2" fmla="*/ 0 w 14"/>
                  <a:gd name="T3" fmla="*/ 1 h 40"/>
                  <a:gd name="T4" fmla="*/ 1 w 14"/>
                  <a:gd name="T5" fmla="*/ 1 h 40"/>
                  <a:gd name="T6" fmla="*/ 1 w 14"/>
                  <a:gd name="T7" fmla="*/ 1 h 40"/>
                  <a:gd name="T8" fmla="*/ 1 w 14"/>
                  <a:gd name="T9" fmla="*/ 1 h 40"/>
                  <a:gd name="T10" fmla="*/ 1 w 14"/>
                  <a:gd name="T11" fmla="*/ 1 h 40"/>
                  <a:gd name="T12" fmla="*/ 1 w 14"/>
                  <a:gd name="T13" fmla="*/ 1 h 40"/>
                  <a:gd name="T14" fmla="*/ 1 w 14"/>
                  <a:gd name="T15" fmla="*/ 1 h 40"/>
                  <a:gd name="T16" fmla="*/ 1 w 14"/>
                  <a:gd name="T17" fmla="*/ 1 h 40"/>
                  <a:gd name="T18" fmla="*/ 1 w 14"/>
                  <a:gd name="T19" fmla="*/ 1 h 40"/>
                  <a:gd name="T20" fmla="*/ 1 w 14"/>
                  <a:gd name="T21" fmla="*/ 1 h 40"/>
                  <a:gd name="T22" fmla="*/ 1 w 14"/>
                  <a:gd name="T23" fmla="*/ 1 h 40"/>
                  <a:gd name="T24" fmla="*/ 1 w 14"/>
                  <a:gd name="T25" fmla="*/ 0 h 40"/>
                  <a:gd name="T26" fmla="*/ 1 w 14"/>
                  <a:gd name="T27" fmla="*/ 1 h 40"/>
                  <a:gd name="T28" fmla="*/ 1 w 14"/>
                  <a:gd name="T29" fmla="*/ 1 h 40"/>
                  <a:gd name="T30" fmla="*/ 0 w 14"/>
                  <a:gd name="T31" fmla="*/ 1 h 40"/>
                  <a:gd name="T32" fmla="*/ 0 w 14"/>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40"/>
                  <a:gd name="T53" fmla="*/ 14 w 1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40">
                    <a:moveTo>
                      <a:pt x="0" y="16"/>
                    </a:moveTo>
                    <a:lnTo>
                      <a:pt x="0" y="26"/>
                    </a:lnTo>
                    <a:lnTo>
                      <a:pt x="2" y="33"/>
                    </a:lnTo>
                    <a:lnTo>
                      <a:pt x="5" y="38"/>
                    </a:lnTo>
                    <a:lnTo>
                      <a:pt x="7" y="39"/>
                    </a:lnTo>
                    <a:lnTo>
                      <a:pt x="9" y="38"/>
                    </a:lnTo>
                    <a:lnTo>
                      <a:pt x="11" y="33"/>
                    </a:lnTo>
                    <a:lnTo>
                      <a:pt x="12" y="26"/>
                    </a:lnTo>
                    <a:lnTo>
                      <a:pt x="13" y="16"/>
                    </a:lnTo>
                    <a:lnTo>
                      <a:pt x="12" y="10"/>
                    </a:lnTo>
                    <a:lnTo>
                      <a:pt x="11" y="5"/>
                    </a:lnTo>
                    <a:lnTo>
                      <a:pt x="9" y="1"/>
                    </a:lnTo>
                    <a:lnTo>
                      <a:pt x="7" y="0"/>
                    </a:lnTo>
                    <a:lnTo>
                      <a:pt x="5" y="1"/>
                    </a:lnTo>
                    <a:lnTo>
                      <a:pt x="2" y="5"/>
                    </a:lnTo>
                    <a:lnTo>
                      <a:pt x="0" y="10"/>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06" name="Freeform 112"/>
              <p:cNvSpPr>
                <a:spLocks/>
              </p:cNvSpPr>
              <p:nvPr/>
            </p:nvSpPr>
            <p:spPr bwMode="auto">
              <a:xfrm>
                <a:off x="773" y="917"/>
                <a:ext cx="3" cy="26"/>
              </a:xfrm>
              <a:custGeom>
                <a:avLst/>
                <a:gdLst>
                  <a:gd name="T0" fmla="*/ 0 w 4"/>
                  <a:gd name="T1" fmla="*/ 1 h 41"/>
                  <a:gd name="T2" fmla="*/ 0 w 4"/>
                  <a:gd name="T3" fmla="*/ 1 h 41"/>
                  <a:gd name="T4" fmla="*/ 1 w 4"/>
                  <a:gd name="T5" fmla="*/ 1 h 41"/>
                  <a:gd name="T6" fmla="*/ 1 w 4"/>
                  <a:gd name="T7" fmla="*/ 1 h 41"/>
                  <a:gd name="T8" fmla="*/ 2 w 4"/>
                  <a:gd name="T9" fmla="*/ 1 h 41"/>
                  <a:gd name="T10" fmla="*/ 2 w 4"/>
                  <a:gd name="T11" fmla="*/ 1 h 41"/>
                  <a:gd name="T12" fmla="*/ 2 w 4"/>
                  <a:gd name="T13" fmla="*/ 1 h 41"/>
                  <a:gd name="T14" fmla="*/ 2 w 4"/>
                  <a:gd name="T15" fmla="*/ 1 h 41"/>
                  <a:gd name="T16" fmla="*/ 2 w 4"/>
                  <a:gd name="T17" fmla="*/ 1 h 41"/>
                  <a:gd name="T18" fmla="*/ 2 w 4"/>
                  <a:gd name="T19" fmla="*/ 0 h 41"/>
                  <a:gd name="T20" fmla="*/ 1 w 4"/>
                  <a:gd name="T21" fmla="*/ 1 h 41"/>
                  <a:gd name="T22" fmla="*/ 1 w 4"/>
                  <a:gd name="T23" fmla="*/ 1 h 41"/>
                  <a:gd name="T24" fmla="*/ 0 w 4"/>
                  <a:gd name="T25" fmla="*/ 1 h 41"/>
                  <a:gd name="T26" fmla="*/ 0 w 4"/>
                  <a:gd name="T27" fmla="*/ 1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41"/>
                  <a:gd name="T44" fmla="*/ 4 w 4"/>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41">
                    <a:moveTo>
                      <a:pt x="0" y="16"/>
                    </a:moveTo>
                    <a:lnTo>
                      <a:pt x="0" y="27"/>
                    </a:lnTo>
                    <a:lnTo>
                      <a:pt x="1" y="34"/>
                    </a:lnTo>
                    <a:lnTo>
                      <a:pt x="1" y="38"/>
                    </a:lnTo>
                    <a:lnTo>
                      <a:pt x="2" y="40"/>
                    </a:lnTo>
                    <a:lnTo>
                      <a:pt x="2" y="37"/>
                    </a:lnTo>
                    <a:lnTo>
                      <a:pt x="3" y="31"/>
                    </a:lnTo>
                    <a:lnTo>
                      <a:pt x="3" y="23"/>
                    </a:lnTo>
                    <a:lnTo>
                      <a:pt x="3" y="16"/>
                    </a:lnTo>
                    <a:lnTo>
                      <a:pt x="2" y="0"/>
                    </a:lnTo>
                    <a:lnTo>
                      <a:pt x="1" y="2"/>
                    </a:lnTo>
                    <a:lnTo>
                      <a:pt x="1" y="5"/>
                    </a:lnTo>
                    <a:lnTo>
                      <a:pt x="0" y="11"/>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07" name="Freeform 113"/>
              <p:cNvSpPr>
                <a:spLocks/>
              </p:cNvSpPr>
              <p:nvPr/>
            </p:nvSpPr>
            <p:spPr bwMode="auto">
              <a:xfrm>
                <a:off x="720" y="757"/>
                <a:ext cx="7" cy="32"/>
              </a:xfrm>
              <a:custGeom>
                <a:avLst/>
                <a:gdLst>
                  <a:gd name="T0" fmla="*/ 0 w 10"/>
                  <a:gd name="T1" fmla="*/ 1 h 49"/>
                  <a:gd name="T2" fmla="*/ 1 w 10"/>
                  <a:gd name="T3" fmla="*/ 1 h 49"/>
                  <a:gd name="T4" fmla="*/ 1 w 10"/>
                  <a:gd name="T5" fmla="*/ 1 h 49"/>
                  <a:gd name="T6" fmla="*/ 1 w 10"/>
                  <a:gd name="T7" fmla="*/ 1 h 49"/>
                  <a:gd name="T8" fmla="*/ 1 w 10"/>
                  <a:gd name="T9" fmla="*/ 1 h 49"/>
                  <a:gd name="T10" fmla="*/ 1 w 10"/>
                  <a:gd name="T11" fmla="*/ 1 h 49"/>
                  <a:gd name="T12" fmla="*/ 1 w 10"/>
                  <a:gd name="T13" fmla="*/ 1 h 49"/>
                  <a:gd name="T14" fmla="*/ 1 w 10"/>
                  <a:gd name="T15" fmla="*/ 1 h 49"/>
                  <a:gd name="T16" fmla="*/ 1 w 10"/>
                  <a:gd name="T17" fmla="*/ 1 h 49"/>
                  <a:gd name="T18" fmla="*/ 1 w 10"/>
                  <a:gd name="T19" fmla="*/ 1 h 49"/>
                  <a:gd name="T20" fmla="*/ 1 w 10"/>
                  <a:gd name="T21" fmla="*/ 1 h 49"/>
                  <a:gd name="T22" fmla="*/ 1 w 10"/>
                  <a:gd name="T23" fmla="*/ 1 h 49"/>
                  <a:gd name="T24" fmla="*/ 1 w 10"/>
                  <a:gd name="T25" fmla="*/ 0 h 49"/>
                  <a:gd name="T26" fmla="*/ 1 w 10"/>
                  <a:gd name="T27" fmla="*/ 1 h 49"/>
                  <a:gd name="T28" fmla="*/ 1 w 10"/>
                  <a:gd name="T29" fmla="*/ 1 h 49"/>
                  <a:gd name="T30" fmla="*/ 1 w 10"/>
                  <a:gd name="T31" fmla="*/ 1 h 49"/>
                  <a:gd name="T32" fmla="*/ 0 w 10"/>
                  <a:gd name="T33" fmla="*/ 1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9"/>
                  <a:gd name="T53" fmla="*/ 10 w 10"/>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9">
                    <a:moveTo>
                      <a:pt x="0" y="24"/>
                    </a:moveTo>
                    <a:lnTo>
                      <a:pt x="1" y="34"/>
                    </a:lnTo>
                    <a:lnTo>
                      <a:pt x="1" y="42"/>
                    </a:lnTo>
                    <a:lnTo>
                      <a:pt x="3" y="46"/>
                    </a:lnTo>
                    <a:lnTo>
                      <a:pt x="6" y="48"/>
                    </a:lnTo>
                    <a:lnTo>
                      <a:pt x="7" y="46"/>
                    </a:lnTo>
                    <a:lnTo>
                      <a:pt x="8" y="42"/>
                    </a:lnTo>
                    <a:lnTo>
                      <a:pt x="9" y="34"/>
                    </a:lnTo>
                    <a:lnTo>
                      <a:pt x="9" y="24"/>
                    </a:lnTo>
                    <a:lnTo>
                      <a:pt x="9" y="13"/>
                    </a:lnTo>
                    <a:lnTo>
                      <a:pt x="8" y="6"/>
                    </a:lnTo>
                    <a:lnTo>
                      <a:pt x="7" y="1"/>
                    </a:lnTo>
                    <a:lnTo>
                      <a:pt x="6" y="0"/>
                    </a:lnTo>
                    <a:lnTo>
                      <a:pt x="3" y="1"/>
                    </a:lnTo>
                    <a:lnTo>
                      <a:pt x="1" y="6"/>
                    </a:lnTo>
                    <a:lnTo>
                      <a:pt x="1" y="13"/>
                    </a:lnTo>
                    <a:lnTo>
                      <a:pt x="0" y="24"/>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08" name="Freeform 114"/>
              <p:cNvSpPr>
                <a:spLocks/>
              </p:cNvSpPr>
              <p:nvPr/>
            </p:nvSpPr>
            <p:spPr bwMode="auto">
              <a:xfrm>
                <a:off x="792" y="1842"/>
                <a:ext cx="3" cy="21"/>
              </a:xfrm>
              <a:custGeom>
                <a:avLst/>
                <a:gdLst>
                  <a:gd name="T0" fmla="*/ 0 w 4"/>
                  <a:gd name="T1" fmla="*/ 1 h 33"/>
                  <a:gd name="T2" fmla="*/ 0 w 4"/>
                  <a:gd name="T3" fmla="*/ 1 h 33"/>
                  <a:gd name="T4" fmla="*/ 1 w 4"/>
                  <a:gd name="T5" fmla="*/ 1 h 33"/>
                  <a:gd name="T6" fmla="*/ 2 w 4"/>
                  <a:gd name="T7" fmla="*/ 1 h 33"/>
                  <a:gd name="T8" fmla="*/ 2 w 4"/>
                  <a:gd name="T9" fmla="*/ 1 h 33"/>
                  <a:gd name="T10" fmla="*/ 2 w 4"/>
                  <a:gd name="T11" fmla="*/ 1 h 33"/>
                  <a:gd name="T12" fmla="*/ 2 w 4"/>
                  <a:gd name="T13" fmla="*/ 1 h 33"/>
                  <a:gd name="T14" fmla="*/ 2 w 4"/>
                  <a:gd name="T15" fmla="*/ 1 h 33"/>
                  <a:gd name="T16" fmla="*/ 2 w 4"/>
                  <a:gd name="T17" fmla="*/ 1 h 33"/>
                  <a:gd name="T18" fmla="*/ 2 w 4"/>
                  <a:gd name="T19" fmla="*/ 1 h 33"/>
                  <a:gd name="T20" fmla="*/ 2 w 4"/>
                  <a:gd name="T21" fmla="*/ 1 h 33"/>
                  <a:gd name="T22" fmla="*/ 2 w 4"/>
                  <a:gd name="T23" fmla="*/ 1 h 33"/>
                  <a:gd name="T24" fmla="*/ 2 w 4"/>
                  <a:gd name="T25" fmla="*/ 0 h 33"/>
                  <a:gd name="T26" fmla="*/ 0 w 4"/>
                  <a:gd name="T27" fmla="*/ 1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3"/>
                  <a:gd name="T44" fmla="*/ 4 w 4"/>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3">
                    <a:moveTo>
                      <a:pt x="0" y="16"/>
                    </a:moveTo>
                    <a:lnTo>
                      <a:pt x="0" y="18"/>
                    </a:lnTo>
                    <a:lnTo>
                      <a:pt x="1" y="24"/>
                    </a:lnTo>
                    <a:lnTo>
                      <a:pt x="2" y="29"/>
                    </a:lnTo>
                    <a:lnTo>
                      <a:pt x="2" y="32"/>
                    </a:lnTo>
                    <a:lnTo>
                      <a:pt x="2" y="31"/>
                    </a:lnTo>
                    <a:lnTo>
                      <a:pt x="3" y="27"/>
                    </a:lnTo>
                    <a:lnTo>
                      <a:pt x="3" y="22"/>
                    </a:lnTo>
                    <a:lnTo>
                      <a:pt x="3" y="16"/>
                    </a:lnTo>
                    <a:lnTo>
                      <a:pt x="3" y="10"/>
                    </a:lnTo>
                    <a:lnTo>
                      <a:pt x="3" y="5"/>
                    </a:lnTo>
                    <a:lnTo>
                      <a:pt x="2" y="1"/>
                    </a:lnTo>
                    <a:lnTo>
                      <a:pt x="2" y="0"/>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09" name="Freeform 115"/>
              <p:cNvSpPr>
                <a:spLocks/>
              </p:cNvSpPr>
              <p:nvPr/>
            </p:nvSpPr>
            <p:spPr bwMode="auto">
              <a:xfrm>
                <a:off x="813" y="1093"/>
                <a:ext cx="10" cy="31"/>
              </a:xfrm>
              <a:custGeom>
                <a:avLst/>
                <a:gdLst>
                  <a:gd name="T0" fmla="*/ 0 w 15"/>
                  <a:gd name="T1" fmla="*/ 1 h 48"/>
                  <a:gd name="T2" fmla="*/ 1 w 15"/>
                  <a:gd name="T3" fmla="*/ 1 h 48"/>
                  <a:gd name="T4" fmla="*/ 1 w 15"/>
                  <a:gd name="T5" fmla="*/ 1 h 48"/>
                  <a:gd name="T6" fmla="*/ 1 w 15"/>
                  <a:gd name="T7" fmla="*/ 1 h 48"/>
                  <a:gd name="T8" fmla="*/ 1 w 15"/>
                  <a:gd name="T9" fmla="*/ 1 h 48"/>
                  <a:gd name="T10" fmla="*/ 1 w 15"/>
                  <a:gd name="T11" fmla="*/ 1 h 48"/>
                  <a:gd name="T12" fmla="*/ 1 w 15"/>
                  <a:gd name="T13" fmla="*/ 1 h 48"/>
                  <a:gd name="T14" fmla="*/ 1 w 15"/>
                  <a:gd name="T15" fmla="*/ 1 h 48"/>
                  <a:gd name="T16" fmla="*/ 1 w 15"/>
                  <a:gd name="T17" fmla="*/ 1 h 48"/>
                  <a:gd name="T18" fmla="*/ 1 w 15"/>
                  <a:gd name="T19" fmla="*/ 1 h 48"/>
                  <a:gd name="T20" fmla="*/ 1 w 15"/>
                  <a:gd name="T21" fmla="*/ 1 h 48"/>
                  <a:gd name="T22" fmla="*/ 1 w 15"/>
                  <a:gd name="T23" fmla="*/ 1 h 48"/>
                  <a:gd name="T24" fmla="*/ 1 w 15"/>
                  <a:gd name="T25" fmla="*/ 0 h 48"/>
                  <a:gd name="T26" fmla="*/ 1 w 15"/>
                  <a:gd name="T27" fmla="*/ 1 h 48"/>
                  <a:gd name="T28" fmla="*/ 1 w 15"/>
                  <a:gd name="T29" fmla="*/ 1 h 48"/>
                  <a:gd name="T30" fmla="*/ 1 w 15"/>
                  <a:gd name="T31" fmla="*/ 1 h 48"/>
                  <a:gd name="T32" fmla="*/ 0 w 15"/>
                  <a:gd name="T33" fmla="*/ 1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8"/>
                  <a:gd name="T53" fmla="*/ 15 w 15"/>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8">
                    <a:moveTo>
                      <a:pt x="0" y="24"/>
                    </a:moveTo>
                    <a:lnTo>
                      <a:pt x="1" y="34"/>
                    </a:lnTo>
                    <a:lnTo>
                      <a:pt x="2" y="41"/>
                    </a:lnTo>
                    <a:lnTo>
                      <a:pt x="4" y="45"/>
                    </a:lnTo>
                    <a:lnTo>
                      <a:pt x="7" y="47"/>
                    </a:lnTo>
                    <a:lnTo>
                      <a:pt x="10" y="45"/>
                    </a:lnTo>
                    <a:lnTo>
                      <a:pt x="12" y="41"/>
                    </a:lnTo>
                    <a:lnTo>
                      <a:pt x="14" y="34"/>
                    </a:lnTo>
                    <a:lnTo>
                      <a:pt x="14" y="24"/>
                    </a:lnTo>
                    <a:lnTo>
                      <a:pt x="14" y="13"/>
                    </a:lnTo>
                    <a:lnTo>
                      <a:pt x="12" y="5"/>
                    </a:lnTo>
                    <a:lnTo>
                      <a:pt x="10" y="1"/>
                    </a:lnTo>
                    <a:lnTo>
                      <a:pt x="7" y="0"/>
                    </a:lnTo>
                    <a:lnTo>
                      <a:pt x="4" y="1"/>
                    </a:lnTo>
                    <a:lnTo>
                      <a:pt x="2" y="5"/>
                    </a:lnTo>
                    <a:lnTo>
                      <a:pt x="1" y="13"/>
                    </a:lnTo>
                    <a:lnTo>
                      <a:pt x="0" y="24"/>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10" name="Freeform 116"/>
              <p:cNvSpPr>
                <a:spLocks/>
              </p:cNvSpPr>
              <p:nvPr/>
            </p:nvSpPr>
            <p:spPr bwMode="auto">
              <a:xfrm>
                <a:off x="951" y="1235"/>
                <a:ext cx="9" cy="21"/>
              </a:xfrm>
              <a:custGeom>
                <a:avLst/>
                <a:gdLst>
                  <a:gd name="T0" fmla="*/ 1 w 13"/>
                  <a:gd name="T1" fmla="*/ 1 h 33"/>
                  <a:gd name="T2" fmla="*/ 1 w 13"/>
                  <a:gd name="T3" fmla="*/ 1 h 33"/>
                  <a:gd name="T4" fmla="*/ 1 w 13"/>
                  <a:gd name="T5" fmla="*/ 1 h 33"/>
                  <a:gd name="T6" fmla="*/ 1 w 13"/>
                  <a:gd name="T7" fmla="*/ 1 h 33"/>
                  <a:gd name="T8" fmla="*/ 1 w 13"/>
                  <a:gd name="T9" fmla="*/ 1 h 33"/>
                  <a:gd name="T10" fmla="*/ 1 w 13"/>
                  <a:gd name="T11" fmla="*/ 1 h 33"/>
                  <a:gd name="T12" fmla="*/ 1 w 13"/>
                  <a:gd name="T13" fmla="*/ 1 h 33"/>
                  <a:gd name="T14" fmla="*/ 0 w 13"/>
                  <a:gd name="T15" fmla="*/ 1 h 33"/>
                  <a:gd name="T16" fmla="*/ 0 w 13"/>
                  <a:gd name="T17" fmla="*/ 1 h 33"/>
                  <a:gd name="T18" fmla="*/ 0 w 13"/>
                  <a:gd name="T19" fmla="*/ 1 h 33"/>
                  <a:gd name="T20" fmla="*/ 1 w 13"/>
                  <a:gd name="T21" fmla="*/ 1 h 33"/>
                  <a:gd name="T22" fmla="*/ 1 w 13"/>
                  <a:gd name="T23" fmla="*/ 1 h 33"/>
                  <a:gd name="T24" fmla="*/ 1 w 13"/>
                  <a:gd name="T25" fmla="*/ 0 h 33"/>
                  <a:gd name="T26" fmla="*/ 1 w 13"/>
                  <a:gd name="T27" fmla="*/ 1 h 33"/>
                  <a:gd name="T28" fmla="*/ 1 w 13"/>
                  <a:gd name="T29" fmla="*/ 1 h 33"/>
                  <a:gd name="T30" fmla="*/ 1 w 13"/>
                  <a:gd name="T31" fmla="*/ 1 h 33"/>
                  <a:gd name="T32" fmla="*/ 1 w 1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3"/>
                  <a:gd name="T53" fmla="*/ 13 w 1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3">
                    <a:moveTo>
                      <a:pt x="12" y="16"/>
                    </a:moveTo>
                    <a:lnTo>
                      <a:pt x="12" y="22"/>
                    </a:lnTo>
                    <a:lnTo>
                      <a:pt x="10" y="27"/>
                    </a:lnTo>
                    <a:lnTo>
                      <a:pt x="8" y="31"/>
                    </a:lnTo>
                    <a:lnTo>
                      <a:pt x="5" y="32"/>
                    </a:lnTo>
                    <a:lnTo>
                      <a:pt x="3" y="31"/>
                    </a:lnTo>
                    <a:lnTo>
                      <a:pt x="1" y="27"/>
                    </a:lnTo>
                    <a:lnTo>
                      <a:pt x="0" y="22"/>
                    </a:lnTo>
                    <a:lnTo>
                      <a:pt x="0" y="16"/>
                    </a:lnTo>
                    <a:lnTo>
                      <a:pt x="0" y="10"/>
                    </a:lnTo>
                    <a:lnTo>
                      <a:pt x="1" y="5"/>
                    </a:lnTo>
                    <a:lnTo>
                      <a:pt x="3" y="1"/>
                    </a:lnTo>
                    <a:lnTo>
                      <a:pt x="5" y="0"/>
                    </a:lnTo>
                    <a:lnTo>
                      <a:pt x="8" y="1"/>
                    </a:lnTo>
                    <a:lnTo>
                      <a:pt x="10" y="5"/>
                    </a:lnTo>
                    <a:lnTo>
                      <a:pt x="12" y="10"/>
                    </a:lnTo>
                    <a:lnTo>
                      <a:pt x="12"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11" name="Freeform 117"/>
              <p:cNvSpPr>
                <a:spLocks/>
              </p:cNvSpPr>
              <p:nvPr/>
            </p:nvSpPr>
            <p:spPr bwMode="auto">
              <a:xfrm>
                <a:off x="971" y="1054"/>
                <a:ext cx="6" cy="32"/>
              </a:xfrm>
              <a:custGeom>
                <a:avLst/>
                <a:gdLst>
                  <a:gd name="T0" fmla="*/ 1 w 9"/>
                  <a:gd name="T1" fmla="*/ 1 h 49"/>
                  <a:gd name="T2" fmla="*/ 1 w 9"/>
                  <a:gd name="T3" fmla="*/ 1 h 49"/>
                  <a:gd name="T4" fmla="*/ 1 w 9"/>
                  <a:gd name="T5" fmla="*/ 1 h 49"/>
                  <a:gd name="T6" fmla="*/ 1 w 9"/>
                  <a:gd name="T7" fmla="*/ 1 h 49"/>
                  <a:gd name="T8" fmla="*/ 1 w 9"/>
                  <a:gd name="T9" fmla="*/ 1 h 49"/>
                  <a:gd name="T10" fmla="*/ 1 w 9"/>
                  <a:gd name="T11" fmla="*/ 1 h 49"/>
                  <a:gd name="T12" fmla="*/ 1 w 9"/>
                  <a:gd name="T13" fmla="*/ 1 h 49"/>
                  <a:gd name="T14" fmla="*/ 0 w 9"/>
                  <a:gd name="T15" fmla="*/ 1 h 49"/>
                  <a:gd name="T16" fmla="*/ 0 w 9"/>
                  <a:gd name="T17" fmla="*/ 1 h 49"/>
                  <a:gd name="T18" fmla="*/ 0 w 9"/>
                  <a:gd name="T19" fmla="*/ 1 h 49"/>
                  <a:gd name="T20" fmla="*/ 1 w 9"/>
                  <a:gd name="T21" fmla="*/ 1 h 49"/>
                  <a:gd name="T22" fmla="*/ 1 w 9"/>
                  <a:gd name="T23" fmla="*/ 1 h 49"/>
                  <a:gd name="T24" fmla="*/ 1 w 9"/>
                  <a:gd name="T25" fmla="*/ 0 h 49"/>
                  <a:gd name="T26" fmla="*/ 1 w 9"/>
                  <a:gd name="T27" fmla="*/ 1 h 49"/>
                  <a:gd name="T28" fmla="*/ 1 w 9"/>
                  <a:gd name="T29" fmla="*/ 1 h 49"/>
                  <a:gd name="T30" fmla="*/ 1 w 9"/>
                  <a:gd name="T31" fmla="*/ 1 h 49"/>
                  <a:gd name="T32" fmla="*/ 1 w 9"/>
                  <a:gd name="T33" fmla="*/ 1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9"/>
                  <a:gd name="T53" fmla="*/ 9 w 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9">
                    <a:moveTo>
                      <a:pt x="8" y="23"/>
                    </a:moveTo>
                    <a:lnTo>
                      <a:pt x="7" y="34"/>
                    </a:lnTo>
                    <a:lnTo>
                      <a:pt x="7" y="42"/>
                    </a:lnTo>
                    <a:lnTo>
                      <a:pt x="5" y="46"/>
                    </a:lnTo>
                    <a:lnTo>
                      <a:pt x="3" y="48"/>
                    </a:lnTo>
                    <a:lnTo>
                      <a:pt x="2" y="46"/>
                    </a:lnTo>
                    <a:lnTo>
                      <a:pt x="1" y="42"/>
                    </a:lnTo>
                    <a:lnTo>
                      <a:pt x="0" y="34"/>
                    </a:lnTo>
                    <a:lnTo>
                      <a:pt x="0" y="23"/>
                    </a:lnTo>
                    <a:lnTo>
                      <a:pt x="0" y="13"/>
                    </a:lnTo>
                    <a:lnTo>
                      <a:pt x="1" y="6"/>
                    </a:lnTo>
                    <a:lnTo>
                      <a:pt x="2" y="2"/>
                    </a:lnTo>
                    <a:lnTo>
                      <a:pt x="3" y="0"/>
                    </a:lnTo>
                    <a:lnTo>
                      <a:pt x="5" y="2"/>
                    </a:lnTo>
                    <a:lnTo>
                      <a:pt x="7" y="6"/>
                    </a:lnTo>
                    <a:lnTo>
                      <a:pt x="7" y="13"/>
                    </a:lnTo>
                    <a:lnTo>
                      <a:pt x="8" y="23"/>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12" name="Freeform 118"/>
              <p:cNvSpPr>
                <a:spLocks/>
              </p:cNvSpPr>
              <p:nvPr/>
            </p:nvSpPr>
            <p:spPr bwMode="auto">
              <a:xfrm>
                <a:off x="933" y="1519"/>
                <a:ext cx="8" cy="27"/>
              </a:xfrm>
              <a:custGeom>
                <a:avLst/>
                <a:gdLst>
                  <a:gd name="T0" fmla="*/ 1 w 13"/>
                  <a:gd name="T1" fmla="*/ 1 h 42"/>
                  <a:gd name="T2" fmla="*/ 1 w 13"/>
                  <a:gd name="T3" fmla="*/ 1 h 42"/>
                  <a:gd name="T4" fmla="*/ 1 w 13"/>
                  <a:gd name="T5" fmla="*/ 1 h 42"/>
                  <a:gd name="T6" fmla="*/ 1 w 13"/>
                  <a:gd name="T7" fmla="*/ 1 h 42"/>
                  <a:gd name="T8" fmla="*/ 1 w 13"/>
                  <a:gd name="T9" fmla="*/ 1 h 42"/>
                  <a:gd name="T10" fmla="*/ 1 w 13"/>
                  <a:gd name="T11" fmla="*/ 1 h 42"/>
                  <a:gd name="T12" fmla="*/ 1 w 13"/>
                  <a:gd name="T13" fmla="*/ 1 h 42"/>
                  <a:gd name="T14" fmla="*/ 0 w 13"/>
                  <a:gd name="T15" fmla="*/ 1 h 42"/>
                  <a:gd name="T16" fmla="*/ 0 w 13"/>
                  <a:gd name="T17" fmla="*/ 1 h 42"/>
                  <a:gd name="T18" fmla="*/ 0 w 13"/>
                  <a:gd name="T19" fmla="*/ 1 h 42"/>
                  <a:gd name="T20" fmla="*/ 1 w 13"/>
                  <a:gd name="T21" fmla="*/ 1 h 42"/>
                  <a:gd name="T22" fmla="*/ 1 w 13"/>
                  <a:gd name="T23" fmla="*/ 1 h 42"/>
                  <a:gd name="T24" fmla="*/ 1 w 13"/>
                  <a:gd name="T25" fmla="*/ 0 h 42"/>
                  <a:gd name="T26" fmla="*/ 1 w 13"/>
                  <a:gd name="T27" fmla="*/ 1 h 42"/>
                  <a:gd name="T28" fmla="*/ 1 w 13"/>
                  <a:gd name="T29" fmla="*/ 1 h 42"/>
                  <a:gd name="T30" fmla="*/ 1 w 13"/>
                  <a:gd name="T31" fmla="*/ 1 h 42"/>
                  <a:gd name="T32" fmla="*/ 1 w 13"/>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2"/>
                  <a:gd name="T53" fmla="*/ 13 w 13"/>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2">
                    <a:moveTo>
                      <a:pt x="12" y="16"/>
                    </a:moveTo>
                    <a:lnTo>
                      <a:pt x="12" y="26"/>
                    </a:lnTo>
                    <a:lnTo>
                      <a:pt x="10" y="34"/>
                    </a:lnTo>
                    <a:lnTo>
                      <a:pt x="8" y="39"/>
                    </a:lnTo>
                    <a:lnTo>
                      <a:pt x="5" y="41"/>
                    </a:lnTo>
                    <a:lnTo>
                      <a:pt x="3" y="39"/>
                    </a:lnTo>
                    <a:lnTo>
                      <a:pt x="1" y="34"/>
                    </a:lnTo>
                    <a:lnTo>
                      <a:pt x="0" y="26"/>
                    </a:lnTo>
                    <a:lnTo>
                      <a:pt x="0" y="16"/>
                    </a:lnTo>
                    <a:lnTo>
                      <a:pt x="0" y="10"/>
                    </a:lnTo>
                    <a:lnTo>
                      <a:pt x="1" y="5"/>
                    </a:lnTo>
                    <a:lnTo>
                      <a:pt x="3" y="1"/>
                    </a:lnTo>
                    <a:lnTo>
                      <a:pt x="5" y="0"/>
                    </a:lnTo>
                    <a:lnTo>
                      <a:pt x="8" y="1"/>
                    </a:lnTo>
                    <a:lnTo>
                      <a:pt x="10" y="5"/>
                    </a:lnTo>
                    <a:lnTo>
                      <a:pt x="12" y="10"/>
                    </a:lnTo>
                    <a:lnTo>
                      <a:pt x="12"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13" name="Freeform 119"/>
              <p:cNvSpPr>
                <a:spLocks/>
              </p:cNvSpPr>
              <p:nvPr/>
            </p:nvSpPr>
            <p:spPr bwMode="auto">
              <a:xfrm>
                <a:off x="874" y="803"/>
                <a:ext cx="6" cy="27"/>
              </a:xfrm>
              <a:custGeom>
                <a:avLst/>
                <a:gdLst>
                  <a:gd name="T0" fmla="*/ 0 w 9"/>
                  <a:gd name="T1" fmla="*/ 1 h 41"/>
                  <a:gd name="T2" fmla="*/ 1 w 9"/>
                  <a:gd name="T3" fmla="*/ 1 h 41"/>
                  <a:gd name="T4" fmla="*/ 1 w 9"/>
                  <a:gd name="T5" fmla="*/ 1 h 41"/>
                  <a:gd name="T6" fmla="*/ 1 w 9"/>
                  <a:gd name="T7" fmla="*/ 1 h 41"/>
                  <a:gd name="T8" fmla="*/ 1 w 9"/>
                  <a:gd name="T9" fmla="*/ 1 h 41"/>
                  <a:gd name="T10" fmla="*/ 1 w 9"/>
                  <a:gd name="T11" fmla="*/ 1 h 41"/>
                  <a:gd name="T12" fmla="*/ 1 w 9"/>
                  <a:gd name="T13" fmla="*/ 1 h 41"/>
                  <a:gd name="T14" fmla="*/ 1 w 9"/>
                  <a:gd name="T15" fmla="*/ 1 h 41"/>
                  <a:gd name="T16" fmla="*/ 1 w 9"/>
                  <a:gd name="T17" fmla="*/ 1 h 41"/>
                  <a:gd name="T18" fmla="*/ 1 w 9"/>
                  <a:gd name="T19" fmla="*/ 1 h 41"/>
                  <a:gd name="T20" fmla="*/ 1 w 9"/>
                  <a:gd name="T21" fmla="*/ 1 h 41"/>
                  <a:gd name="T22" fmla="*/ 1 w 9"/>
                  <a:gd name="T23" fmla="*/ 1 h 41"/>
                  <a:gd name="T24" fmla="*/ 1 w 9"/>
                  <a:gd name="T25" fmla="*/ 0 h 41"/>
                  <a:gd name="T26" fmla="*/ 1 w 9"/>
                  <a:gd name="T27" fmla="*/ 1 h 41"/>
                  <a:gd name="T28" fmla="*/ 1 w 9"/>
                  <a:gd name="T29" fmla="*/ 1 h 41"/>
                  <a:gd name="T30" fmla="*/ 1 w 9"/>
                  <a:gd name="T31" fmla="*/ 1 h 41"/>
                  <a:gd name="T32" fmla="*/ 0 w 9"/>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1"/>
                  <a:gd name="T53" fmla="*/ 9 w 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1">
                    <a:moveTo>
                      <a:pt x="0" y="24"/>
                    </a:moveTo>
                    <a:lnTo>
                      <a:pt x="1" y="30"/>
                    </a:lnTo>
                    <a:lnTo>
                      <a:pt x="1" y="35"/>
                    </a:lnTo>
                    <a:lnTo>
                      <a:pt x="3" y="39"/>
                    </a:lnTo>
                    <a:lnTo>
                      <a:pt x="5" y="40"/>
                    </a:lnTo>
                    <a:lnTo>
                      <a:pt x="6" y="39"/>
                    </a:lnTo>
                    <a:lnTo>
                      <a:pt x="7" y="35"/>
                    </a:lnTo>
                    <a:lnTo>
                      <a:pt x="8" y="30"/>
                    </a:lnTo>
                    <a:lnTo>
                      <a:pt x="8" y="24"/>
                    </a:lnTo>
                    <a:lnTo>
                      <a:pt x="8" y="14"/>
                    </a:lnTo>
                    <a:lnTo>
                      <a:pt x="7" y="6"/>
                    </a:lnTo>
                    <a:lnTo>
                      <a:pt x="6" y="2"/>
                    </a:lnTo>
                    <a:lnTo>
                      <a:pt x="5" y="0"/>
                    </a:lnTo>
                    <a:lnTo>
                      <a:pt x="3" y="2"/>
                    </a:lnTo>
                    <a:lnTo>
                      <a:pt x="1" y="6"/>
                    </a:lnTo>
                    <a:lnTo>
                      <a:pt x="1" y="14"/>
                    </a:lnTo>
                    <a:lnTo>
                      <a:pt x="0" y="24"/>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14" name="Freeform 120"/>
              <p:cNvSpPr>
                <a:spLocks/>
              </p:cNvSpPr>
              <p:nvPr/>
            </p:nvSpPr>
            <p:spPr bwMode="auto">
              <a:xfrm>
                <a:off x="968" y="1573"/>
                <a:ext cx="9" cy="27"/>
              </a:xfrm>
              <a:custGeom>
                <a:avLst/>
                <a:gdLst>
                  <a:gd name="T0" fmla="*/ 0 w 13"/>
                  <a:gd name="T1" fmla="*/ 1 h 42"/>
                  <a:gd name="T2" fmla="*/ 1 w 13"/>
                  <a:gd name="T3" fmla="*/ 1 h 42"/>
                  <a:gd name="T4" fmla="*/ 1 w 13"/>
                  <a:gd name="T5" fmla="*/ 1 h 42"/>
                  <a:gd name="T6" fmla="*/ 1 w 13"/>
                  <a:gd name="T7" fmla="*/ 1 h 42"/>
                  <a:gd name="T8" fmla="*/ 1 w 13"/>
                  <a:gd name="T9" fmla="*/ 1 h 42"/>
                  <a:gd name="T10" fmla="*/ 1 w 13"/>
                  <a:gd name="T11" fmla="*/ 1 h 42"/>
                  <a:gd name="T12" fmla="*/ 1 w 13"/>
                  <a:gd name="T13" fmla="*/ 1 h 42"/>
                  <a:gd name="T14" fmla="*/ 1 w 13"/>
                  <a:gd name="T15" fmla="*/ 1 h 42"/>
                  <a:gd name="T16" fmla="*/ 1 w 13"/>
                  <a:gd name="T17" fmla="*/ 1 h 42"/>
                  <a:gd name="T18" fmla="*/ 1 w 13"/>
                  <a:gd name="T19" fmla="*/ 1 h 42"/>
                  <a:gd name="T20" fmla="*/ 1 w 13"/>
                  <a:gd name="T21" fmla="*/ 1 h 42"/>
                  <a:gd name="T22" fmla="*/ 1 w 13"/>
                  <a:gd name="T23" fmla="*/ 1 h 42"/>
                  <a:gd name="T24" fmla="*/ 1 w 13"/>
                  <a:gd name="T25" fmla="*/ 0 h 42"/>
                  <a:gd name="T26" fmla="*/ 1 w 13"/>
                  <a:gd name="T27" fmla="*/ 1 h 42"/>
                  <a:gd name="T28" fmla="*/ 1 w 13"/>
                  <a:gd name="T29" fmla="*/ 1 h 42"/>
                  <a:gd name="T30" fmla="*/ 1 w 13"/>
                  <a:gd name="T31" fmla="*/ 1 h 42"/>
                  <a:gd name="T32" fmla="*/ 0 w 13"/>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2"/>
                  <a:gd name="T53" fmla="*/ 13 w 13"/>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2">
                    <a:moveTo>
                      <a:pt x="0" y="25"/>
                    </a:moveTo>
                    <a:lnTo>
                      <a:pt x="1" y="31"/>
                    </a:lnTo>
                    <a:lnTo>
                      <a:pt x="2" y="36"/>
                    </a:lnTo>
                    <a:lnTo>
                      <a:pt x="5" y="40"/>
                    </a:lnTo>
                    <a:lnTo>
                      <a:pt x="7" y="41"/>
                    </a:lnTo>
                    <a:lnTo>
                      <a:pt x="9" y="40"/>
                    </a:lnTo>
                    <a:lnTo>
                      <a:pt x="11" y="36"/>
                    </a:lnTo>
                    <a:lnTo>
                      <a:pt x="12" y="31"/>
                    </a:lnTo>
                    <a:lnTo>
                      <a:pt x="12" y="25"/>
                    </a:lnTo>
                    <a:lnTo>
                      <a:pt x="12" y="14"/>
                    </a:lnTo>
                    <a:lnTo>
                      <a:pt x="11" y="6"/>
                    </a:lnTo>
                    <a:lnTo>
                      <a:pt x="9" y="2"/>
                    </a:lnTo>
                    <a:lnTo>
                      <a:pt x="7" y="0"/>
                    </a:lnTo>
                    <a:lnTo>
                      <a:pt x="5" y="2"/>
                    </a:lnTo>
                    <a:lnTo>
                      <a:pt x="2" y="6"/>
                    </a:lnTo>
                    <a:lnTo>
                      <a:pt x="1" y="14"/>
                    </a:lnTo>
                    <a:lnTo>
                      <a:pt x="0" y="25"/>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15" name="Freeform 121"/>
              <p:cNvSpPr>
                <a:spLocks/>
              </p:cNvSpPr>
              <p:nvPr/>
            </p:nvSpPr>
            <p:spPr bwMode="auto">
              <a:xfrm>
                <a:off x="911" y="1278"/>
                <a:ext cx="9" cy="21"/>
              </a:xfrm>
              <a:custGeom>
                <a:avLst/>
                <a:gdLst>
                  <a:gd name="T0" fmla="*/ 0 w 13"/>
                  <a:gd name="T1" fmla="*/ 1 h 33"/>
                  <a:gd name="T2" fmla="*/ 0 w 13"/>
                  <a:gd name="T3" fmla="*/ 1 h 33"/>
                  <a:gd name="T4" fmla="*/ 1 w 13"/>
                  <a:gd name="T5" fmla="*/ 1 h 33"/>
                  <a:gd name="T6" fmla="*/ 1 w 13"/>
                  <a:gd name="T7" fmla="*/ 1 h 33"/>
                  <a:gd name="T8" fmla="*/ 1 w 13"/>
                  <a:gd name="T9" fmla="*/ 1 h 33"/>
                  <a:gd name="T10" fmla="*/ 1 w 13"/>
                  <a:gd name="T11" fmla="*/ 1 h 33"/>
                  <a:gd name="T12" fmla="*/ 1 w 13"/>
                  <a:gd name="T13" fmla="*/ 1 h 33"/>
                  <a:gd name="T14" fmla="*/ 1 w 13"/>
                  <a:gd name="T15" fmla="*/ 1 h 33"/>
                  <a:gd name="T16" fmla="*/ 1 w 13"/>
                  <a:gd name="T17" fmla="*/ 1 h 33"/>
                  <a:gd name="T18" fmla="*/ 1 w 13"/>
                  <a:gd name="T19" fmla="*/ 1 h 33"/>
                  <a:gd name="T20" fmla="*/ 1 w 13"/>
                  <a:gd name="T21" fmla="*/ 1 h 33"/>
                  <a:gd name="T22" fmla="*/ 1 w 13"/>
                  <a:gd name="T23" fmla="*/ 1 h 33"/>
                  <a:gd name="T24" fmla="*/ 1 w 13"/>
                  <a:gd name="T25" fmla="*/ 0 h 33"/>
                  <a:gd name="T26" fmla="*/ 1 w 13"/>
                  <a:gd name="T27" fmla="*/ 1 h 33"/>
                  <a:gd name="T28" fmla="*/ 1 w 13"/>
                  <a:gd name="T29" fmla="*/ 1 h 33"/>
                  <a:gd name="T30" fmla="*/ 0 w 13"/>
                  <a:gd name="T31" fmla="*/ 1 h 33"/>
                  <a:gd name="T32" fmla="*/ 0 w 1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3"/>
                  <a:gd name="T53" fmla="*/ 13 w 1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3">
                    <a:moveTo>
                      <a:pt x="0" y="17"/>
                    </a:moveTo>
                    <a:lnTo>
                      <a:pt x="0" y="22"/>
                    </a:lnTo>
                    <a:lnTo>
                      <a:pt x="1" y="28"/>
                    </a:lnTo>
                    <a:lnTo>
                      <a:pt x="2" y="31"/>
                    </a:lnTo>
                    <a:lnTo>
                      <a:pt x="5" y="32"/>
                    </a:lnTo>
                    <a:lnTo>
                      <a:pt x="8" y="31"/>
                    </a:lnTo>
                    <a:lnTo>
                      <a:pt x="10" y="28"/>
                    </a:lnTo>
                    <a:lnTo>
                      <a:pt x="11" y="22"/>
                    </a:lnTo>
                    <a:lnTo>
                      <a:pt x="12" y="17"/>
                    </a:lnTo>
                    <a:lnTo>
                      <a:pt x="11" y="11"/>
                    </a:lnTo>
                    <a:lnTo>
                      <a:pt x="10" y="6"/>
                    </a:lnTo>
                    <a:lnTo>
                      <a:pt x="8" y="2"/>
                    </a:lnTo>
                    <a:lnTo>
                      <a:pt x="5" y="0"/>
                    </a:lnTo>
                    <a:lnTo>
                      <a:pt x="2" y="2"/>
                    </a:lnTo>
                    <a:lnTo>
                      <a:pt x="1" y="6"/>
                    </a:lnTo>
                    <a:lnTo>
                      <a:pt x="0" y="11"/>
                    </a:lnTo>
                    <a:lnTo>
                      <a:pt x="0" y="17"/>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16" name="Freeform 122"/>
              <p:cNvSpPr>
                <a:spLocks/>
              </p:cNvSpPr>
              <p:nvPr/>
            </p:nvSpPr>
            <p:spPr bwMode="auto">
              <a:xfrm>
                <a:off x="984" y="886"/>
                <a:ext cx="6" cy="52"/>
              </a:xfrm>
              <a:custGeom>
                <a:avLst/>
                <a:gdLst>
                  <a:gd name="T0" fmla="*/ 0 w 10"/>
                  <a:gd name="T1" fmla="*/ 1 h 81"/>
                  <a:gd name="T2" fmla="*/ 0 w 10"/>
                  <a:gd name="T3" fmla="*/ 1 h 81"/>
                  <a:gd name="T4" fmla="*/ 1 w 10"/>
                  <a:gd name="T5" fmla="*/ 1 h 81"/>
                  <a:gd name="T6" fmla="*/ 1 w 10"/>
                  <a:gd name="T7" fmla="*/ 1 h 81"/>
                  <a:gd name="T8" fmla="*/ 1 w 10"/>
                  <a:gd name="T9" fmla="*/ 1 h 81"/>
                  <a:gd name="T10" fmla="*/ 1 w 10"/>
                  <a:gd name="T11" fmla="*/ 1 h 81"/>
                  <a:gd name="T12" fmla="*/ 1 w 10"/>
                  <a:gd name="T13" fmla="*/ 1 h 81"/>
                  <a:gd name="T14" fmla="*/ 1 w 10"/>
                  <a:gd name="T15" fmla="*/ 1 h 81"/>
                  <a:gd name="T16" fmla="*/ 1 w 10"/>
                  <a:gd name="T17" fmla="*/ 1 h 81"/>
                  <a:gd name="T18" fmla="*/ 1 w 10"/>
                  <a:gd name="T19" fmla="*/ 1 h 81"/>
                  <a:gd name="T20" fmla="*/ 1 w 10"/>
                  <a:gd name="T21" fmla="*/ 1 h 81"/>
                  <a:gd name="T22" fmla="*/ 1 w 10"/>
                  <a:gd name="T23" fmla="*/ 1 h 81"/>
                  <a:gd name="T24" fmla="*/ 1 w 10"/>
                  <a:gd name="T25" fmla="*/ 0 h 81"/>
                  <a:gd name="T26" fmla="*/ 1 w 10"/>
                  <a:gd name="T27" fmla="*/ 1 h 81"/>
                  <a:gd name="T28" fmla="*/ 1 w 10"/>
                  <a:gd name="T29" fmla="*/ 1 h 81"/>
                  <a:gd name="T30" fmla="*/ 0 w 10"/>
                  <a:gd name="T31" fmla="*/ 1 h 81"/>
                  <a:gd name="T32" fmla="*/ 0 w 10"/>
                  <a:gd name="T33" fmla="*/ 1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81"/>
                  <a:gd name="T53" fmla="*/ 10 w 10"/>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81">
                    <a:moveTo>
                      <a:pt x="0" y="40"/>
                    </a:moveTo>
                    <a:lnTo>
                      <a:pt x="0" y="57"/>
                    </a:lnTo>
                    <a:lnTo>
                      <a:pt x="1" y="69"/>
                    </a:lnTo>
                    <a:lnTo>
                      <a:pt x="2" y="77"/>
                    </a:lnTo>
                    <a:lnTo>
                      <a:pt x="3" y="80"/>
                    </a:lnTo>
                    <a:lnTo>
                      <a:pt x="6" y="77"/>
                    </a:lnTo>
                    <a:lnTo>
                      <a:pt x="7" y="69"/>
                    </a:lnTo>
                    <a:lnTo>
                      <a:pt x="8" y="57"/>
                    </a:lnTo>
                    <a:lnTo>
                      <a:pt x="9" y="40"/>
                    </a:lnTo>
                    <a:lnTo>
                      <a:pt x="8" y="24"/>
                    </a:lnTo>
                    <a:lnTo>
                      <a:pt x="7" y="11"/>
                    </a:lnTo>
                    <a:lnTo>
                      <a:pt x="6" y="3"/>
                    </a:lnTo>
                    <a:lnTo>
                      <a:pt x="3" y="0"/>
                    </a:lnTo>
                    <a:lnTo>
                      <a:pt x="2" y="3"/>
                    </a:lnTo>
                    <a:lnTo>
                      <a:pt x="1" y="11"/>
                    </a:lnTo>
                    <a:lnTo>
                      <a:pt x="0" y="24"/>
                    </a:lnTo>
                    <a:lnTo>
                      <a:pt x="0" y="40"/>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17" name="Freeform 123"/>
              <p:cNvSpPr>
                <a:spLocks/>
              </p:cNvSpPr>
              <p:nvPr/>
            </p:nvSpPr>
            <p:spPr bwMode="auto">
              <a:xfrm>
                <a:off x="984" y="1894"/>
                <a:ext cx="2" cy="20"/>
              </a:xfrm>
              <a:custGeom>
                <a:avLst/>
                <a:gdLst>
                  <a:gd name="T0" fmla="*/ 0 w 4"/>
                  <a:gd name="T1" fmla="*/ 1 h 32"/>
                  <a:gd name="T2" fmla="*/ 0 w 4"/>
                  <a:gd name="T3" fmla="*/ 1 h 32"/>
                  <a:gd name="T4" fmla="*/ 1 w 4"/>
                  <a:gd name="T5" fmla="*/ 1 h 32"/>
                  <a:gd name="T6" fmla="*/ 1 w 4"/>
                  <a:gd name="T7" fmla="*/ 1 h 32"/>
                  <a:gd name="T8" fmla="*/ 1 w 4"/>
                  <a:gd name="T9" fmla="*/ 1 h 32"/>
                  <a:gd name="T10" fmla="*/ 1 w 4"/>
                  <a:gd name="T11" fmla="*/ 1 h 32"/>
                  <a:gd name="T12" fmla="*/ 1 w 4"/>
                  <a:gd name="T13" fmla="*/ 1 h 32"/>
                  <a:gd name="T14" fmla="*/ 1 w 4"/>
                  <a:gd name="T15" fmla="*/ 1 h 32"/>
                  <a:gd name="T16" fmla="*/ 1 w 4"/>
                  <a:gd name="T17" fmla="*/ 1 h 32"/>
                  <a:gd name="T18" fmla="*/ 1 w 4"/>
                  <a:gd name="T19" fmla="*/ 0 h 32"/>
                  <a:gd name="T20" fmla="*/ 1 w 4"/>
                  <a:gd name="T21" fmla="*/ 1 h 32"/>
                  <a:gd name="T22" fmla="*/ 1 w 4"/>
                  <a:gd name="T23" fmla="*/ 1 h 32"/>
                  <a:gd name="T24" fmla="*/ 0 w 4"/>
                  <a:gd name="T25" fmla="*/ 1 h 32"/>
                  <a:gd name="T26" fmla="*/ 0 w 4"/>
                  <a:gd name="T27" fmla="*/ 1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2"/>
                  <a:gd name="T44" fmla="*/ 4 w 4"/>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2">
                    <a:moveTo>
                      <a:pt x="0" y="15"/>
                    </a:moveTo>
                    <a:lnTo>
                      <a:pt x="0" y="25"/>
                    </a:lnTo>
                    <a:lnTo>
                      <a:pt x="1" y="29"/>
                    </a:lnTo>
                    <a:lnTo>
                      <a:pt x="1" y="31"/>
                    </a:lnTo>
                    <a:lnTo>
                      <a:pt x="2" y="31"/>
                    </a:lnTo>
                    <a:lnTo>
                      <a:pt x="2" y="30"/>
                    </a:lnTo>
                    <a:lnTo>
                      <a:pt x="3" y="26"/>
                    </a:lnTo>
                    <a:lnTo>
                      <a:pt x="3" y="21"/>
                    </a:lnTo>
                    <a:lnTo>
                      <a:pt x="3" y="15"/>
                    </a:lnTo>
                    <a:lnTo>
                      <a:pt x="2" y="0"/>
                    </a:lnTo>
                    <a:lnTo>
                      <a:pt x="1" y="1"/>
                    </a:lnTo>
                    <a:lnTo>
                      <a:pt x="1" y="5"/>
                    </a:lnTo>
                    <a:lnTo>
                      <a:pt x="0" y="9"/>
                    </a:lnTo>
                    <a:lnTo>
                      <a:pt x="0" y="15"/>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18" name="Freeform 124"/>
              <p:cNvSpPr>
                <a:spLocks/>
              </p:cNvSpPr>
              <p:nvPr/>
            </p:nvSpPr>
            <p:spPr bwMode="auto">
              <a:xfrm>
                <a:off x="926" y="964"/>
                <a:ext cx="3" cy="21"/>
              </a:xfrm>
              <a:custGeom>
                <a:avLst/>
                <a:gdLst>
                  <a:gd name="T0" fmla="*/ 0 w 5"/>
                  <a:gd name="T1" fmla="*/ 1 h 32"/>
                  <a:gd name="T2" fmla="*/ 0 w 5"/>
                  <a:gd name="T3" fmla="*/ 1 h 32"/>
                  <a:gd name="T4" fmla="*/ 1 w 5"/>
                  <a:gd name="T5" fmla="*/ 1 h 32"/>
                  <a:gd name="T6" fmla="*/ 1 w 5"/>
                  <a:gd name="T7" fmla="*/ 1 h 32"/>
                  <a:gd name="T8" fmla="*/ 1 w 5"/>
                  <a:gd name="T9" fmla="*/ 1 h 32"/>
                  <a:gd name="T10" fmla="*/ 1 w 5"/>
                  <a:gd name="T11" fmla="*/ 1 h 32"/>
                  <a:gd name="T12" fmla="*/ 1 w 5"/>
                  <a:gd name="T13" fmla="*/ 1 h 32"/>
                  <a:gd name="T14" fmla="*/ 1 w 5"/>
                  <a:gd name="T15" fmla="*/ 1 h 32"/>
                  <a:gd name="T16" fmla="*/ 1 w 5"/>
                  <a:gd name="T17" fmla="*/ 1 h 32"/>
                  <a:gd name="T18" fmla="*/ 1 w 5"/>
                  <a:gd name="T19" fmla="*/ 0 h 32"/>
                  <a:gd name="T20" fmla="*/ 0 w 5"/>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32"/>
                  <a:gd name="T35" fmla="*/ 5 w 5"/>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32">
                    <a:moveTo>
                      <a:pt x="0" y="15"/>
                    </a:moveTo>
                    <a:lnTo>
                      <a:pt x="0" y="17"/>
                    </a:lnTo>
                    <a:lnTo>
                      <a:pt x="1" y="23"/>
                    </a:lnTo>
                    <a:lnTo>
                      <a:pt x="2" y="28"/>
                    </a:lnTo>
                    <a:lnTo>
                      <a:pt x="2" y="31"/>
                    </a:lnTo>
                    <a:lnTo>
                      <a:pt x="2" y="28"/>
                    </a:lnTo>
                    <a:lnTo>
                      <a:pt x="3" y="23"/>
                    </a:lnTo>
                    <a:lnTo>
                      <a:pt x="4" y="17"/>
                    </a:lnTo>
                    <a:lnTo>
                      <a:pt x="4" y="15"/>
                    </a:lnTo>
                    <a:lnTo>
                      <a:pt x="2" y="0"/>
                    </a:lnTo>
                    <a:lnTo>
                      <a:pt x="0" y="15"/>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19" name="Freeform 125"/>
              <p:cNvSpPr>
                <a:spLocks/>
              </p:cNvSpPr>
              <p:nvPr/>
            </p:nvSpPr>
            <p:spPr bwMode="auto">
              <a:xfrm>
                <a:off x="947" y="1702"/>
                <a:ext cx="10" cy="27"/>
              </a:xfrm>
              <a:custGeom>
                <a:avLst/>
                <a:gdLst>
                  <a:gd name="T0" fmla="*/ 0 w 15"/>
                  <a:gd name="T1" fmla="*/ 1 h 41"/>
                  <a:gd name="T2" fmla="*/ 0 w 15"/>
                  <a:gd name="T3" fmla="*/ 1 h 41"/>
                  <a:gd name="T4" fmla="*/ 1 w 15"/>
                  <a:gd name="T5" fmla="*/ 1 h 41"/>
                  <a:gd name="T6" fmla="*/ 1 w 15"/>
                  <a:gd name="T7" fmla="*/ 1 h 41"/>
                  <a:gd name="T8" fmla="*/ 1 w 15"/>
                  <a:gd name="T9" fmla="*/ 1 h 41"/>
                  <a:gd name="T10" fmla="*/ 1 w 15"/>
                  <a:gd name="T11" fmla="*/ 1 h 41"/>
                  <a:gd name="T12" fmla="*/ 1 w 15"/>
                  <a:gd name="T13" fmla="*/ 1 h 41"/>
                  <a:gd name="T14" fmla="*/ 1 w 15"/>
                  <a:gd name="T15" fmla="*/ 1 h 41"/>
                  <a:gd name="T16" fmla="*/ 1 w 15"/>
                  <a:gd name="T17" fmla="*/ 1 h 41"/>
                  <a:gd name="T18" fmla="*/ 1 w 15"/>
                  <a:gd name="T19" fmla="*/ 1 h 41"/>
                  <a:gd name="T20" fmla="*/ 1 w 15"/>
                  <a:gd name="T21" fmla="*/ 1 h 41"/>
                  <a:gd name="T22" fmla="*/ 1 w 15"/>
                  <a:gd name="T23" fmla="*/ 0 h 41"/>
                  <a:gd name="T24" fmla="*/ 1 w 15"/>
                  <a:gd name="T25" fmla="*/ 0 h 41"/>
                  <a:gd name="T26" fmla="*/ 1 w 15"/>
                  <a:gd name="T27" fmla="*/ 0 h 41"/>
                  <a:gd name="T28" fmla="*/ 1 w 15"/>
                  <a:gd name="T29" fmla="*/ 1 h 41"/>
                  <a:gd name="T30" fmla="*/ 0 w 15"/>
                  <a:gd name="T31" fmla="*/ 1 h 41"/>
                  <a:gd name="T32" fmla="*/ 0 w 15"/>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1"/>
                  <a:gd name="T53" fmla="*/ 15 w 1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1">
                    <a:moveTo>
                      <a:pt x="0" y="16"/>
                    </a:moveTo>
                    <a:lnTo>
                      <a:pt x="0" y="27"/>
                    </a:lnTo>
                    <a:lnTo>
                      <a:pt x="2" y="34"/>
                    </a:lnTo>
                    <a:lnTo>
                      <a:pt x="4" y="38"/>
                    </a:lnTo>
                    <a:lnTo>
                      <a:pt x="7" y="40"/>
                    </a:lnTo>
                    <a:lnTo>
                      <a:pt x="9" y="38"/>
                    </a:lnTo>
                    <a:lnTo>
                      <a:pt x="12" y="34"/>
                    </a:lnTo>
                    <a:lnTo>
                      <a:pt x="13" y="27"/>
                    </a:lnTo>
                    <a:lnTo>
                      <a:pt x="14" y="16"/>
                    </a:lnTo>
                    <a:lnTo>
                      <a:pt x="13" y="7"/>
                    </a:lnTo>
                    <a:lnTo>
                      <a:pt x="12" y="2"/>
                    </a:lnTo>
                    <a:lnTo>
                      <a:pt x="9" y="0"/>
                    </a:lnTo>
                    <a:lnTo>
                      <a:pt x="7" y="0"/>
                    </a:lnTo>
                    <a:lnTo>
                      <a:pt x="4" y="0"/>
                    </a:lnTo>
                    <a:lnTo>
                      <a:pt x="2" y="2"/>
                    </a:lnTo>
                    <a:lnTo>
                      <a:pt x="0" y="7"/>
                    </a:lnTo>
                    <a:lnTo>
                      <a:pt x="0" y="16"/>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20" name="Freeform 126"/>
              <p:cNvSpPr>
                <a:spLocks/>
              </p:cNvSpPr>
              <p:nvPr/>
            </p:nvSpPr>
            <p:spPr bwMode="auto">
              <a:xfrm>
                <a:off x="874" y="1738"/>
                <a:ext cx="8" cy="28"/>
              </a:xfrm>
              <a:custGeom>
                <a:avLst/>
                <a:gdLst>
                  <a:gd name="T0" fmla="*/ 0 w 12"/>
                  <a:gd name="T1" fmla="*/ 1 h 42"/>
                  <a:gd name="T2" fmla="*/ 1 w 12"/>
                  <a:gd name="T3" fmla="*/ 1 h 42"/>
                  <a:gd name="T4" fmla="*/ 1 w 12"/>
                  <a:gd name="T5" fmla="*/ 1 h 42"/>
                  <a:gd name="T6" fmla="*/ 1 w 12"/>
                  <a:gd name="T7" fmla="*/ 1 h 42"/>
                  <a:gd name="T8" fmla="*/ 1 w 12"/>
                  <a:gd name="T9" fmla="*/ 1 h 42"/>
                  <a:gd name="T10" fmla="*/ 1 w 12"/>
                  <a:gd name="T11" fmla="*/ 1 h 42"/>
                  <a:gd name="T12" fmla="*/ 1 w 12"/>
                  <a:gd name="T13" fmla="*/ 1 h 42"/>
                  <a:gd name="T14" fmla="*/ 1 w 12"/>
                  <a:gd name="T15" fmla="*/ 1 h 42"/>
                  <a:gd name="T16" fmla="*/ 1 w 12"/>
                  <a:gd name="T17" fmla="*/ 1 h 42"/>
                  <a:gd name="T18" fmla="*/ 1 w 12"/>
                  <a:gd name="T19" fmla="*/ 1 h 42"/>
                  <a:gd name="T20" fmla="*/ 1 w 12"/>
                  <a:gd name="T21" fmla="*/ 1 h 42"/>
                  <a:gd name="T22" fmla="*/ 1 w 12"/>
                  <a:gd name="T23" fmla="*/ 1 h 42"/>
                  <a:gd name="T24" fmla="*/ 1 w 12"/>
                  <a:gd name="T25" fmla="*/ 0 h 42"/>
                  <a:gd name="T26" fmla="*/ 1 w 12"/>
                  <a:gd name="T27" fmla="*/ 1 h 42"/>
                  <a:gd name="T28" fmla="*/ 1 w 12"/>
                  <a:gd name="T29" fmla="*/ 1 h 42"/>
                  <a:gd name="T30" fmla="*/ 1 w 12"/>
                  <a:gd name="T31" fmla="*/ 1 h 42"/>
                  <a:gd name="T32" fmla="*/ 0 w 12"/>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0" y="24"/>
                    </a:moveTo>
                    <a:lnTo>
                      <a:pt x="1" y="30"/>
                    </a:lnTo>
                    <a:lnTo>
                      <a:pt x="1" y="36"/>
                    </a:lnTo>
                    <a:lnTo>
                      <a:pt x="3" y="39"/>
                    </a:lnTo>
                    <a:lnTo>
                      <a:pt x="5" y="41"/>
                    </a:lnTo>
                    <a:lnTo>
                      <a:pt x="7" y="39"/>
                    </a:lnTo>
                    <a:lnTo>
                      <a:pt x="9" y="36"/>
                    </a:lnTo>
                    <a:lnTo>
                      <a:pt x="10" y="30"/>
                    </a:lnTo>
                    <a:lnTo>
                      <a:pt x="11" y="24"/>
                    </a:lnTo>
                    <a:lnTo>
                      <a:pt x="10" y="13"/>
                    </a:lnTo>
                    <a:lnTo>
                      <a:pt x="9" y="6"/>
                    </a:lnTo>
                    <a:lnTo>
                      <a:pt x="7" y="2"/>
                    </a:lnTo>
                    <a:lnTo>
                      <a:pt x="5" y="0"/>
                    </a:lnTo>
                    <a:lnTo>
                      <a:pt x="3" y="2"/>
                    </a:lnTo>
                    <a:lnTo>
                      <a:pt x="1" y="6"/>
                    </a:lnTo>
                    <a:lnTo>
                      <a:pt x="1" y="13"/>
                    </a:lnTo>
                    <a:lnTo>
                      <a:pt x="0" y="24"/>
                    </a:lnTo>
                  </a:path>
                </a:pathLst>
              </a:custGeom>
              <a:noFill/>
              <a:ln w="12700" cap="rnd" cmpd="sng">
                <a:solidFill>
                  <a:srgbClr val="003333"/>
                </a:solidFill>
                <a:prstDash val="solid"/>
                <a:round/>
                <a:headEnd type="none" w="med" len="med"/>
                <a:tailEnd type="none" w="med" len="med"/>
              </a:ln>
            </p:spPr>
            <p:txBody>
              <a:bodyPr/>
              <a:lstStyle/>
              <a:p>
                <a:endParaRPr lang="en-US"/>
              </a:p>
            </p:txBody>
          </p:sp>
          <p:sp>
            <p:nvSpPr>
              <p:cNvPr id="42021" name="Rectangle 127"/>
              <p:cNvSpPr>
                <a:spLocks noChangeArrowheads="1"/>
              </p:cNvSpPr>
              <p:nvPr/>
            </p:nvSpPr>
            <p:spPr bwMode="auto">
              <a:xfrm>
                <a:off x="429" y="756"/>
                <a:ext cx="880" cy="1153"/>
              </a:xfrm>
              <a:prstGeom prst="rect">
                <a:avLst/>
              </a:prstGeom>
              <a:noFill/>
              <a:ln w="57150">
                <a:solidFill>
                  <a:srgbClr val="B2B2B2"/>
                </a:solidFill>
                <a:miter lim="800000"/>
                <a:headEnd/>
                <a:tailEnd/>
              </a:ln>
            </p:spPr>
            <p:txBody>
              <a:bodyPr wrap="none" anchor="ctr"/>
              <a:lstStyle/>
              <a:p>
                <a:endParaRPr lang="en-US"/>
              </a:p>
            </p:txBody>
          </p:sp>
        </p:grpSp>
        <p:sp>
          <p:nvSpPr>
            <p:cNvPr id="41992" name="Text Box 128"/>
            <p:cNvSpPr txBox="1">
              <a:spLocks noChangeArrowheads="1"/>
            </p:cNvSpPr>
            <p:nvPr/>
          </p:nvSpPr>
          <p:spPr bwMode="auto">
            <a:xfrm>
              <a:off x="1160" y="1904"/>
              <a:ext cx="1040" cy="269"/>
            </a:xfrm>
            <a:prstGeom prst="rect">
              <a:avLst/>
            </a:prstGeom>
            <a:noFill/>
            <a:ln w="12700">
              <a:noFill/>
              <a:miter lim="800000"/>
              <a:headEnd/>
              <a:tailEnd/>
            </a:ln>
          </p:spPr>
          <p:txBody>
            <a:bodyPr wrap="none">
              <a:spAutoFit/>
            </a:bodyPr>
            <a:lstStyle/>
            <a:p>
              <a:pPr algn="ctr" eaLnBrk="0" hangingPunct="0">
                <a:lnSpc>
                  <a:spcPct val="110000"/>
                </a:lnSpc>
              </a:pPr>
              <a:r>
                <a:rPr lang="en-US" sz="2000" b="1">
                  <a:solidFill>
                    <a:srgbClr val="002060"/>
                  </a:solidFill>
                  <a:latin typeface="Arial" charset="0"/>
                </a:rPr>
                <a:t>Pre-disaster</a:t>
              </a:r>
            </a:p>
          </p:txBody>
        </p:sp>
        <p:sp>
          <p:nvSpPr>
            <p:cNvPr id="41993" name="Freeform 129"/>
            <p:cNvSpPr>
              <a:spLocks/>
            </p:cNvSpPr>
            <p:nvPr/>
          </p:nvSpPr>
          <p:spPr bwMode="auto">
            <a:xfrm>
              <a:off x="1918" y="1248"/>
              <a:ext cx="194"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1994" name="Freeform 130"/>
            <p:cNvSpPr>
              <a:spLocks/>
            </p:cNvSpPr>
            <p:nvPr/>
          </p:nvSpPr>
          <p:spPr bwMode="auto">
            <a:xfrm>
              <a:off x="1279" y="1286"/>
              <a:ext cx="194" cy="96"/>
            </a:xfrm>
            <a:custGeom>
              <a:avLst/>
              <a:gdLst>
                <a:gd name="T0" fmla="*/ 0 w 546"/>
                <a:gd name="T1" fmla="*/ 2 h 128"/>
                <a:gd name="T2" fmla="*/ 0 w 546"/>
                <a:gd name="T3" fmla="*/ 0 h 128"/>
                <a:gd name="T4" fmla="*/ 0 w 546"/>
                <a:gd name="T5" fmla="*/ 2 h 128"/>
                <a:gd name="T6" fmla="*/ 0 w 546"/>
                <a:gd name="T7" fmla="*/ 2 h 128"/>
                <a:gd name="T8" fmla="*/ 0 w 546"/>
                <a:gd name="T9" fmla="*/ 2 h 128"/>
                <a:gd name="T10" fmla="*/ 0 w 546"/>
                <a:gd name="T11" fmla="*/ 2 h 128"/>
                <a:gd name="T12" fmla="*/ 0 w 546"/>
                <a:gd name="T13" fmla="*/ 2 h 128"/>
                <a:gd name="T14" fmla="*/ 0 w 546"/>
                <a:gd name="T15" fmla="*/ 2 h 128"/>
                <a:gd name="T16" fmla="*/ 0 w 546"/>
                <a:gd name="T17" fmla="*/ 2 h 128"/>
                <a:gd name="T18" fmla="*/ 0 w 546"/>
                <a:gd name="T19" fmla="*/ 2 h 128"/>
                <a:gd name="T20" fmla="*/ 0 w 546"/>
                <a:gd name="T21" fmla="*/ 2 h 128"/>
                <a:gd name="T22" fmla="*/ 0 w 546"/>
                <a:gd name="T23" fmla="*/ 2 h 128"/>
                <a:gd name="T24" fmla="*/ 0 w 546"/>
                <a:gd name="T25" fmla="*/ 2 h 128"/>
                <a:gd name="T26" fmla="*/ 0 w 546"/>
                <a:gd name="T27" fmla="*/ 2 h 128"/>
                <a:gd name="T28" fmla="*/ 0 w 546"/>
                <a:gd name="T29" fmla="*/ 2 h 128"/>
                <a:gd name="T30" fmla="*/ 0 w 546"/>
                <a:gd name="T31" fmla="*/ 2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1995" name="Freeform 131"/>
            <p:cNvSpPr>
              <a:spLocks/>
            </p:cNvSpPr>
            <p:nvPr/>
          </p:nvSpPr>
          <p:spPr bwMode="auto">
            <a:xfrm flipH="1">
              <a:off x="1274" y="1241"/>
              <a:ext cx="141" cy="56"/>
            </a:xfrm>
            <a:custGeom>
              <a:avLst/>
              <a:gdLst>
                <a:gd name="T0" fmla="*/ 0 w 546"/>
                <a:gd name="T1" fmla="*/ 0 h 128"/>
                <a:gd name="T2" fmla="*/ 0 w 546"/>
                <a:gd name="T3" fmla="*/ 0 h 128"/>
                <a:gd name="T4" fmla="*/ 0 w 546"/>
                <a:gd name="T5" fmla="*/ 0 h 128"/>
                <a:gd name="T6" fmla="*/ 0 w 546"/>
                <a:gd name="T7" fmla="*/ 0 h 128"/>
                <a:gd name="T8" fmla="*/ 0 w 546"/>
                <a:gd name="T9" fmla="*/ 0 h 128"/>
                <a:gd name="T10" fmla="*/ 0 w 546"/>
                <a:gd name="T11" fmla="*/ 0 h 128"/>
                <a:gd name="T12" fmla="*/ 0 w 546"/>
                <a:gd name="T13" fmla="*/ 0 h 128"/>
                <a:gd name="T14" fmla="*/ 0 w 546"/>
                <a:gd name="T15" fmla="*/ 0 h 128"/>
                <a:gd name="T16" fmla="*/ 0 w 546"/>
                <a:gd name="T17" fmla="*/ 0 h 128"/>
                <a:gd name="T18" fmla="*/ 0 w 546"/>
                <a:gd name="T19" fmla="*/ 0 h 128"/>
                <a:gd name="T20" fmla="*/ 0 w 546"/>
                <a:gd name="T21" fmla="*/ 0 h 128"/>
                <a:gd name="T22" fmla="*/ 0 w 546"/>
                <a:gd name="T23" fmla="*/ 0 h 128"/>
                <a:gd name="T24" fmla="*/ 0 w 546"/>
                <a:gd name="T25" fmla="*/ 0 h 128"/>
                <a:gd name="T26" fmla="*/ 0 w 546"/>
                <a:gd name="T27" fmla="*/ 0 h 128"/>
                <a:gd name="T28" fmla="*/ 0 w 546"/>
                <a:gd name="T29" fmla="*/ 0 h 128"/>
                <a:gd name="T30" fmla="*/ 0 w 546"/>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sp>
          <p:nvSpPr>
            <p:cNvPr id="41996" name="Freeform 132"/>
            <p:cNvSpPr>
              <a:spLocks/>
            </p:cNvSpPr>
            <p:nvPr/>
          </p:nvSpPr>
          <p:spPr bwMode="auto">
            <a:xfrm flipH="1">
              <a:off x="1978" y="1337"/>
              <a:ext cx="141" cy="56"/>
            </a:xfrm>
            <a:custGeom>
              <a:avLst/>
              <a:gdLst>
                <a:gd name="T0" fmla="*/ 0 w 546"/>
                <a:gd name="T1" fmla="*/ 0 h 128"/>
                <a:gd name="T2" fmla="*/ 0 w 546"/>
                <a:gd name="T3" fmla="*/ 0 h 128"/>
                <a:gd name="T4" fmla="*/ 0 w 546"/>
                <a:gd name="T5" fmla="*/ 0 h 128"/>
                <a:gd name="T6" fmla="*/ 0 w 546"/>
                <a:gd name="T7" fmla="*/ 0 h 128"/>
                <a:gd name="T8" fmla="*/ 0 w 546"/>
                <a:gd name="T9" fmla="*/ 0 h 128"/>
                <a:gd name="T10" fmla="*/ 0 w 546"/>
                <a:gd name="T11" fmla="*/ 0 h 128"/>
                <a:gd name="T12" fmla="*/ 0 w 546"/>
                <a:gd name="T13" fmla="*/ 0 h 128"/>
                <a:gd name="T14" fmla="*/ 0 w 546"/>
                <a:gd name="T15" fmla="*/ 0 h 128"/>
                <a:gd name="T16" fmla="*/ 0 w 546"/>
                <a:gd name="T17" fmla="*/ 0 h 128"/>
                <a:gd name="T18" fmla="*/ 0 w 546"/>
                <a:gd name="T19" fmla="*/ 0 h 128"/>
                <a:gd name="T20" fmla="*/ 0 w 546"/>
                <a:gd name="T21" fmla="*/ 0 h 128"/>
                <a:gd name="T22" fmla="*/ 0 w 546"/>
                <a:gd name="T23" fmla="*/ 0 h 128"/>
                <a:gd name="T24" fmla="*/ 0 w 546"/>
                <a:gd name="T25" fmla="*/ 0 h 128"/>
                <a:gd name="T26" fmla="*/ 0 w 546"/>
                <a:gd name="T27" fmla="*/ 0 h 128"/>
                <a:gd name="T28" fmla="*/ 0 w 546"/>
                <a:gd name="T29" fmla="*/ 0 h 128"/>
                <a:gd name="T30" fmla="*/ 0 w 546"/>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cap="flat" cmpd="sng">
              <a:noFill/>
              <a:prstDash val="solid"/>
              <a:round/>
              <a:headEnd/>
              <a:tailEnd/>
            </a:ln>
          </p:spPr>
          <p:txBody>
            <a:bodyPr wrap="none" anchor="ctr"/>
            <a:lstStyle/>
            <a:p>
              <a:endParaRPr lang="en-US"/>
            </a:p>
          </p:txBody>
        </p:sp>
      </p:grpSp>
    </p:spTree>
    <p:extLst>
      <p:ext uri="{BB962C8B-B14F-4D97-AF65-F5344CB8AC3E}">
        <p14:creationId xmlns:p14="http://schemas.microsoft.com/office/powerpoint/2010/main" val="3070028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35000" y="423863"/>
            <a:ext cx="7823200" cy="1041400"/>
          </a:xfrm>
          <a:prstGeom prst="rect">
            <a:avLst/>
          </a:prstGeom>
          <a:noFill/>
          <a:ln w="9525">
            <a:noFill/>
            <a:miter lim="800000"/>
            <a:headEnd/>
            <a:tailEnd/>
          </a:ln>
        </p:spPr>
        <p:txBody>
          <a:bodyPr/>
          <a:lstStyle/>
          <a:p>
            <a:pPr>
              <a:lnSpc>
                <a:spcPct val="85000"/>
              </a:lnSpc>
            </a:pPr>
            <a:r>
              <a:rPr kumimoji="1" lang="en-US" sz="4400" dirty="0">
                <a:solidFill>
                  <a:schemeClr val="tx2"/>
                </a:solidFill>
                <a:latin typeface="+mj-lt"/>
              </a:rPr>
              <a:t>HMGP</a:t>
            </a:r>
            <a:r>
              <a:rPr kumimoji="1" lang="en-US" sz="4400" dirty="0">
                <a:solidFill>
                  <a:schemeClr val="tx2"/>
                </a:solidFill>
                <a:latin typeface="Calibri" pitchFamily="34" charset="0"/>
              </a:rPr>
              <a:t> </a:t>
            </a:r>
            <a:r>
              <a:rPr kumimoji="1" lang="en-US" sz="4400" dirty="0" smtClean="0">
                <a:solidFill>
                  <a:schemeClr val="tx2"/>
                </a:solidFill>
                <a:latin typeface="+mj-lt"/>
              </a:rPr>
              <a:t>Funding – Section 404</a:t>
            </a:r>
            <a:endParaRPr kumimoji="1" lang="en-US" sz="2300" dirty="0">
              <a:solidFill>
                <a:schemeClr val="tx2"/>
              </a:solidFill>
              <a:latin typeface="+mj-lt"/>
            </a:endParaRPr>
          </a:p>
        </p:txBody>
      </p:sp>
      <p:sp>
        <p:nvSpPr>
          <p:cNvPr id="13315" name="Rectangle 3"/>
          <p:cNvSpPr>
            <a:spLocks noChangeArrowheads="1"/>
          </p:cNvSpPr>
          <p:nvPr/>
        </p:nvSpPr>
        <p:spPr bwMode="auto">
          <a:xfrm>
            <a:off x="1574800" y="1676400"/>
            <a:ext cx="7569200" cy="4902200"/>
          </a:xfrm>
          <a:prstGeom prst="rect">
            <a:avLst/>
          </a:prstGeom>
          <a:noFill/>
          <a:ln w="9525">
            <a:noFill/>
            <a:miter lim="800000"/>
            <a:headEnd/>
            <a:tailEnd/>
          </a:ln>
        </p:spPr>
        <p:txBody>
          <a:bodyPr/>
          <a:lstStyle/>
          <a:p>
            <a:pPr marL="173038" indent="-173038">
              <a:buSzPct val="70000"/>
              <a:buFont typeface="Arial" pitchFamily="34" charset="0"/>
              <a:buChar char="•"/>
            </a:pPr>
            <a:r>
              <a:rPr kumimoji="1" lang="en-US" sz="3200" dirty="0">
                <a:solidFill>
                  <a:schemeClr val="tx2"/>
                </a:solidFill>
                <a:latin typeface="Calibri" pitchFamily="34" charset="0"/>
                <a:cs typeface="Times New Roman" pitchFamily="18" charset="0"/>
              </a:rPr>
              <a:t>Post Disaster Program </a:t>
            </a:r>
            <a:br>
              <a:rPr kumimoji="1" lang="en-US" sz="3200" dirty="0">
                <a:solidFill>
                  <a:schemeClr val="tx2"/>
                </a:solidFill>
                <a:latin typeface="Calibri" pitchFamily="34" charset="0"/>
                <a:cs typeface="Times New Roman" pitchFamily="18" charset="0"/>
              </a:rPr>
            </a:br>
            <a:endParaRPr kumimoji="1" lang="en-US" sz="1000" dirty="0">
              <a:solidFill>
                <a:schemeClr val="tx2"/>
              </a:solidFill>
              <a:latin typeface="Calibri" pitchFamily="34" charset="0"/>
              <a:cs typeface="Times New Roman" pitchFamily="18" charset="0"/>
            </a:endParaRPr>
          </a:p>
          <a:p>
            <a:pPr marL="173038" indent="-173038">
              <a:buSzPct val="70000"/>
              <a:buFont typeface="Arial" pitchFamily="34" charset="0"/>
              <a:buChar char="•"/>
            </a:pPr>
            <a:r>
              <a:rPr kumimoji="1" lang="en-US" sz="3200" dirty="0">
                <a:solidFill>
                  <a:schemeClr val="tx2"/>
                </a:solidFill>
                <a:latin typeface="Calibri" pitchFamily="34" charset="0"/>
                <a:cs typeface="Times New Roman" pitchFamily="18" charset="0"/>
              </a:rPr>
              <a:t>20% (15% + 5% enhanced state) of total </a:t>
            </a:r>
            <a:r>
              <a:rPr kumimoji="1" lang="en-US" sz="3200" dirty="0">
                <a:solidFill>
                  <a:schemeClr val="tx2"/>
                </a:solidFill>
                <a:latin typeface="+mj-lt"/>
                <a:cs typeface="Times New Roman" pitchFamily="18" charset="0"/>
              </a:rPr>
              <a:t>estimated</a:t>
            </a:r>
            <a:r>
              <a:rPr kumimoji="1" lang="en-US" sz="3200" dirty="0">
                <a:solidFill>
                  <a:schemeClr val="tx2"/>
                </a:solidFill>
                <a:latin typeface="Calibri" pitchFamily="34" charset="0"/>
                <a:cs typeface="Times New Roman" pitchFamily="18" charset="0"/>
              </a:rPr>
              <a:t> Federal public assistance for a disaster</a:t>
            </a:r>
          </a:p>
          <a:p>
            <a:pPr marL="173038" indent="-173038">
              <a:buSzPct val="70000"/>
              <a:buFont typeface="Arial" pitchFamily="34" charset="0"/>
              <a:buChar char="•"/>
            </a:pPr>
            <a:endParaRPr kumimoji="1" lang="en-US" sz="1000" dirty="0">
              <a:solidFill>
                <a:schemeClr val="tx2"/>
              </a:solidFill>
              <a:latin typeface="Calibri" pitchFamily="34" charset="0"/>
              <a:cs typeface="Times New Roman" pitchFamily="18" charset="0"/>
            </a:endParaRPr>
          </a:p>
          <a:p>
            <a:pPr marL="173038" indent="-173038">
              <a:buSzPct val="70000"/>
              <a:buFont typeface="Arial" pitchFamily="34" charset="0"/>
              <a:buChar char="•"/>
            </a:pPr>
            <a:r>
              <a:rPr kumimoji="1" lang="en-US" sz="3200" dirty="0" smtClean="0">
                <a:solidFill>
                  <a:schemeClr val="tx2"/>
                </a:solidFill>
                <a:latin typeface="Calibri" pitchFamily="34" charset="0"/>
                <a:cs typeface="Times New Roman" pitchFamily="18" charset="0"/>
              </a:rPr>
              <a:t>Administered by the State </a:t>
            </a:r>
            <a:br>
              <a:rPr kumimoji="1" lang="en-US" sz="3200" dirty="0" smtClean="0">
                <a:solidFill>
                  <a:schemeClr val="tx2"/>
                </a:solidFill>
                <a:latin typeface="Calibri" pitchFamily="34" charset="0"/>
                <a:cs typeface="Times New Roman" pitchFamily="18" charset="0"/>
              </a:rPr>
            </a:br>
            <a:endParaRPr kumimoji="1" lang="en-US" sz="1000" dirty="0" smtClean="0">
              <a:solidFill>
                <a:schemeClr val="tx2"/>
              </a:solidFill>
              <a:latin typeface="Calibri" pitchFamily="34" charset="0"/>
              <a:cs typeface="Times New Roman" pitchFamily="18" charset="0"/>
            </a:endParaRPr>
          </a:p>
          <a:p>
            <a:pPr marL="173038" indent="-173038">
              <a:buSzPct val="70000"/>
              <a:buFont typeface="Arial" pitchFamily="34" charset="0"/>
              <a:buChar char="•"/>
            </a:pPr>
            <a:r>
              <a:rPr kumimoji="1" lang="en-US" sz="3200" dirty="0" smtClean="0">
                <a:solidFill>
                  <a:schemeClr val="tx2"/>
                </a:solidFill>
                <a:latin typeface="Calibri" pitchFamily="34" charset="0"/>
                <a:cs typeface="Times New Roman" pitchFamily="18" charset="0"/>
              </a:rPr>
              <a:t>Cost </a:t>
            </a:r>
            <a:r>
              <a:rPr kumimoji="1" lang="en-US" sz="3200" dirty="0">
                <a:solidFill>
                  <a:schemeClr val="tx2"/>
                </a:solidFill>
                <a:latin typeface="Calibri" pitchFamily="34" charset="0"/>
                <a:cs typeface="Times New Roman" pitchFamily="18" charset="0"/>
              </a:rPr>
              <a:t>share 75/25</a:t>
            </a:r>
          </a:p>
          <a:p>
            <a:pPr marL="173038" indent="-173038">
              <a:buSzPct val="70000"/>
              <a:buFont typeface="Arial" pitchFamily="34" charset="0"/>
              <a:buChar char="•"/>
            </a:pPr>
            <a:endParaRPr kumimoji="1" lang="en-US" sz="1000" dirty="0">
              <a:solidFill>
                <a:schemeClr val="tx2"/>
              </a:solidFill>
              <a:latin typeface="Calibri" pitchFamily="34" charset="0"/>
              <a:cs typeface="Times New Roman" pitchFamily="18" charset="0"/>
            </a:endParaRPr>
          </a:p>
          <a:p>
            <a:pPr marL="173038" indent="-173038">
              <a:buSzPct val="70000"/>
              <a:buFont typeface="Arial" pitchFamily="34" charset="0"/>
              <a:buChar char="•"/>
            </a:pPr>
            <a:r>
              <a:rPr kumimoji="1" lang="en-US" sz="3200" dirty="0">
                <a:solidFill>
                  <a:schemeClr val="tx2"/>
                </a:solidFill>
                <a:latin typeface="Calibri" pitchFamily="34" charset="0"/>
                <a:cs typeface="Times New Roman" pitchFamily="18" charset="0"/>
              </a:rPr>
              <a:t>Competitive Grant </a:t>
            </a:r>
            <a:r>
              <a:rPr kumimoji="1" lang="en-US" sz="3200" dirty="0" smtClean="0">
                <a:solidFill>
                  <a:schemeClr val="tx2"/>
                </a:solidFill>
                <a:latin typeface="Calibri" pitchFamily="34" charset="0"/>
                <a:cs typeface="Times New Roman" pitchFamily="18" charset="0"/>
              </a:rPr>
              <a:t>program will be offered to Moapa Band of Paiutes, then County, then State.</a:t>
            </a:r>
            <a:endParaRPr kumimoji="1" lang="en-US" sz="3200" dirty="0">
              <a:solidFill>
                <a:schemeClr val="tx2"/>
              </a:solidFill>
              <a:latin typeface="Calibri" pitchFamily="34" charset="0"/>
              <a:cs typeface="Times New Roman" pitchFamily="18" charset="0"/>
            </a:endParaRPr>
          </a:p>
        </p:txBody>
      </p:sp>
      <p:sp>
        <p:nvSpPr>
          <p:cNvPr id="13316" name="Rectangle 4"/>
          <p:cNvSpPr>
            <a:spLocks noChangeArrowheads="1"/>
          </p:cNvSpPr>
          <p:nvPr/>
        </p:nvSpPr>
        <p:spPr bwMode="auto">
          <a:xfrm>
            <a:off x="1109663" y="914400"/>
            <a:ext cx="4241800" cy="584200"/>
          </a:xfrm>
          <a:prstGeom prst="rect">
            <a:avLst/>
          </a:prstGeom>
          <a:noFill/>
          <a:ln w="9525">
            <a:noFill/>
            <a:miter lim="800000"/>
            <a:headEnd/>
            <a:tailEnd/>
          </a:ln>
        </p:spPr>
        <p:txBody>
          <a:bodyPr/>
          <a:lstStyle/>
          <a:p>
            <a:pPr>
              <a:lnSpc>
                <a:spcPct val="85000"/>
              </a:lnSpc>
            </a:pPr>
            <a:r>
              <a:rPr lang="en-US" sz="3600" b="0" dirty="0">
                <a:solidFill>
                  <a:schemeClr val="tx2"/>
                </a:solidFill>
                <a:latin typeface="+mj-lt"/>
              </a:rPr>
              <a:t>Overview</a:t>
            </a:r>
          </a:p>
        </p:txBody>
      </p:sp>
    </p:spTree>
    <p:extLst>
      <p:ext uri="{BB962C8B-B14F-4D97-AF65-F5344CB8AC3E}">
        <p14:creationId xmlns:p14="http://schemas.microsoft.com/office/powerpoint/2010/main" val="164518586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304800"/>
            <a:ext cx="8534400" cy="5262979"/>
          </a:xfrm>
          <a:prstGeom prst="rect">
            <a:avLst/>
          </a:prstGeom>
          <a:noFill/>
          <a:ln w="9525">
            <a:noFill/>
            <a:miter lim="800000"/>
            <a:headEnd/>
            <a:tailEnd/>
          </a:ln>
        </p:spPr>
        <p:txBody>
          <a:bodyPr>
            <a:spAutoFit/>
          </a:bodyPr>
          <a:lstStyle/>
          <a:p>
            <a:r>
              <a:rPr lang="en-US" sz="3600" dirty="0">
                <a:solidFill>
                  <a:schemeClr val="tx2"/>
                </a:solidFill>
                <a:latin typeface="Maiandra GD" pitchFamily="34" charset="0"/>
              </a:rPr>
              <a:t>STATE CAN CHOOSE TO FUND:</a:t>
            </a:r>
          </a:p>
          <a:p>
            <a:endParaRPr lang="en-US" sz="2400" dirty="0">
              <a:solidFill>
                <a:schemeClr val="tx2"/>
              </a:solidFill>
              <a:latin typeface="Maiandra GD" pitchFamily="34" charset="0"/>
            </a:endParaRPr>
          </a:p>
          <a:p>
            <a:endParaRPr lang="en-US" sz="2400" dirty="0">
              <a:solidFill>
                <a:schemeClr val="tx2"/>
              </a:solidFill>
              <a:latin typeface="Maiandra GD" pitchFamily="34" charset="0"/>
            </a:endParaRPr>
          </a:p>
          <a:p>
            <a:pPr lvl="1">
              <a:buFont typeface="Arial" pitchFamily="34" charset="0"/>
              <a:buChar char="•"/>
            </a:pPr>
            <a:r>
              <a:rPr lang="en-US" sz="3200" dirty="0" smtClean="0">
                <a:solidFill>
                  <a:schemeClr val="tx2"/>
                </a:solidFill>
                <a:latin typeface="Maiandra GD" pitchFamily="34" charset="0"/>
              </a:rPr>
              <a:t> Up </a:t>
            </a:r>
            <a:r>
              <a:rPr lang="en-US" sz="3200" dirty="0">
                <a:solidFill>
                  <a:schemeClr val="tx2"/>
                </a:solidFill>
                <a:latin typeface="Maiandra GD" pitchFamily="34" charset="0"/>
              </a:rPr>
              <a:t>to 100 % for Mitigation Projects OR</a:t>
            </a:r>
          </a:p>
          <a:p>
            <a:pPr lvl="1">
              <a:buFont typeface="Arial" pitchFamily="34" charset="0"/>
              <a:buChar char="•"/>
            </a:pPr>
            <a:endParaRPr lang="en-US" sz="2000" dirty="0">
              <a:solidFill>
                <a:schemeClr val="tx2"/>
              </a:solidFill>
              <a:latin typeface="Maiandra GD" pitchFamily="34" charset="0"/>
            </a:endParaRPr>
          </a:p>
          <a:p>
            <a:pPr lvl="1">
              <a:buFont typeface="Arial" pitchFamily="34" charset="0"/>
              <a:buChar char="•"/>
            </a:pPr>
            <a:r>
              <a:rPr lang="en-US" sz="3200" dirty="0" smtClean="0">
                <a:solidFill>
                  <a:schemeClr val="tx2"/>
                </a:solidFill>
                <a:latin typeface="Maiandra GD" pitchFamily="34" charset="0"/>
              </a:rPr>
              <a:t> 5</a:t>
            </a:r>
            <a:r>
              <a:rPr lang="en-US" sz="3200" dirty="0">
                <a:solidFill>
                  <a:schemeClr val="tx2"/>
                </a:solidFill>
                <a:latin typeface="Maiandra GD" pitchFamily="34" charset="0"/>
              </a:rPr>
              <a:t>% set-aside projects</a:t>
            </a:r>
          </a:p>
          <a:p>
            <a:r>
              <a:rPr lang="en-US" sz="3200" dirty="0">
                <a:solidFill>
                  <a:schemeClr val="tx2"/>
                </a:solidFill>
                <a:latin typeface="Maiandra GD" pitchFamily="34" charset="0"/>
              </a:rPr>
              <a:t>  	</a:t>
            </a:r>
            <a:r>
              <a:rPr lang="en-US" sz="2800" dirty="0">
                <a:solidFill>
                  <a:schemeClr val="tx2"/>
                </a:solidFill>
                <a:latin typeface="Maiandra GD" pitchFamily="34" charset="0"/>
              </a:rPr>
              <a:t>Projects that are considered to be sound</a:t>
            </a:r>
          </a:p>
          <a:p>
            <a:r>
              <a:rPr lang="en-US" sz="2800" dirty="0">
                <a:solidFill>
                  <a:schemeClr val="tx2"/>
                </a:solidFill>
                <a:latin typeface="Maiandra GD" pitchFamily="34" charset="0"/>
              </a:rPr>
              <a:t>  	mitigation projects but outside the usual</a:t>
            </a:r>
          </a:p>
          <a:p>
            <a:r>
              <a:rPr lang="en-US" sz="2800" dirty="0">
                <a:solidFill>
                  <a:schemeClr val="tx2"/>
                </a:solidFill>
                <a:latin typeface="Maiandra GD" pitchFamily="34" charset="0"/>
              </a:rPr>
              <a:t>  	criteria, i.e., public education, electronic reader 	boards, etc.</a:t>
            </a:r>
          </a:p>
          <a:p>
            <a:pPr>
              <a:buFont typeface="Arial" pitchFamily="34" charset="0"/>
              <a:buChar char="•"/>
            </a:pPr>
            <a:endParaRPr lang="en-US" sz="2000" b="0" dirty="0">
              <a:solidFill>
                <a:schemeClr val="tx2"/>
              </a:solidFill>
              <a:latin typeface="Maiandra GD" pitchFamily="34" charset="0"/>
            </a:endParaRPr>
          </a:p>
          <a:p>
            <a:pPr lvl="1">
              <a:buFont typeface="Arial" pitchFamily="34" charset="0"/>
              <a:buChar char="•"/>
            </a:pPr>
            <a:r>
              <a:rPr lang="en-US" sz="3200" dirty="0" smtClean="0">
                <a:solidFill>
                  <a:schemeClr val="tx2"/>
                </a:solidFill>
                <a:latin typeface="Maiandra GD" pitchFamily="34" charset="0"/>
              </a:rPr>
              <a:t> 7</a:t>
            </a:r>
            <a:r>
              <a:rPr lang="en-US" sz="3200" dirty="0">
                <a:solidFill>
                  <a:schemeClr val="tx2"/>
                </a:solidFill>
                <a:latin typeface="Maiandra GD" pitchFamily="34" charset="0"/>
              </a:rPr>
              <a:t>% for Mitigation Plan Development</a:t>
            </a:r>
          </a:p>
        </p:txBody>
      </p:sp>
    </p:spTree>
    <p:extLst>
      <p:ext uri="{BB962C8B-B14F-4D97-AF65-F5344CB8AC3E}">
        <p14:creationId xmlns:p14="http://schemas.microsoft.com/office/powerpoint/2010/main" val="166750192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304800"/>
            <a:ext cx="8534400" cy="2369880"/>
          </a:xfrm>
          <a:prstGeom prst="rect">
            <a:avLst/>
          </a:prstGeom>
          <a:noFill/>
          <a:ln w="9525">
            <a:noFill/>
            <a:miter lim="800000"/>
            <a:headEnd/>
            <a:tailEnd/>
          </a:ln>
        </p:spPr>
        <p:txBody>
          <a:bodyPr>
            <a:spAutoFit/>
          </a:bodyPr>
          <a:lstStyle/>
          <a:p>
            <a:r>
              <a:rPr lang="en-US" sz="3600" dirty="0" smtClean="0">
                <a:solidFill>
                  <a:schemeClr val="tx2"/>
                </a:solidFill>
                <a:latin typeface="Maiandra GD" pitchFamily="34" charset="0"/>
              </a:rPr>
              <a:t>HMGP Planning Requirement</a:t>
            </a:r>
            <a:endParaRPr lang="en-US" sz="3600" dirty="0">
              <a:solidFill>
                <a:schemeClr val="tx2"/>
              </a:solidFill>
              <a:latin typeface="Maiandra GD" pitchFamily="34" charset="0"/>
            </a:endParaRPr>
          </a:p>
          <a:p>
            <a:endParaRPr lang="en-US" sz="2400" dirty="0">
              <a:solidFill>
                <a:schemeClr val="tx2"/>
              </a:solidFill>
              <a:latin typeface="Maiandra GD" pitchFamily="34" charset="0"/>
            </a:endParaRPr>
          </a:p>
          <a:p>
            <a:endParaRPr lang="en-US" sz="2400" dirty="0">
              <a:solidFill>
                <a:schemeClr val="tx2"/>
              </a:solidFill>
              <a:latin typeface="Maiandra GD" pitchFamily="34" charset="0"/>
            </a:endParaRPr>
          </a:p>
          <a:p>
            <a:pPr lvl="1">
              <a:buFont typeface="Arial" pitchFamily="34" charset="0"/>
              <a:buChar char="•"/>
            </a:pPr>
            <a:r>
              <a:rPr lang="en-US" sz="3200" dirty="0" smtClean="0">
                <a:solidFill>
                  <a:schemeClr val="tx2"/>
                </a:solidFill>
                <a:latin typeface="Maiandra GD" pitchFamily="34" charset="0"/>
              </a:rPr>
              <a:t> </a:t>
            </a:r>
            <a:r>
              <a:rPr lang="en-US" sz="3200" dirty="0" smtClean="0">
                <a:solidFill>
                  <a:schemeClr val="tx2"/>
                </a:solidFill>
                <a:latin typeface="Maiandra GD" pitchFamily="34" charset="0"/>
              </a:rPr>
              <a:t>404 Funding requires an adopted Hazard Mitigation Plan (44 CFR 201.7)</a:t>
            </a:r>
            <a:endParaRPr lang="en-US" sz="3200" dirty="0">
              <a:solidFill>
                <a:schemeClr val="tx2"/>
              </a:solidFill>
              <a:latin typeface="Maiandra GD" pitchFamily="34" charset="0"/>
            </a:endParaRPr>
          </a:p>
        </p:txBody>
      </p:sp>
    </p:spTree>
    <p:extLst>
      <p:ext uri="{BB962C8B-B14F-4D97-AF65-F5344CB8AC3E}">
        <p14:creationId xmlns:p14="http://schemas.microsoft.com/office/powerpoint/2010/main" val="265334955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pPr eaLnBrk="1" hangingPunct="1">
              <a:defRPr/>
            </a:pPr>
            <a:r>
              <a:rPr lang="en-US" dirty="0" smtClean="0"/>
              <a:t>Insurance</a:t>
            </a:r>
          </a:p>
        </p:txBody>
      </p:sp>
      <p:sp>
        <p:nvSpPr>
          <p:cNvPr id="37891" name="Rectangle 3"/>
          <p:cNvSpPr>
            <a:spLocks noGrp="1" noChangeArrowheads="1"/>
          </p:cNvSpPr>
          <p:nvPr>
            <p:ph type="body" idx="1"/>
          </p:nvPr>
        </p:nvSpPr>
        <p:spPr>
          <a:xfrm>
            <a:off x="685800" y="1447800"/>
            <a:ext cx="7772400" cy="5105399"/>
          </a:xfrm>
        </p:spPr>
        <p:txBody>
          <a:bodyPr>
            <a:normAutofit fontScale="77500" lnSpcReduction="20000"/>
          </a:bodyPr>
          <a:lstStyle/>
          <a:p>
            <a:pPr eaLnBrk="1" hangingPunct="1">
              <a:lnSpc>
                <a:spcPct val="80000"/>
              </a:lnSpc>
              <a:buFont typeface="Wingdings" pitchFamily="2" charset="2"/>
              <a:buChar char="ü"/>
            </a:pPr>
            <a:r>
              <a:rPr lang="en-US" sz="2900" dirty="0" smtClean="0">
                <a:solidFill>
                  <a:schemeClr val="accent1"/>
                </a:solidFill>
              </a:rPr>
              <a:t>Disaster assistance provided is intended to supplement financial assistance from other sources. </a:t>
            </a:r>
          </a:p>
          <a:p>
            <a:pPr eaLnBrk="1" hangingPunct="1">
              <a:lnSpc>
                <a:spcPct val="80000"/>
              </a:lnSpc>
              <a:buFont typeface="Wingdings" pitchFamily="2" charset="2"/>
              <a:buChar char="ü"/>
            </a:pPr>
            <a:endParaRPr lang="en-US" sz="2900" dirty="0" smtClean="0">
              <a:solidFill>
                <a:schemeClr val="accent1"/>
              </a:solidFill>
            </a:endParaRPr>
          </a:p>
          <a:p>
            <a:pPr eaLnBrk="1" hangingPunct="1">
              <a:lnSpc>
                <a:spcPct val="80000"/>
              </a:lnSpc>
              <a:buFont typeface="Wingdings" pitchFamily="2" charset="2"/>
              <a:buChar char="ü"/>
            </a:pPr>
            <a:r>
              <a:rPr lang="en-US" sz="2900" dirty="0" smtClean="0">
                <a:solidFill>
                  <a:schemeClr val="accent1"/>
                </a:solidFill>
              </a:rPr>
              <a:t>Disaster assistance will not be provided for damage or losses covered by insurance. </a:t>
            </a:r>
          </a:p>
          <a:p>
            <a:pPr eaLnBrk="1" hangingPunct="1">
              <a:lnSpc>
                <a:spcPct val="80000"/>
              </a:lnSpc>
              <a:buFont typeface="Wingdings" pitchFamily="2" charset="2"/>
              <a:buChar char="ü"/>
            </a:pPr>
            <a:endParaRPr lang="en-US" sz="2900" dirty="0" smtClean="0">
              <a:solidFill>
                <a:schemeClr val="accent1"/>
              </a:solidFill>
            </a:endParaRPr>
          </a:p>
          <a:p>
            <a:pPr eaLnBrk="1" hangingPunct="1">
              <a:lnSpc>
                <a:spcPct val="80000"/>
              </a:lnSpc>
              <a:buFont typeface="Wingdings" pitchFamily="2" charset="2"/>
              <a:buChar char="ü"/>
            </a:pPr>
            <a:r>
              <a:rPr lang="en-US" sz="2900" dirty="0" smtClean="0">
                <a:solidFill>
                  <a:schemeClr val="accent1"/>
                </a:solidFill>
              </a:rPr>
              <a:t>Insurance coverage must be subtracted from all applicable PA grants in order to avoid duplication of financial assistance.</a:t>
            </a:r>
          </a:p>
          <a:p>
            <a:pPr eaLnBrk="1" hangingPunct="1">
              <a:lnSpc>
                <a:spcPct val="80000"/>
              </a:lnSpc>
              <a:buNone/>
            </a:pPr>
            <a:r>
              <a:rPr lang="en-US" sz="2900" dirty="0" smtClean="0">
                <a:solidFill>
                  <a:schemeClr val="accent1"/>
                </a:solidFill>
              </a:rPr>
              <a:t> </a:t>
            </a:r>
          </a:p>
          <a:p>
            <a:pPr eaLnBrk="1" hangingPunct="1">
              <a:lnSpc>
                <a:spcPct val="80000"/>
              </a:lnSpc>
              <a:buFont typeface="Wingdings" pitchFamily="2" charset="2"/>
              <a:buChar char="ü"/>
            </a:pPr>
            <a:r>
              <a:rPr lang="en-US" sz="2900" dirty="0" smtClean="0">
                <a:solidFill>
                  <a:schemeClr val="accent1"/>
                </a:solidFill>
              </a:rPr>
              <a:t>The Applicant must obtain insurance on damaged insurable facilities (buildings, equipment, contents, and vehicles) as a condition of receiving grant funding. </a:t>
            </a:r>
          </a:p>
          <a:p>
            <a:pPr eaLnBrk="1" hangingPunct="1">
              <a:lnSpc>
                <a:spcPct val="80000"/>
              </a:lnSpc>
              <a:buFont typeface="Wingdings" pitchFamily="2" charset="2"/>
              <a:buChar char="ü"/>
            </a:pPr>
            <a:endParaRPr lang="en-US" sz="2900" dirty="0" smtClean="0">
              <a:solidFill>
                <a:schemeClr val="accent1"/>
              </a:solidFill>
            </a:endParaRPr>
          </a:p>
          <a:p>
            <a:pPr>
              <a:buFont typeface="Wingdings" pitchFamily="2" charset="2"/>
              <a:buChar char="ü"/>
            </a:pPr>
            <a:r>
              <a:rPr lang="en-US" sz="2900" dirty="0" smtClean="0">
                <a:solidFill>
                  <a:schemeClr val="accent1"/>
                </a:solidFill>
              </a:rPr>
              <a:t>If </a:t>
            </a:r>
            <a:r>
              <a:rPr lang="en-US" sz="2900" dirty="0" smtClean="0">
                <a:solidFill>
                  <a:schemeClr val="accent1"/>
                </a:solidFill>
              </a:rPr>
              <a:t>a PW is over $5,000 an insurance requirement is placed on items that can be reasonably insured for life </a:t>
            </a:r>
          </a:p>
          <a:p>
            <a:pPr>
              <a:buFont typeface="Wingdings" pitchFamily="2" charset="2"/>
              <a:buChar char="ü"/>
            </a:pPr>
            <a:endParaRPr lang="en-US" sz="2900" dirty="0" smtClean="0">
              <a:solidFill>
                <a:schemeClr val="accent1"/>
              </a:solidFill>
            </a:endParaRPr>
          </a:p>
          <a:p>
            <a:pPr>
              <a:buFont typeface="Wingdings" pitchFamily="2" charset="2"/>
              <a:buChar char="ü"/>
            </a:pPr>
            <a:r>
              <a:rPr lang="en-US" sz="2900" dirty="0" smtClean="0">
                <a:solidFill>
                  <a:schemeClr val="accent1"/>
                </a:solidFill>
              </a:rPr>
              <a:t>FEMA </a:t>
            </a:r>
            <a:r>
              <a:rPr lang="en-US" sz="2900" dirty="0" smtClean="0">
                <a:solidFill>
                  <a:schemeClr val="accent1"/>
                </a:solidFill>
              </a:rPr>
              <a:t>will cover insurance deductibles</a:t>
            </a:r>
          </a:p>
          <a:p>
            <a:pPr eaLnBrk="1" hangingPunct="1">
              <a:lnSpc>
                <a:spcPct val="80000"/>
              </a:lnSpc>
              <a:buNone/>
            </a:pPr>
            <a:r>
              <a:rPr lang="en-US" sz="2400" dirty="0" smtClean="0"/>
              <a:t/>
            </a:r>
            <a:br>
              <a:rPr lang="en-US" sz="2400" dirty="0" smtClean="0"/>
            </a:br>
            <a:endParaRPr lang="en-US"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rmartin\Desktop\LARGER.jpg"/>
          <p:cNvPicPr>
            <a:picLocks noGrp="1" noChangeAspect="1" noChangeArrowheads="1"/>
          </p:cNvPicPr>
          <p:nvPr>
            <p:ph idx="1"/>
          </p:nvPr>
        </p:nvPicPr>
        <p:blipFill>
          <a:blip r:embed="rId2" cstate="print"/>
          <a:srcRect/>
          <a:stretch>
            <a:fillRect/>
          </a:stretch>
        </p:blipFill>
        <p:spPr bwMode="auto">
          <a:xfrm>
            <a:off x="2209800" y="1089880"/>
            <a:ext cx="5105400" cy="5768120"/>
          </a:xfrm>
          <a:prstGeom prst="rect">
            <a:avLst/>
          </a:prstGeom>
          <a:noFill/>
        </p:spPr>
      </p:pic>
      <p:sp>
        <p:nvSpPr>
          <p:cNvPr id="5" name="TextBox 4"/>
          <p:cNvSpPr txBox="1"/>
          <p:nvPr/>
        </p:nvSpPr>
        <p:spPr>
          <a:xfrm>
            <a:off x="838200" y="457200"/>
            <a:ext cx="7772400" cy="707886"/>
          </a:xfrm>
          <a:prstGeom prst="rect">
            <a:avLst/>
          </a:prstGeom>
          <a:noFill/>
        </p:spPr>
        <p:txBody>
          <a:bodyPr wrap="square" rtlCol="0">
            <a:spAutoFit/>
          </a:bodyPr>
          <a:lstStyle/>
          <a:p>
            <a:r>
              <a:rPr lang="en-US" sz="4000" dirty="0" smtClean="0">
                <a:solidFill>
                  <a:schemeClr val="tx2"/>
                </a:solidFill>
              </a:rPr>
              <a:t>Declared Moapa Band of Paiutes</a:t>
            </a:r>
            <a:endParaRPr lang="en-US" sz="4000" strike="sngStrike" dirty="0">
              <a:solidFill>
                <a:schemeClr val="tx2"/>
              </a:solidFill>
            </a:endParaRPr>
          </a:p>
        </p:txBody>
      </p:sp>
      <p:sp>
        <p:nvSpPr>
          <p:cNvPr id="7" name="Oval 6"/>
          <p:cNvSpPr/>
          <p:nvPr/>
        </p:nvSpPr>
        <p:spPr>
          <a:xfrm>
            <a:off x="5029200" y="1295400"/>
            <a:ext cx="11430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276600" y="304800"/>
            <a:ext cx="3048000" cy="914400"/>
          </a:xfrm>
        </p:spPr>
        <p:txBody>
          <a:bodyPr/>
          <a:lstStyle/>
          <a:p>
            <a:pPr eaLnBrk="1" hangingPunct="1"/>
            <a:r>
              <a:rPr lang="en-US" u="sng" dirty="0" smtClean="0">
                <a:latin typeface="MS Reference Sans Serif" pitchFamily="34" charset="0"/>
              </a:rPr>
              <a:t>Eligibility</a:t>
            </a:r>
          </a:p>
        </p:txBody>
      </p:sp>
      <p:graphicFrame>
        <p:nvGraphicFramePr>
          <p:cNvPr id="2" name="Diagram 1"/>
          <p:cNvGraphicFramePr/>
          <p:nvPr/>
        </p:nvGraphicFramePr>
        <p:xfrm>
          <a:off x="2286000" y="1143000"/>
          <a:ext cx="4800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COST</a:t>
            </a:r>
            <a:endParaRPr lang="en-US" dirty="0"/>
          </a:p>
        </p:txBody>
      </p:sp>
      <p:sp>
        <p:nvSpPr>
          <p:cNvPr id="3" name="Content Placeholder 2"/>
          <p:cNvSpPr>
            <a:spLocks noGrp="1"/>
          </p:cNvSpPr>
          <p:nvPr>
            <p:ph idx="1"/>
          </p:nvPr>
        </p:nvSpPr>
        <p:spPr/>
        <p:txBody>
          <a:bodyPr/>
          <a:lstStyle/>
          <a:p>
            <a:pPr>
              <a:buFont typeface="Wingdings" pitchFamily="2" charset="2"/>
              <a:buChar char="ü"/>
              <a:defRPr/>
            </a:pPr>
            <a:r>
              <a:rPr lang="en-US" dirty="0" smtClean="0">
                <a:latin typeface="+mj-lt"/>
              </a:rPr>
              <a:t>Reasonable and Necessary</a:t>
            </a:r>
          </a:p>
          <a:p>
            <a:pPr>
              <a:buFont typeface="Wingdings" pitchFamily="2" charset="2"/>
              <a:buChar char="ü"/>
              <a:defRPr/>
            </a:pPr>
            <a:endParaRPr lang="en-US" dirty="0" smtClean="0">
              <a:latin typeface="+mj-lt"/>
            </a:endParaRPr>
          </a:p>
          <a:p>
            <a:pPr>
              <a:buFont typeface="Wingdings" pitchFamily="2" charset="2"/>
              <a:buChar char="ü"/>
              <a:defRPr/>
            </a:pPr>
            <a:r>
              <a:rPr lang="en-US" dirty="0" smtClean="0">
                <a:latin typeface="+mj-lt"/>
              </a:rPr>
              <a:t>Complies with federal, state and local laws &amp; regulations</a:t>
            </a:r>
          </a:p>
          <a:p>
            <a:pPr>
              <a:buFont typeface="Wingdings" pitchFamily="2" charset="2"/>
              <a:buChar char="ü"/>
              <a:defRPr/>
            </a:pPr>
            <a:endParaRPr lang="en-US" dirty="0" smtClean="0">
              <a:latin typeface="+mj-lt"/>
            </a:endParaRPr>
          </a:p>
          <a:p>
            <a:pPr>
              <a:buFont typeface="Wingdings" pitchFamily="2" charset="2"/>
              <a:buChar char="ü"/>
              <a:defRPr/>
            </a:pPr>
            <a:r>
              <a:rPr lang="en-US" dirty="0" smtClean="0">
                <a:latin typeface="+mj-lt"/>
              </a:rPr>
              <a:t>Insurance proceeds and purchase discounts must be deducted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3074"/>
          <p:cNvSpPr>
            <a:spLocks noGrp="1" noChangeArrowheads="1"/>
          </p:cNvSpPr>
          <p:nvPr>
            <p:ph type="ctrTitle"/>
          </p:nvPr>
        </p:nvSpPr>
        <p:spPr>
          <a:xfrm>
            <a:off x="685800" y="228600"/>
            <a:ext cx="7772400" cy="762000"/>
          </a:xfrm>
        </p:spPr>
        <p:txBody>
          <a:bodyPr>
            <a:normAutofit/>
          </a:bodyPr>
          <a:lstStyle/>
          <a:p>
            <a:pPr eaLnBrk="1" hangingPunct="1">
              <a:defRPr/>
            </a:pPr>
            <a:r>
              <a:rPr lang="en-US" dirty="0" smtClean="0"/>
              <a:t>Eligible Direct </a:t>
            </a:r>
            <a:r>
              <a:rPr lang="en-US" dirty="0" smtClean="0"/>
              <a:t>Costs Examples</a:t>
            </a:r>
            <a:endParaRPr lang="en-US" dirty="0" smtClean="0"/>
          </a:p>
        </p:txBody>
      </p:sp>
      <p:sp>
        <p:nvSpPr>
          <p:cNvPr id="26627" name="Rectangle 3075"/>
          <p:cNvSpPr>
            <a:spLocks noGrp="1" noChangeArrowheads="1"/>
          </p:cNvSpPr>
          <p:nvPr>
            <p:ph type="subTitle" idx="1"/>
          </p:nvPr>
        </p:nvSpPr>
        <p:spPr>
          <a:xfrm>
            <a:off x="457200" y="1447800"/>
            <a:ext cx="8382000" cy="4322763"/>
          </a:xfrm>
        </p:spPr>
        <p:txBody>
          <a:bodyPr/>
          <a:lstStyle/>
          <a:p>
            <a:pPr marL="685800" indent="-685800" algn="l" eaLnBrk="1" hangingPunct="1">
              <a:buFont typeface="Wingdings" pitchFamily="2" charset="2"/>
              <a:buChar char="§"/>
            </a:pPr>
            <a:r>
              <a:rPr lang="en-US" sz="3400" dirty="0" smtClean="0">
                <a:solidFill>
                  <a:schemeClr val="tx2"/>
                </a:solidFill>
                <a:latin typeface="+mj-lt"/>
              </a:rPr>
              <a:t>Force Account </a:t>
            </a:r>
            <a:r>
              <a:rPr lang="en-US" sz="3400" dirty="0" smtClean="0">
                <a:solidFill>
                  <a:schemeClr val="tx2"/>
                </a:solidFill>
                <a:latin typeface="+mj-lt"/>
              </a:rPr>
              <a:t>Labor</a:t>
            </a:r>
            <a:endParaRPr lang="en-US" sz="3400" dirty="0" smtClean="0">
              <a:solidFill>
                <a:schemeClr val="tx2"/>
              </a:solidFill>
              <a:latin typeface="+mj-lt"/>
            </a:endParaRPr>
          </a:p>
          <a:p>
            <a:pPr marL="685800" indent="-685800" algn="l" eaLnBrk="1" hangingPunct="1">
              <a:buFont typeface="Wingdings" pitchFamily="2" charset="2"/>
              <a:buChar char="§"/>
            </a:pPr>
            <a:r>
              <a:rPr lang="en-US" sz="3400" dirty="0" smtClean="0">
                <a:solidFill>
                  <a:schemeClr val="tx2"/>
                </a:solidFill>
                <a:latin typeface="+mj-lt"/>
              </a:rPr>
              <a:t>Force Account Equipment</a:t>
            </a:r>
          </a:p>
          <a:p>
            <a:pPr marL="685800" indent="-685800" algn="l" eaLnBrk="1" hangingPunct="1">
              <a:buFont typeface="Wingdings" pitchFamily="2" charset="2"/>
              <a:buChar char="§"/>
            </a:pPr>
            <a:r>
              <a:rPr lang="en-US" sz="3400" dirty="0" smtClean="0">
                <a:solidFill>
                  <a:schemeClr val="tx2"/>
                </a:solidFill>
                <a:latin typeface="+mj-lt"/>
              </a:rPr>
              <a:t>Rented Equipment</a:t>
            </a:r>
          </a:p>
          <a:p>
            <a:pPr marL="685800" indent="-685800" algn="l" eaLnBrk="1" hangingPunct="1">
              <a:buFont typeface="Wingdings" pitchFamily="2" charset="2"/>
              <a:buChar char="§"/>
            </a:pPr>
            <a:r>
              <a:rPr lang="en-US" sz="3400" dirty="0" smtClean="0">
                <a:solidFill>
                  <a:schemeClr val="tx2"/>
                </a:solidFill>
                <a:latin typeface="+mj-lt"/>
              </a:rPr>
              <a:t>Contracting</a:t>
            </a:r>
          </a:p>
          <a:p>
            <a:pPr marL="685800" indent="-685800" algn="l" eaLnBrk="1" hangingPunct="1">
              <a:buFont typeface="Wingdings" pitchFamily="2" charset="2"/>
              <a:buChar char="§"/>
            </a:pPr>
            <a:r>
              <a:rPr lang="en-US" sz="3400" dirty="0" smtClean="0">
                <a:solidFill>
                  <a:schemeClr val="tx2"/>
                </a:solidFill>
                <a:latin typeface="+mj-lt"/>
              </a:rPr>
              <a:t>Purchase of Materials</a:t>
            </a:r>
          </a:p>
          <a:p>
            <a:pPr marL="685800" indent="-685800" algn="l" eaLnBrk="1" hangingPunct="1">
              <a:buFont typeface="Wingdings" pitchFamily="2" charset="2"/>
              <a:buChar char="§"/>
            </a:pPr>
            <a:r>
              <a:rPr lang="en-US" sz="3400" dirty="0" smtClean="0">
                <a:solidFill>
                  <a:schemeClr val="tx2"/>
                </a:solidFill>
                <a:latin typeface="+mj-lt"/>
              </a:rPr>
              <a:t>Materials from Inventory</a:t>
            </a:r>
          </a:p>
          <a:p>
            <a:pPr marL="685800" indent="-685800" algn="l" eaLnBrk="1" hangingPunct="1"/>
            <a:endParaRPr lang="en-US" sz="3400" dirty="0" smtClean="0">
              <a:latin typeface="Sylfae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MS Reference Sans Serif" pitchFamily="34" charset="0"/>
              </a:rPr>
              <a:t>Labor</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buNone/>
              <a:defRPr/>
            </a:pPr>
            <a:r>
              <a:rPr lang="en-US" dirty="0" smtClean="0">
                <a:latin typeface="+mj-lt"/>
              </a:rPr>
              <a:t>Force Account Labor plus Fringe Benefits</a:t>
            </a:r>
          </a:p>
          <a:p>
            <a:pPr>
              <a:lnSpc>
                <a:spcPct val="90000"/>
              </a:lnSpc>
              <a:buNone/>
              <a:defRPr/>
            </a:pPr>
            <a:endParaRPr lang="en-US" dirty="0" smtClean="0">
              <a:latin typeface="+mj-lt"/>
            </a:endParaRPr>
          </a:p>
          <a:p>
            <a:pPr lvl="1">
              <a:lnSpc>
                <a:spcPct val="90000"/>
              </a:lnSpc>
              <a:buFont typeface="Arial" pitchFamily="34" charset="0"/>
              <a:buChar char="–"/>
              <a:defRPr/>
            </a:pPr>
            <a:r>
              <a:rPr lang="en-US" dirty="0" smtClean="0">
                <a:latin typeface="+mj-lt"/>
              </a:rPr>
              <a:t>Emergency Work: All OT eligible, temporary employees regular time eligible. All other time ineligible.</a:t>
            </a:r>
          </a:p>
          <a:p>
            <a:pPr lvl="1">
              <a:lnSpc>
                <a:spcPct val="90000"/>
              </a:lnSpc>
              <a:buNone/>
              <a:defRPr/>
            </a:pPr>
            <a:endParaRPr lang="en-US" dirty="0" smtClean="0">
              <a:latin typeface="+mj-lt"/>
            </a:endParaRPr>
          </a:p>
          <a:p>
            <a:pPr lvl="1">
              <a:lnSpc>
                <a:spcPct val="90000"/>
              </a:lnSpc>
              <a:buFont typeface="Arial" pitchFamily="34" charset="0"/>
              <a:buChar char="–"/>
              <a:defRPr/>
            </a:pPr>
            <a:r>
              <a:rPr lang="en-US" dirty="0" smtClean="0">
                <a:latin typeface="+mj-lt"/>
              </a:rPr>
              <a:t>Permanent Work: All labor eligible</a:t>
            </a:r>
          </a:p>
          <a:p>
            <a:pPr lvl="1">
              <a:lnSpc>
                <a:spcPct val="90000"/>
              </a:lnSpc>
              <a:buFont typeface="Arial" pitchFamily="34" charset="0"/>
              <a:buChar char="–"/>
              <a:defRPr/>
            </a:pPr>
            <a:endParaRPr lang="en-US" dirty="0" smtClean="0">
              <a:latin typeface="+mj-lt"/>
            </a:endParaRPr>
          </a:p>
          <a:p>
            <a:pPr lvl="1">
              <a:lnSpc>
                <a:spcPct val="90000"/>
              </a:lnSpc>
              <a:buFont typeface="Arial" pitchFamily="34" charset="0"/>
              <a:buChar char="–"/>
              <a:defRPr/>
            </a:pPr>
            <a:r>
              <a:rPr lang="en-US" dirty="0" smtClean="0">
                <a:latin typeface="+mj-lt"/>
              </a:rPr>
              <a:t>Also travel and per diem for employees performing eligible activities, in accordance with GSA rates.</a:t>
            </a:r>
          </a:p>
          <a:p>
            <a:pPr lvl="1">
              <a:lnSpc>
                <a:spcPct val="90000"/>
              </a:lnSpc>
              <a:buFont typeface="Arial" pitchFamily="34" charset="0"/>
              <a:buChar char="–"/>
              <a:defRPr/>
            </a:pPr>
            <a:endParaRPr lang="en-US" dirty="0" smtClean="0">
              <a:latin typeface="+mj-lt"/>
            </a:endParaRPr>
          </a:p>
          <a:p>
            <a:pPr lvl="1">
              <a:lnSpc>
                <a:spcPct val="90000"/>
              </a:lnSpc>
              <a:buFont typeface="Arial" pitchFamily="34" charset="0"/>
              <a:buChar char="–"/>
              <a:defRPr/>
            </a:pPr>
            <a:r>
              <a:rPr lang="en-US" dirty="0" smtClean="0">
                <a:latin typeface="+mj-lt"/>
              </a:rPr>
              <a:t>Note:  SRIA will cover straight time for debris removal if you signed up for this at the Kick Off meeting</a:t>
            </a:r>
          </a:p>
          <a:p>
            <a:pPr lvl="1">
              <a:lnSpc>
                <a:spcPct val="90000"/>
              </a:lnSpc>
              <a:buNone/>
              <a:defRPr/>
            </a:pPr>
            <a:endParaRPr lang="en-US" sz="2000" dirty="0" smtClean="0">
              <a:latin typeface="+mj-lt"/>
            </a:endParaRPr>
          </a:p>
          <a:p>
            <a:pPr lvl="1">
              <a:lnSpc>
                <a:spcPct val="90000"/>
              </a:lnSpc>
              <a:buNone/>
              <a:defRPr/>
            </a:pPr>
            <a:endParaRPr lang="en-US" sz="2000" dirty="0" smtClean="0">
              <a:latin typeface="+mj-lt"/>
            </a:endParaRP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Equipment</a:t>
            </a:r>
            <a:endParaRPr lang="en-US" dirty="0"/>
          </a:p>
        </p:txBody>
      </p:sp>
      <p:sp>
        <p:nvSpPr>
          <p:cNvPr id="3" name="Content Placeholder 2"/>
          <p:cNvSpPr>
            <a:spLocks noGrp="1"/>
          </p:cNvSpPr>
          <p:nvPr>
            <p:ph idx="1"/>
          </p:nvPr>
        </p:nvSpPr>
        <p:spPr/>
        <p:txBody>
          <a:bodyPr>
            <a:normAutofit lnSpcReduction="10000"/>
          </a:bodyPr>
          <a:lstStyle/>
          <a:p>
            <a:pPr>
              <a:buFont typeface="Arial" pitchFamily="34" charset="0"/>
              <a:buChar char="•"/>
              <a:defRPr/>
            </a:pPr>
            <a:r>
              <a:rPr lang="en-US" sz="2400" dirty="0" smtClean="0">
                <a:latin typeface="+mj-lt"/>
              </a:rPr>
              <a:t>Perform eligible work</a:t>
            </a:r>
          </a:p>
          <a:p>
            <a:pPr>
              <a:defRPr/>
            </a:pPr>
            <a:endParaRPr lang="en-US" sz="2400" dirty="0" smtClean="0">
              <a:latin typeface="+mj-lt"/>
            </a:endParaRPr>
          </a:p>
          <a:p>
            <a:pPr>
              <a:buFont typeface="Arial" pitchFamily="34" charset="0"/>
              <a:buChar char="•"/>
              <a:defRPr/>
            </a:pPr>
            <a:r>
              <a:rPr lang="en-US" sz="2400" dirty="0" smtClean="0">
                <a:latin typeface="+mj-lt"/>
              </a:rPr>
              <a:t>Auto/Truck – mileage or hourly rate</a:t>
            </a:r>
          </a:p>
          <a:p>
            <a:pPr>
              <a:defRPr/>
            </a:pPr>
            <a:endParaRPr lang="en-US" sz="2400" dirty="0" smtClean="0">
              <a:latin typeface="+mj-lt"/>
            </a:endParaRPr>
          </a:p>
          <a:p>
            <a:pPr>
              <a:buFont typeface="Arial" pitchFamily="34" charset="0"/>
              <a:buChar char="•"/>
              <a:defRPr/>
            </a:pPr>
            <a:r>
              <a:rPr lang="en-US" sz="2400" dirty="0" smtClean="0">
                <a:latin typeface="+mj-lt"/>
              </a:rPr>
              <a:t>Other equipment- hourly rate</a:t>
            </a:r>
          </a:p>
          <a:p>
            <a:pPr>
              <a:defRPr/>
            </a:pPr>
            <a:endParaRPr lang="en-US" sz="2400" dirty="0" smtClean="0">
              <a:latin typeface="+mj-lt"/>
            </a:endParaRPr>
          </a:p>
          <a:p>
            <a:pPr>
              <a:buFont typeface="Arial" pitchFamily="34" charset="0"/>
              <a:buChar char="•"/>
              <a:defRPr/>
            </a:pPr>
            <a:r>
              <a:rPr lang="en-US" sz="2400" dirty="0" smtClean="0">
                <a:latin typeface="+mj-lt"/>
              </a:rPr>
              <a:t>Stand-by time ineligible</a:t>
            </a:r>
          </a:p>
          <a:p>
            <a:pPr>
              <a:defRPr/>
            </a:pPr>
            <a:endParaRPr lang="en-US" sz="2400" dirty="0" smtClean="0">
              <a:latin typeface="+mj-lt"/>
            </a:endParaRPr>
          </a:p>
          <a:p>
            <a:pPr>
              <a:buFont typeface="Arial" pitchFamily="34" charset="0"/>
              <a:buChar char="•"/>
              <a:defRPr/>
            </a:pPr>
            <a:r>
              <a:rPr lang="en-US" sz="2400" dirty="0" smtClean="0">
                <a:latin typeface="+mj-lt"/>
              </a:rPr>
              <a:t>Intermittent Use</a:t>
            </a:r>
          </a:p>
          <a:p>
            <a:pPr lvl="1">
              <a:buNone/>
              <a:defRPr/>
            </a:pPr>
            <a:r>
              <a:rPr lang="en-US" sz="2400" dirty="0" smtClean="0">
                <a:latin typeface="+mj-lt"/>
              </a:rPr>
              <a:t>Half day or more = full day</a:t>
            </a:r>
          </a:p>
          <a:p>
            <a:pPr lvl="1">
              <a:buNone/>
              <a:defRPr/>
            </a:pPr>
            <a:r>
              <a:rPr lang="en-US" sz="2400" dirty="0" smtClean="0">
                <a:latin typeface="+mj-lt"/>
              </a:rPr>
              <a:t>Less than half day = actual hours</a:t>
            </a:r>
            <a:endParaRPr lang="en-US" dirty="0">
              <a:latin typeface="+mj-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Rates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2400" dirty="0">
                <a:latin typeface="+mj-lt"/>
              </a:rPr>
              <a:t>Local rates </a:t>
            </a:r>
            <a:r>
              <a:rPr lang="en-US" sz="2400" dirty="0" smtClean="0">
                <a:latin typeface="+mj-lt"/>
              </a:rPr>
              <a:t>(preferred) are </a:t>
            </a:r>
            <a:r>
              <a:rPr lang="en-US" sz="2400" dirty="0">
                <a:latin typeface="+mj-lt"/>
              </a:rPr>
              <a:t>used if different than FEMA and established prior to the </a:t>
            </a:r>
            <a:r>
              <a:rPr lang="en-US" sz="2400" dirty="0" smtClean="0">
                <a:latin typeface="+mj-lt"/>
              </a:rPr>
              <a:t>disaster</a:t>
            </a:r>
          </a:p>
          <a:p>
            <a:pPr>
              <a:buFont typeface="Wingdings" panose="05000000000000000000" pitchFamily="2" charset="2"/>
              <a:buChar char="ü"/>
            </a:pPr>
            <a:endParaRPr lang="en-US" sz="2400" dirty="0">
              <a:latin typeface="+mj-lt"/>
            </a:endParaRPr>
          </a:p>
          <a:p>
            <a:pPr>
              <a:buFont typeface="Wingdings" panose="05000000000000000000" pitchFamily="2" charset="2"/>
              <a:buChar char="ü"/>
            </a:pPr>
            <a:r>
              <a:rPr lang="en-US" sz="2400" dirty="0" smtClean="0">
                <a:latin typeface="+mj-lt"/>
              </a:rPr>
              <a:t>FEMA </a:t>
            </a:r>
            <a:r>
              <a:rPr lang="en-US" sz="2400" dirty="0" smtClean="0">
                <a:latin typeface="+mj-lt"/>
              </a:rPr>
              <a:t>rates are used for determining project costs (estimating &amp; comparing)</a:t>
            </a:r>
          </a:p>
          <a:p>
            <a:pPr>
              <a:buNone/>
            </a:pPr>
            <a:endParaRPr lang="en-US" sz="2400" dirty="0" smtClean="0">
              <a:latin typeface="+mj-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170"/>
          <p:cNvSpPr>
            <a:spLocks noGrp="1" noChangeArrowheads="1"/>
          </p:cNvSpPr>
          <p:nvPr>
            <p:ph type="ctrTitle"/>
          </p:nvPr>
        </p:nvSpPr>
        <p:spPr>
          <a:xfrm>
            <a:off x="533400" y="228600"/>
            <a:ext cx="7772400" cy="762000"/>
          </a:xfrm>
        </p:spPr>
        <p:txBody>
          <a:bodyPr>
            <a:normAutofit fontScale="90000"/>
          </a:bodyPr>
          <a:lstStyle/>
          <a:p>
            <a:pPr eaLnBrk="1" hangingPunct="1">
              <a:defRPr/>
            </a:pPr>
            <a:r>
              <a:rPr lang="en-US" sz="4000" b="1" dirty="0" smtClean="0"/>
              <a:t>RENTED </a:t>
            </a:r>
            <a:r>
              <a:rPr lang="en-US" sz="4000" b="1" dirty="0" smtClean="0"/>
              <a:t>EQUIPMENT</a:t>
            </a:r>
            <a:r>
              <a:rPr lang="en-US" b="1" dirty="0" smtClean="0">
                <a:latin typeface="Sylfaen" pitchFamily="18" charset="0"/>
              </a:rPr>
              <a:t/>
            </a:r>
            <a:br>
              <a:rPr lang="en-US" b="1" dirty="0" smtClean="0">
                <a:latin typeface="Sylfaen" pitchFamily="18" charset="0"/>
              </a:rPr>
            </a:br>
            <a:endParaRPr lang="en-US" b="1" dirty="0" smtClean="0">
              <a:latin typeface="Sylfaen" pitchFamily="18" charset="0"/>
            </a:endParaRPr>
          </a:p>
        </p:txBody>
      </p:sp>
      <p:sp>
        <p:nvSpPr>
          <p:cNvPr id="27651" name="Rectangle 7171"/>
          <p:cNvSpPr>
            <a:spLocks noGrp="1" noChangeArrowheads="1"/>
          </p:cNvSpPr>
          <p:nvPr>
            <p:ph type="subTitle" idx="1"/>
          </p:nvPr>
        </p:nvSpPr>
        <p:spPr>
          <a:xfrm>
            <a:off x="152400" y="1143000"/>
            <a:ext cx="8991600" cy="3586163"/>
          </a:xfrm>
        </p:spPr>
        <p:txBody>
          <a:bodyPr>
            <a:normAutofit/>
          </a:bodyPr>
          <a:lstStyle/>
          <a:p>
            <a:pPr marL="457200" indent="-457200" algn="l" eaLnBrk="1" hangingPunct="1">
              <a:buFont typeface="Wingdings" panose="05000000000000000000" pitchFamily="2" charset="2"/>
              <a:buChar char="ü"/>
            </a:pPr>
            <a:r>
              <a:rPr lang="en-US" sz="3200" dirty="0" smtClean="0">
                <a:solidFill>
                  <a:schemeClr val="tx2"/>
                </a:solidFill>
                <a:latin typeface="+mj-lt"/>
              </a:rPr>
              <a:t>Rented equipment summary record must be complete with equipment type, dates/hours used, hourly rate, vendor, date and amount paid, and check number</a:t>
            </a:r>
          </a:p>
          <a:p>
            <a:pPr marL="457200" indent="-457200" algn="l" eaLnBrk="1" hangingPunct="1">
              <a:buFont typeface="Wingdings" panose="05000000000000000000" pitchFamily="2" charset="2"/>
              <a:buChar char="ü"/>
            </a:pPr>
            <a:endParaRPr lang="en-US" sz="3200" dirty="0" smtClean="0">
              <a:solidFill>
                <a:schemeClr val="tx2"/>
              </a:solidFill>
              <a:latin typeface="+mj-lt"/>
            </a:endParaRPr>
          </a:p>
          <a:p>
            <a:pPr marL="457200" indent="-457200" algn="l" eaLnBrk="1" hangingPunct="1">
              <a:buFont typeface="Wingdings" panose="05000000000000000000" pitchFamily="2" charset="2"/>
              <a:buChar char="ü"/>
            </a:pPr>
            <a:r>
              <a:rPr lang="en-US" sz="3200" dirty="0" smtClean="0">
                <a:solidFill>
                  <a:schemeClr val="tx2"/>
                </a:solidFill>
                <a:latin typeface="+mj-lt"/>
              </a:rPr>
              <a:t>Paid invoices/receipts for rental equipment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304800"/>
            <a:ext cx="7772400" cy="990600"/>
          </a:xfrm>
        </p:spPr>
        <p:txBody>
          <a:bodyPr/>
          <a:lstStyle/>
          <a:p>
            <a:pPr eaLnBrk="1" hangingPunct="1"/>
            <a:r>
              <a:rPr lang="en-US" dirty="0" smtClean="0"/>
              <a:t>Contracts</a:t>
            </a:r>
          </a:p>
        </p:txBody>
      </p:sp>
      <p:sp>
        <p:nvSpPr>
          <p:cNvPr id="41987" name="Rectangle 3"/>
          <p:cNvSpPr>
            <a:spLocks noGrp="1" noChangeArrowheads="1"/>
          </p:cNvSpPr>
          <p:nvPr>
            <p:ph type="subTitle" idx="1"/>
          </p:nvPr>
        </p:nvSpPr>
        <p:spPr>
          <a:xfrm>
            <a:off x="304800" y="1676400"/>
            <a:ext cx="8686800" cy="3657600"/>
          </a:xfrm>
        </p:spPr>
        <p:txBody>
          <a:bodyPr rtlCol="0">
            <a:normAutofit/>
          </a:bodyPr>
          <a:lstStyle/>
          <a:p>
            <a:pPr marL="342900" indent="-342900" algn="l" eaLnBrk="1" fontAlgn="auto" hangingPunct="1">
              <a:lnSpc>
                <a:spcPct val="90000"/>
              </a:lnSpc>
              <a:spcAft>
                <a:spcPts val="0"/>
              </a:spcAft>
              <a:buFont typeface="Wingdings" pitchFamily="2" charset="2"/>
              <a:buChar char="ü"/>
              <a:defRPr/>
            </a:pPr>
            <a:r>
              <a:rPr lang="en-US" sz="2800" dirty="0" smtClean="0">
                <a:solidFill>
                  <a:schemeClr val="tx2"/>
                </a:solidFill>
                <a:latin typeface="+mj-lt"/>
              </a:rPr>
              <a:t>All contracts incurred for eligible work are reviewed by FEMA-State teams; includes rental equipment</a:t>
            </a:r>
          </a:p>
          <a:p>
            <a:pPr marL="342900" indent="-342900" algn="l" eaLnBrk="1" fontAlgn="auto" hangingPunct="1">
              <a:lnSpc>
                <a:spcPct val="90000"/>
              </a:lnSpc>
              <a:spcAft>
                <a:spcPts val="0"/>
              </a:spcAft>
              <a:buFont typeface="Wingdings" pitchFamily="2" charset="2"/>
              <a:buChar char="ü"/>
              <a:defRPr/>
            </a:pPr>
            <a:endParaRPr lang="en-US" sz="2800" dirty="0" smtClean="0">
              <a:solidFill>
                <a:schemeClr val="tx2"/>
              </a:solidFill>
              <a:latin typeface="+mj-lt"/>
            </a:endParaRPr>
          </a:p>
          <a:p>
            <a:pPr marL="342900" indent="-342900" algn="l" eaLnBrk="1" fontAlgn="auto" hangingPunct="1">
              <a:lnSpc>
                <a:spcPct val="90000"/>
              </a:lnSpc>
              <a:spcAft>
                <a:spcPts val="0"/>
              </a:spcAft>
              <a:buFont typeface="Wingdings" pitchFamily="2" charset="2"/>
              <a:buChar char="ü"/>
              <a:defRPr/>
            </a:pPr>
            <a:endParaRPr lang="en-US" sz="2800" dirty="0" smtClean="0">
              <a:solidFill>
                <a:schemeClr val="tx2"/>
              </a:solidFill>
              <a:latin typeface="+mj-lt"/>
            </a:endParaRPr>
          </a:p>
          <a:p>
            <a:pPr marL="342900" indent="-342900" algn="l" eaLnBrk="1" fontAlgn="auto" hangingPunct="1">
              <a:lnSpc>
                <a:spcPct val="90000"/>
              </a:lnSpc>
              <a:spcAft>
                <a:spcPts val="0"/>
              </a:spcAft>
              <a:buFont typeface="Wingdings" pitchFamily="2" charset="2"/>
              <a:buChar char="ü"/>
              <a:defRPr/>
            </a:pPr>
            <a:r>
              <a:rPr lang="en-US" sz="2800" dirty="0" smtClean="0">
                <a:solidFill>
                  <a:schemeClr val="tx2"/>
                </a:solidFill>
                <a:latin typeface="+mj-lt"/>
              </a:rPr>
              <a:t>Competitively bid with fixed-procurement procedures in accordance with </a:t>
            </a:r>
            <a:r>
              <a:rPr lang="en-US" sz="2800" dirty="0" smtClean="0">
                <a:solidFill>
                  <a:schemeClr val="tx2"/>
                </a:solidFill>
                <a:latin typeface="+mj-lt"/>
              </a:rPr>
              <a:t>NRS, CFR, &amp; Tribal Regulations.</a:t>
            </a:r>
            <a:endParaRPr lang="en-US" sz="2800" dirty="0" smtClean="0">
              <a:solidFill>
                <a:schemeClr val="tx2"/>
              </a:solidFill>
              <a:latin typeface="+mj-lt"/>
            </a:endParaRPr>
          </a:p>
          <a:p>
            <a:pPr marL="342900" indent="-342900" algn="l" eaLnBrk="1" fontAlgn="auto" hangingPunct="1">
              <a:lnSpc>
                <a:spcPct val="90000"/>
              </a:lnSpc>
              <a:spcAft>
                <a:spcPts val="0"/>
              </a:spcAft>
              <a:defRPr/>
            </a:pPr>
            <a:endParaRPr lang="en-US" dirty="0" smtClean="0">
              <a:solidFill>
                <a:schemeClr val="tx1"/>
              </a:solidFill>
              <a:latin typeface="MS Reference Sans Serif" pitchFamily="34" charset="0"/>
            </a:endParaRPr>
          </a:p>
          <a:p>
            <a:pPr marL="342900" indent="-342900" algn="l" eaLnBrk="1" fontAlgn="auto" hangingPunct="1">
              <a:lnSpc>
                <a:spcPct val="90000"/>
              </a:lnSpc>
              <a:spcAft>
                <a:spcPts val="0"/>
              </a:spcAft>
              <a:defRPr/>
            </a:pPr>
            <a:endParaRPr lang="en-US" sz="2400" dirty="0" smtClean="0">
              <a:solidFill>
                <a:schemeClr val="tx1"/>
              </a:solidFill>
              <a:latin typeface="MS Reference Sans Serif"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533400" y="228600"/>
            <a:ext cx="7772400" cy="990600"/>
          </a:xfrm>
        </p:spPr>
        <p:txBody>
          <a:bodyPr/>
          <a:lstStyle/>
          <a:p>
            <a:pPr eaLnBrk="1" hangingPunct="1"/>
            <a:r>
              <a:rPr lang="en-US" dirty="0" smtClean="0"/>
              <a:t>Contracts Cont.</a:t>
            </a:r>
          </a:p>
        </p:txBody>
      </p:sp>
      <p:sp>
        <p:nvSpPr>
          <p:cNvPr id="5" name="Rectangle 3"/>
          <p:cNvSpPr txBox="1">
            <a:spLocks noChangeArrowheads="1"/>
          </p:cNvSpPr>
          <p:nvPr/>
        </p:nvSpPr>
        <p:spPr bwMode="auto">
          <a:xfrm>
            <a:off x="0" y="990600"/>
            <a:ext cx="8991600" cy="4343400"/>
          </a:xfrm>
          <a:prstGeom prst="rect">
            <a:avLst/>
          </a:prstGeom>
          <a:noFill/>
          <a:ln>
            <a:noFill/>
          </a:ln>
          <a:extLst/>
        </p:spPr>
        <p:txBody>
          <a:bodyPr>
            <a:normAutofit fontScale="925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lnSpc>
                <a:spcPct val="90000"/>
              </a:lnSpc>
              <a:spcAft>
                <a:spcPts val="0"/>
              </a:spcAft>
              <a:defRPr/>
            </a:pPr>
            <a:r>
              <a:rPr lang="en-US" sz="2400" b="1" u="sng" dirty="0" smtClean="0">
                <a:solidFill>
                  <a:schemeClr val="tx2"/>
                </a:solidFill>
                <a:latin typeface="+mj-lt"/>
              </a:rPr>
              <a:t>Lump sum contracts are acceptable:</a:t>
            </a:r>
          </a:p>
          <a:p>
            <a:pPr eaLnBrk="1" fontAlgn="auto" hangingPunct="1">
              <a:lnSpc>
                <a:spcPct val="90000"/>
              </a:lnSpc>
              <a:spcAft>
                <a:spcPts val="0"/>
              </a:spcAft>
              <a:defRPr/>
            </a:pPr>
            <a:endParaRPr lang="en-US" sz="2400" b="1" u="sng" dirty="0" smtClean="0">
              <a:solidFill>
                <a:schemeClr val="tx2"/>
              </a:solidFill>
              <a:latin typeface="+mj-lt"/>
            </a:endParaRPr>
          </a:p>
          <a:p>
            <a:pPr marL="342900" indent="-342900" algn="l" eaLnBrk="1" fontAlgn="auto" hangingPunct="1">
              <a:lnSpc>
                <a:spcPct val="90000"/>
              </a:lnSpc>
              <a:spcAft>
                <a:spcPts val="0"/>
              </a:spcAft>
              <a:buFont typeface="Wingdings" pitchFamily="2" charset="2"/>
              <a:buChar char="ü"/>
              <a:defRPr/>
            </a:pPr>
            <a:r>
              <a:rPr lang="en-US" sz="2400" dirty="0">
                <a:solidFill>
                  <a:schemeClr val="tx2"/>
                </a:solidFill>
                <a:latin typeface="+mj-lt"/>
              </a:rPr>
              <a:t>E</a:t>
            </a:r>
            <a:r>
              <a:rPr lang="en-US" sz="2400" dirty="0" smtClean="0">
                <a:solidFill>
                  <a:schemeClr val="tx2"/>
                </a:solidFill>
                <a:latin typeface="+mj-lt"/>
              </a:rPr>
              <a:t>asy to monitor when the scope of work is well defined</a:t>
            </a:r>
          </a:p>
          <a:p>
            <a:pPr marL="342900" indent="-342900" algn="l" eaLnBrk="1" fontAlgn="auto" hangingPunct="1">
              <a:lnSpc>
                <a:spcPct val="90000"/>
              </a:lnSpc>
              <a:spcAft>
                <a:spcPts val="0"/>
              </a:spcAft>
              <a:buFont typeface="Wingdings" pitchFamily="2" charset="2"/>
              <a:buChar char="ü"/>
              <a:defRPr/>
            </a:pPr>
            <a:r>
              <a:rPr lang="en-US" sz="2400" dirty="0" smtClean="0">
                <a:solidFill>
                  <a:schemeClr val="tx2"/>
                </a:solidFill>
                <a:latin typeface="+mj-lt"/>
              </a:rPr>
              <a:t>Requires minimum labor for monitoring</a:t>
            </a:r>
          </a:p>
          <a:p>
            <a:pPr marL="342900" indent="-342900" algn="l" eaLnBrk="1" fontAlgn="auto" hangingPunct="1">
              <a:lnSpc>
                <a:spcPct val="90000"/>
              </a:lnSpc>
              <a:spcAft>
                <a:spcPts val="0"/>
              </a:spcAft>
              <a:buFont typeface="Wingdings" pitchFamily="2" charset="2"/>
              <a:buChar char="ü"/>
              <a:defRPr/>
            </a:pPr>
            <a:r>
              <a:rPr lang="en-US" sz="2400" dirty="0">
                <a:solidFill>
                  <a:schemeClr val="tx2"/>
                </a:solidFill>
                <a:latin typeface="+mj-lt"/>
              </a:rPr>
              <a:t>Q</a:t>
            </a:r>
            <a:r>
              <a:rPr lang="en-US" sz="2400" dirty="0" smtClean="0">
                <a:solidFill>
                  <a:schemeClr val="tx2"/>
                </a:solidFill>
                <a:latin typeface="+mj-lt"/>
              </a:rPr>
              <a:t>uantities do not have to be documented</a:t>
            </a:r>
          </a:p>
          <a:p>
            <a:pPr marL="342900" indent="-342900" algn="l" eaLnBrk="1" fontAlgn="auto" hangingPunct="1">
              <a:lnSpc>
                <a:spcPct val="90000"/>
              </a:lnSpc>
              <a:spcAft>
                <a:spcPts val="0"/>
              </a:spcAft>
              <a:buFont typeface="Wingdings" pitchFamily="2" charset="2"/>
              <a:buChar char="ü"/>
              <a:defRPr/>
            </a:pPr>
            <a:endParaRPr lang="en-US" sz="2400" dirty="0" smtClean="0">
              <a:solidFill>
                <a:schemeClr val="tx2"/>
              </a:solidFill>
              <a:latin typeface="+mj-lt"/>
            </a:endParaRPr>
          </a:p>
          <a:p>
            <a:pPr marL="342900" indent="-342900" algn="l" eaLnBrk="1" fontAlgn="auto" hangingPunct="1">
              <a:lnSpc>
                <a:spcPct val="90000"/>
              </a:lnSpc>
              <a:spcAft>
                <a:spcPts val="0"/>
              </a:spcAft>
              <a:buFont typeface="Arial" pitchFamily="34" charset="0"/>
              <a:buChar char="•"/>
              <a:defRPr/>
            </a:pPr>
            <a:endParaRPr lang="en-US" sz="2400" dirty="0" smtClean="0">
              <a:solidFill>
                <a:schemeClr val="tx2"/>
              </a:solidFill>
              <a:latin typeface="+mj-lt"/>
            </a:endParaRPr>
          </a:p>
          <a:p>
            <a:pPr eaLnBrk="1" fontAlgn="auto" hangingPunct="1">
              <a:lnSpc>
                <a:spcPct val="90000"/>
              </a:lnSpc>
              <a:spcAft>
                <a:spcPts val="0"/>
              </a:spcAft>
              <a:defRPr/>
            </a:pPr>
            <a:r>
              <a:rPr lang="en-US" sz="2400" b="1" u="sng" dirty="0" smtClean="0">
                <a:solidFill>
                  <a:schemeClr val="tx2"/>
                </a:solidFill>
                <a:latin typeface="+mj-lt"/>
              </a:rPr>
              <a:t>Time and material contracts are acceptable BUT: </a:t>
            </a:r>
          </a:p>
          <a:p>
            <a:pPr eaLnBrk="1" fontAlgn="auto" hangingPunct="1">
              <a:lnSpc>
                <a:spcPct val="90000"/>
              </a:lnSpc>
              <a:spcAft>
                <a:spcPts val="0"/>
              </a:spcAft>
              <a:defRPr/>
            </a:pPr>
            <a:endParaRPr lang="en-US" sz="2400" b="1" u="sng" dirty="0" smtClean="0">
              <a:solidFill>
                <a:schemeClr val="tx2"/>
              </a:solidFill>
              <a:latin typeface="+mj-lt"/>
            </a:endParaRPr>
          </a:p>
          <a:p>
            <a:pPr marL="342900" indent="-342900" algn="l" eaLnBrk="1" fontAlgn="auto" hangingPunct="1">
              <a:lnSpc>
                <a:spcPct val="90000"/>
              </a:lnSpc>
              <a:spcAft>
                <a:spcPts val="0"/>
              </a:spcAft>
              <a:buFont typeface="Wingdings" pitchFamily="2" charset="2"/>
              <a:buChar char="ü"/>
              <a:defRPr/>
            </a:pPr>
            <a:r>
              <a:rPr lang="en-US" sz="2400" dirty="0" smtClean="0">
                <a:solidFill>
                  <a:schemeClr val="tx2"/>
                </a:solidFill>
                <a:latin typeface="+mj-lt"/>
              </a:rPr>
              <a:t>Should only be used for emergency “hot spots” (early debris rights-of-way clearance) </a:t>
            </a:r>
          </a:p>
          <a:p>
            <a:pPr marL="342900" indent="-342900" algn="l" eaLnBrk="1" fontAlgn="auto" hangingPunct="1">
              <a:lnSpc>
                <a:spcPct val="90000"/>
              </a:lnSpc>
              <a:spcAft>
                <a:spcPts val="0"/>
              </a:spcAft>
              <a:buFont typeface="Wingdings" pitchFamily="2" charset="2"/>
              <a:buChar char="ü"/>
              <a:defRPr/>
            </a:pPr>
            <a:r>
              <a:rPr lang="en-US" sz="2400" u="sng" dirty="0" smtClean="0">
                <a:solidFill>
                  <a:schemeClr val="tx2"/>
                </a:solidFill>
                <a:latin typeface="+mj-lt"/>
              </a:rPr>
              <a:t>MUST</a:t>
            </a:r>
            <a:r>
              <a:rPr lang="en-US" sz="2400" dirty="0" smtClean="0">
                <a:solidFill>
                  <a:schemeClr val="tx2"/>
                </a:solidFill>
                <a:latin typeface="+mj-lt"/>
              </a:rPr>
              <a:t> have a cap and </a:t>
            </a:r>
            <a:r>
              <a:rPr lang="en-US" sz="2400" u="sng" dirty="0" smtClean="0">
                <a:solidFill>
                  <a:schemeClr val="tx2"/>
                </a:solidFill>
                <a:latin typeface="+mj-lt"/>
              </a:rPr>
              <a:t>MUST</a:t>
            </a:r>
            <a:r>
              <a:rPr lang="en-US" sz="2400" dirty="0" smtClean="0">
                <a:solidFill>
                  <a:schemeClr val="tx2"/>
                </a:solidFill>
                <a:latin typeface="+mj-lt"/>
              </a:rPr>
              <a:t> be monitored</a:t>
            </a:r>
          </a:p>
          <a:p>
            <a:pPr marL="342900" indent="-342900" algn="l" eaLnBrk="1" fontAlgn="auto" hangingPunct="1">
              <a:lnSpc>
                <a:spcPct val="90000"/>
              </a:lnSpc>
              <a:spcAft>
                <a:spcPts val="0"/>
              </a:spcAft>
              <a:buFont typeface="Wingdings" pitchFamily="2" charset="2"/>
              <a:buChar char="ü"/>
              <a:defRPr/>
            </a:pPr>
            <a:r>
              <a:rPr lang="en-US" sz="2400" dirty="0" smtClean="0">
                <a:solidFill>
                  <a:schemeClr val="tx2"/>
                </a:solidFill>
                <a:latin typeface="+mj-lt"/>
              </a:rPr>
              <a:t>Generally accepted for first 70 hours of actual work and then need to be converted to a lump sum </a:t>
            </a:r>
            <a:r>
              <a:rPr lang="en-US" sz="2400" dirty="0" smtClean="0">
                <a:solidFill>
                  <a:schemeClr val="tx2"/>
                </a:solidFill>
                <a:latin typeface="+mj-lt"/>
              </a:rPr>
              <a:t>contract</a:t>
            </a:r>
            <a:endParaRPr lang="en-US" sz="2400" dirty="0" smtClean="0">
              <a:solidFill>
                <a:srgbClr val="FF0000"/>
              </a:solidFill>
              <a:latin typeface="+mj-lt"/>
            </a:endParaRPr>
          </a:p>
          <a:p>
            <a:pPr marL="342900" indent="-342900" algn="l" eaLnBrk="1" fontAlgn="auto" hangingPunct="1">
              <a:lnSpc>
                <a:spcPct val="90000"/>
              </a:lnSpc>
              <a:spcAft>
                <a:spcPts val="0"/>
              </a:spcAft>
              <a:buFont typeface="Arial" pitchFamily="34" charset="0"/>
              <a:buChar char="•"/>
              <a:defRPr/>
            </a:pPr>
            <a:endParaRPr lang="en-US" sz="2400" dirty="0" smtClean="0">
              <a:solidFill>
                <a:prstClr val="black"/>
              </a:solidFill>
              <a:latin typeface="MS Reference Sans Serif"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762000"/>
            <a:ext cx="7772400" cy="1069975"/>
          </a:xfrm>
        </p:spPr>
        <p:txBody>
          <a:bodyPr/>
          <a:lstStyle/>
          <a:p>
            <a:pPr eaLnBrk="1" hangingPunct="1"/>
            <a:r>
              <a:rPr lang="en-US" dirty="0" smtClean="0"/>
              <a:t>Ineligible Contracts</a:t>
            </a:r>
          </a:p>
        </p:txBody>
      </p:sp>
      <p:sp>
        <p:nvSpPr>
          <p:cNvPr id="54275" name="Rectangle 3"/>
          <p:cNvSpPr>
            <a:spLocks noGrp="1" noChangeArrowheads="1"/>
          </p:cNvSpPr>
          <p:nvPr>
            <p:ph type="subTitle" idx="1"/>
          </p:nvPr>
        </p:nvSpPr>
        <p:spPr>
          <a:xfrm>
            <a:off x="609600" y="1600200"/>
            <a:ext cx="6475412" cy="3810000"/>
          </a:xfrm>
        </p:spPr>
        <p:txBody>
          <a:bodyPr rtlCol="0">
            <a:normAutofit/>
          </a:bodyPr>
          <a:lstStyle/>
          <a:p>
            <a:pPr marL="457200" indent="-457200" eaLnBrk="1" fontAlgn="auto" hangingPunct="1">
              <a:spcAft>
                <a:spcPts val="0"/>
              </a:spcAft>
              <a:buFont typeface="Wingdings" pitchFamily="2" charset="2"/>
              <a:buChar char="ü"/>
              <a:defRPr/>
            </a:pPr>
            <a:endParaRPr lang="en-US" dirty="0" smtClean="0">
              <a:solidFill>
                <a:schemeClr val="tx1"/>
              </a:solidFill>
              <a:latin typeface="MS Reference Sans Serif" pitchFamily="34" charset="0"/>
            </a:endParaRPr>
          </a:p>
          <a:p>
            <a:pPr marL="457200" indent="-457200" eaLnBrk="1" fontAlgn="auto" hangingPunct="1">
              <a:spcAft>
                <a:spcPts val="0"/>
              </a:spcAft>
              <a:buFont typeface="Wingdings" pitchFamily="2" charset="2"/>
              <a:buChar char="ü"/>
              <a:defRPr/>
            </a:pPr>
            <a:r>
              <a:rPr lang="en-US" dirty="0" smtClean="0">
                <a:solidFill>
                  <a:schemeClr val="tx2"/>
                </a:solidFill>
                <a:latin typeface="+mj-lt"/>
              </a:rPr>
              <a:t>Cost-plus percentage of cost</a:t>
            </a:r>
          </a:p>
          <a:p>
            <a:pPr eaLnBrk="1" fontAlgn="auto" hangingPunct="1">
              <a:spcAft>
                <a:spcPts val="0"/>
              </a:spcAft>
              <a:buFont typeface="Wingdings" pitchFamily="2" charset="2"/>
              <a:buChar char="ü"/>
              <a:defRPr/>
            </a:pPr>
            <a:endParaRPr lang="en-US" dirty="0" smtClean="0">
              <a:solidFill>
                <a:schemeClr val="tx2"/>
              </a:solidFill>
              <a:latin typeface="+mj-lt"/>
            </a:endParaRPr>
          </a:p>
          <a:p>
            <a:pPr marL="457200" indent="-457200" eaLnBrk="1" fontAlgn="auto" hangingPunct="1">
              <a:spcAft>
                <a:spcPts val="0"/>
              </a:spcAft>
              <a:buFont typeface="Wingdings" pitchFamily="2" charset="2"/>
              <a:buChar char="ü"/>
              <a:defRPr/>
            </a:pPr>
            <a:r>
              <a:rPr lang="en-US" dirty="0" smtClean="0">
                <a:solidFill>
                  <a:schemeClr val="tx2"/>
                </a:solidFill>
                <a:latin typeface="+mj-lt"/>
              </a:rPr>
              <a:t>Contingent </a:t>
            </a:r>
            <a:r>
              <a:rPr lang="en-US" dirty="0" smtClean="0">
                <a:solidFill>
                  <a:schemeClr val="tx2"/>
                </a:solidFill>
                <a:latin typeface="+mj-lt"/>
              </a:rPr>
              <a:t>upon FEMA </a:t>
            </a:r>
            <a:r>
              <a:rPr lang="en-US" dirty="0" smtClean="0">
                <a:solidFill>
                  <a:schemeClr val="tx2"/>
                </a:solidFill>
                <a:latin typeface="+mj-lt"/>
              </a:rPr>
              <a:t>reimbursement</a:t>
            </a:r>
            <a:endParaRPr lang="en-US" dirty="0" smtClean="0">
              <a:solidFill>
                <a:schemeClr val="tx2"/>
              </a:solidFill>
              <a:latin typeface="+mj-lt"/>
            </a:endParaRPr>
          </a:p>
          <a:p>
            <a:pPr eaLnBrk="1" fontAlgn="auto" hangingPunct="1">
              <a:spcAft>
                <a:spcPts val="0"/>
              </a:spcAft>
              <a:buFont typeface="Wingdings" pitchFamily="2" charset="2"/>
              <a:buChar char="ü"/>
              <a:defRPr/>
            </a:pPr>
            <a:endParaRPr lang="en-US" dirty="0" smtClean="0">
              <a:solidFill>
                <a:schemeClr val="tx2"/>
              </a:solidFill>
              <a:latin typeface="+mj-lt"/>
            </a:endParaRPr>
          </a:p>
          <a:p>
            <a:pPr marL="457200" indent="-457200" eaLnBrk="1" fontAlgn="auto" hangingPunct="1">
              <a:spcAft>
                <a:spcPts val="0"/>
              </a:spcAft>
              <a:buFont typeface="Wingdings" pitchFamily="2" charset="2"/>
              <a:buChar char="ü"/>
              <a:defRPr/>
            </a:pPr>
            <a:r>
              <a:rPr lang="en-US" dirty="0" smtClean="0">
                <a:solidFill>
                  <a:schemeClr val="tx2"/>
                </a:solidFill>
                <a:latin typeface="+mj-lt"/>
              </a:rPr>
              <a:t>Contract with a debarred contractor </a:t>
            </a:r>
          </a:p>
          <a:p>
            <a:pPr marL="457200" indent="-457200" eaLnBrk="1" fontAlgn="auto" hangingPunct="1">
              <a:spcAft>
                <a:spcPts val="0"/>
              </a:spcAft>
              <a:buFont typeface="Wingdings" pitchFamily="2" charset="2"/>
              <a:buChar char="ü"/>
              <a:defRPr/>
            </a:pPr>
            <a:endParaRPr lang="en-US" dirty="0" smtClean="0">
              <a:solidFill>
                <a:schemeClr val="accent1"/>
              </a:solidFill>
              <a:latin typeface="+mj-lt"/>
            </a:endParaRPr>
          </a:p>
          <a:p>
            <a:pPr eaLnBrk="1" fontAlgn="auto" hangingPunct="1">
              <a:spcAft>
                <a:spcPts val="0"/>
              </a:spcAft>
              <a:buFontTx/>
              <a:buNone/>
              <a:defRPr/>
            </a:pPr>
            <a:endParaRPr lang="en-US" sz="1200" dirty="0" smtClean="0">
              <a:solidFill>
                <a:schemeClr val="accent1"/>
              </a:solidFill>
              <a:latin typeface="MS Reference Sans Serif" pitchFamily="34" charset="0"/>
            </a:endParaRPr>
          </a:p>
          <a:p>
            <a:pPr eaLnBrk="1" fontAlgn="auto" hangingPunct="1">
              <a:spcAft>
                <a:spcPts val="0"/>
              </a:spcAft>
              <a:buFontTx/>
              <a:buNone/>
              <a:defRPr/>
            </a:pPr>
            <a:endParaRPr lang="en-US" dirty="0" smtClean="0">
              <a:latin typeface="MS Reference Sans Serif" pitchFamily="34" charset="0"/>
            </a:endParaRPr>
          </a:p>
        </p:txBody>
      </p:sp>
      <p:pic>
        <p:nvPicPr>
          <p:cNvPr id="55300" name="Picture 4" descr="MC900310998[1]"/>
          <p:cNvPicPr>
            <a:picLocks noChangeAspect="1" noChangeArrowheads="1"/>
          </p:cNvPicPr>
          <p:nvPr/>
        </p:nvPicPr>
        <p:blipFill>
          <a:blip r:embed="rId2" cstate="print"/>
          <a:srcRect/>
          <a:stretch>
            <a:fillRect/>
          </a:stretch>
        </p:blipFill>
        <p:spPr bwMode="auto">
          <a:xfrm>
            <a:off x="6683375" y="2209800"/>
            <a:ext cx="1644650" cy="1600200"/>
          </a:xfrm>
          <a:prstGeom prst="rect">
            <a:avLst/>
          </a:prstGeom>
          <a:noFill/>
          <a:ln w="9525">
            <a:noFill/>
            <a:miter lim="800000"/>
            <a:headEnd/>
            <a:tailEnd/>
          </a:ln>
        </p:spPr>
      </p:pic>
      <p:sp>
        <p:nvSpPr>
          <p:cNvPr id="55301" name="AutoShape 5"/>
          <p:cNvSpPr>
            <a:spLocks noChangeArrowheads="1"/>
          </p:cNvSpPr>
          <p:nvPr/>
        </p:nvSpPr>
        <p:spPr bwMode="auto">
          <a:xfrm>
            <a:off x="6400800" y="2362200"/>
            <a:ext cx="2209800" cy="1447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PARTNERS</a:t>
            </a:r>
            <a:endParaRPr lang="en-US" dirty="0"/>
          </a:p>
        </p:txBody>
      </p:sp>
      <p:sp>
        <p:nvSpPr>
          <p:cNvPr id="3" name="Content Placeholder 2"/>
          <p:cNvSpPr>
            <a:spLocks noGrp="1"/>
          </p:cNvSpPr>
          <p:nvPr>
            <p:ph idx="1"/>
          </p:nvPr>
        </p:nvSpPr>
        <p:spPr>
          <a:xfrm>
            <a:off x="304800" y="1371600"/>
            <a:ext cx="8686800" cy="5257800"/>
          </a:xfrm>
        </p:spPr>
        <p:txBody>
          <a:bodyPr>
            <a:normAutofit/>
          </a:bodyPr>
          <a:lstStyle/>
          <a:p>
            <a:pPr>
              <a:buFont typeface="Wingdings" pitchFamily="2" charset="2"/>
              <a:buChar char="ü"/>
            </a:pPr>
            <a:r>
              <a:rPr lang="en-US" dirty="0" smtClean="0"/>
              <a:t>Mark Landry</a:t>
            </a:r>
          </a:p>
          <a:p>
            <a:pPr>
              <a:buNone/>
            </a:pPr>
            <a:r>
              <a:rPr lang="en-US" dirty="0" smtClean="0"/>
              <a:t>	FEMA Federal Coordinating Officer</a:t>
            </a:r>
          </a:p>
          <a:p>
            <a:pPr>
              <a:buNone/>
            </a:pPr>
            <a:endParaRPr lang="en-US" dirty="0" smtClean="0"/>
          </a:p>
          <a:p>
            <a:pPr>
              <a:buFont typeface="Wingdings" pitchFamily="2" charset="2"/>
              <a:buChar char="ü"/>
            </a:pPr>
            <a:r>
              <a:rPr lang="en-US" dirty="0" smtClean="0"/>
              <a:t>Chris Smith</a:t>
            </a:r>
          </a:p>
          <a:p>
            <a:pPr>
              <a:buNone/>
            </a:pPr>
            <a:r>
              <a:rPr lang="en-US" dirty="0" smtClean="0"/>
              <a:t>	State Coordinating Officer NDEM </a:t>
            </a:r>
            <a:r>
              <a:rPr lang="en-US" dirty="0" smtClean="0"/>
              <a:t>Chief</a:t>
            </a:r>
          </a:p>
          <a:p>
            <a:pPr>
              <a:buNone/>
            </a:pPr>
            <a:endParaRPr lang="en-US" dirty="0"/>
          </a:p>
          <a:p>
            <a:pPr>
              <a:buFont typeface="Wingdings" pitchFamily="2" charset="2"/>
              <a:buChar char="ü"/>
            </a:pPr>
            <a:r>
              <a:rPr lang="en-US" dirty="0" err="1" smtClean="0"/>
              <a:t>Aletha</a:t>
            </a:r>
            <a:r>
              <a:rPr lang="en-US" dirty="0" smtClean="0"/>
              <a:t> Tom</a:t>
            </a:r>
          </a:p>
          <a:p>
            <a:pPr marL="0" indent="0">
              <a:buNone/>
            </a:pPr>
            <a:r>
              <a:rPr lang="en-US" dirty="0" smtClean="0"/>
              <a:t>     Moapa Band of Paiutes Chairwoman</a:t>
            </a:r>
          </a:p>
          <a:p>
            <a:pPr marL="0" indent="0">
              <a:buNone/>
            </a:pPr>
            <a:endParaRPr lang="en-US" dirty="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457200" y="381000"/>
            <a:ext cx="7772400" cy="1219200"/>
          </a:xfrm>
        </p:spPr>
        <p:txBody>
          <a:bodyPr/>
          <a:lstStyle/>
          <a:p>
            <a:pPr eaLnBrk="1" hangingPunct="1"/>
            <a:r>
              <a:rPr lang="en-US" dirty="0" smtClean="0"/>
              <a:t>Materials</a:t>
            </a:r>
          </a:p>
        </p:txBody>
      </p:sp>
      <p:sp>
        <p:nvSpPr>
          <p:cNvPr id="52227" name="Rectangle 3"/>
          <p:cNvSpPr>
            <a:spLocks noGrp="1" noChangeArrowheads="1"/>
          </p:cNvSpPr>
          <p:nvPr>
            <p:ph type="subTitle" idx="1"/>
          </p:nvPr>
        </p:nvSpPr>
        <p:spPr>
          <a:xfrm>
            <a:off x="533400" y="1524000"/>
            <a:ext cx="6400800" cy="3886200"/>
          </a:xfrm>
        </p:spPr>
        <p:txBody>
          <a:bodyPr rtlCol="0">
            <a:normAutofit fontScale="32500" lnSpcReduction="20000"/>
          </a:bodyPr>
          <a:lstStyle/>
          <a:p>
            <a:pPr eaLnBrk="1" fontAlgn="auto" hangingPunct="1">
              <a:spcAft>
                <a:spcPts val="0"/>
              </a:spcAft>
              <a:buFont typeface="Arial" pitchFamily="34" charset="0"/>
              <a:buNone/>
              <a:defRPr/>
            </a:pPr>
            <a:endParaRPr lang="en-US" b="1" dirty="0" smtClean="0">
              <a:solidFill>
                <a:schemeClr val="tx1"/>
              </a:solidFill>
            </a:endParaRPr>
          </a:p>
          <a:p>
            <a:pPr eaLnBrk="1" fontAlgn="auto" hangingPunct="1">
              <a:lnSpc>
                <a:spcPct val="120000"/>
              </a:lnSpc>
              <a:spcBef>
                <a:spcPts val="0"/>
              </a:spcBef>
              <a:spcAft>
                <a:spcPts val="600"/>
              </a:spcAft>
              <a:buFont typeface="Arial" pitchFamily="34" charset="0"/>
              <a:buNone/>
              <a:defRPr/>
            </a:pPr>
            <a:r>
              <a:rPr lang="en-US" sz="7400" dirty="0" smtClean="0">
                <a:solidFill>
                  <a:schemeClr val="tx2"/>
                </a:solidFill>
                <a:latin typeface="+mj-lt"/>
              </a:rPr>
              <a:t>Purchased or stock</a:t>
            </a:r>
          </a:p>
          <a:p>
            <a:pPr eaLnBrk="1" fontAlgn="auto" hangingPunct="1">
              <a:lnSpc>
                <a:spcPct val="120000"/>
              </a:lnSpc>
              <a:spcBef>
                <a:spcPts val="0"/>
              </a:spcBef>
              <a:spcAft>
                <a:spcPts val="600"/>
              </a:spcAft>
              <a:buFont typeface="Arial" pitchFamily="34" charset="0"/>
              <a:buNone/>
              <a:defRPr/>
            </a:pPr>
            <a:r>
              <a:rPr lang="en-US" sz="7400" dirty="0" smtClean="0">
                <a:solidFill>
                  <a:schemeClr val="tx2"/>
                </a:solidFill>
                <a:latin typeface="+mj-lt"/>
              </a:rPr>
              <a:t>Used for eligible work</a:t>
            </a:r>
          </a:p>
          <a:p>
            <a:pPr eaLnBrk="1" fontAlgn="auto" hangingPunct="1">
              <a:lnSpc>
                <a:spcPct val="120000"/>
              </a:lnSpc>
              <a:spcBef>
                <a:spcPts val="0"/>
              </a:spcBef>
              <a:spcAft>
                <a:spcPts val="600"/>
              </a:spcAft>
              <a:buFont typeface="Arial" pitchFamily="34" charset="0"/>
              <a:buNone/>
              <a:defRPr/>
            </a:pPr>
            <a:r>
              <a:rPr lang="en-US" sz="7400" dirty="0" smtClean="0">
                <a:solidFill>
                  <a:schemeClr val="tx2"/>
                </a:solidFill>
                <a:latin typeface="+mj-lt"/>
              </a:rPr>
              <a:t>Need invoices, historical data or area vendor quotes</a:t>
            </a:r>
          </a:p>
          <a:p>
            <a:endParaRPr lang="en-US" sz="6200" dirty="0" smtClean="0">
              <a:solidFill>
                <a:schemeClr val="tx2"/>
              </a:solidFill>
              <a:latin typeface="+mj-lt"/>
            </a:endParaRPr>
          </a:p>
          <a:p>
            <a:pPr marL="457200"/>
            <a:r>
              <a:rPr lang="en-US" sz="7400" dirty="0" smtClean="0">
                <a:solidFill>
                  <a:schemeClr val="tx2"/>
                </a:solidFill>
                <a:latin typeface="+mj-lt"/>
              </a:rPr>
              <a:t>Material costs must be reasonable </a:t>
            </a:r>
          </a:p>
          <a:p>
            <a:pPr marL="457200">
              <a:buFont typeface="Wingdings" pitchFamily="2" charset="2"/>
              <a:buChar char="§"/>
            </a:pPr>
            <a:r>
              <a:rPr lang="en-US" sz="7400" dirty="0" smtClean="0">
                <a:solidFill>
                  <a:schemeClr val="tx2"/>
                </a:solidFill>
                <a:latin typeface="+mj-lt"/>
              </a:rPr>
              <a:t>Document actual material/supplies usage </a:t>
            </a:r>
          </a:p>
          <a:p>
            <a:pPr marL="457200">
              <a:buFont typeface="Wingdings" pitchFamily="2" charset="2"/>
              <a:buChar char="§"/>
            </a:pPr>
            <a:r>
              <a:rPr lang="en-US" sz="7400" dirty="0" smtClean="0">
                <a:solidFill>
                  <a:schemeClr val="tx2"/>
                </a:solidFill>
                <a:latin typeface="+mj-lt"/>
              </a:rPr>
              <a:t>Re-stocking inventory cost is not eligible </a:t>
            </a:r>
          </a:p>
          <a:p>
            <a:pPr marL="457200">
              <a:buFont typeface="Wingdings" pitchFamily="2" charset="2"/>
              <a:buChar char="§"/>
            </a:pPr>
            <a:r>
              <a:rPr lang="en-US" sz="7400" dirty="0" smtClean="0">
                <a:solidFill>
                  <a:schemeClr val="tx2"/>
                </a:solidFill>
                <a:latin typeface="+mj-lt"/>
              </a:rPr>
              <a:t>Proof of payment </a:t>
            </a:r>
          </a:p>
          <a:p>
            <a:pPr eaLnBrk="1" fontAlgn="auto" hangingPunct="1">
              <a:spcAft>
                <a:spcPts val="0"/>
              </a:spcAft>
              <a:buFont typeface="Arial" pitchFamily="34" charset="0"/>
              <a:buNone/>
              <a:defRPr/>
            </a:pPr>
            <a:endParaRPr lang="en-US" b="1" dirty="0" smtClean="0">
              <a:solidFill>
                <a:schemeClr val="accent1"/>
              </a:solidFill>
              <a:latin typeface="MS Reference Sans Serif" pitchFamily="34" charset="0"/>
            </a:endParaRPr>
          </a:p>
        </p:txBody>
      </p:sp>
      <p:pic>
        <p:nvPicPr>
          <p:cNvPr id="52228" name="Picture 4" descr="MC900333164[1]"/>
          <p:cNvPicPr>
            <a:picLocks noChangeAspect="1" noChangeArrowheads="1"/>
          </p:cNvPicPr>
          <p:nvPr/>
        </p:nvPicPr>
        <p:blipFill>
          <a:blip r:embed="rId2" cstate="print"/>
          <a:srcRect/>
          <a:stretch>
            <a:fillRect/>
          </a:stretch>
        </p:blipFill>
        <p:spPr bwMode="auto">
          <a:xfrm>
            <a:off x="6705600" y="1371600"/>
            <a:ext cx="1819275" cy="936625"/>
          </a:xfrm>
          <a:prstGeom prst="rect">
            <a:avLst/>
          </a:prstGeom>
          <a:noFill/>
          <a:ln w="9525">
            <a:noFill/>
            <a:miter lim="800000"/>
            <a:headEnd/>
            <a:tailEnd/>
          </a:ln>
        </p:spPr>
      </p:pic>
      <p:pic>
        <p:nvPicPr>
          <p:cNvPr id="52229" name="Picture 6" descr="MC900333152[1]"/>
          <p:cNvPicPr>
            <a:picLocks noChangeAspect="1" noChangeArrowheads="1"/>
          </p:cNvPicPr>
          <p:nvPr/>
        </p:nvPicPr>
        <p:blipFill>
          <a:blip r:embed="rId3" cstate="print"/>
          <a:srcRect/>
          <a:stretch>
            <a:fillRect/>
          </a:stretch>
        </p:blipFill>
        <p:spPr bwMode="auto">
          <a:xfrm rot="1012883">
            <a:off x="3479800" y="5334000"/>
            <a:ext cx="1825625" cy="114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txBox="1">
            <a:spLocks noChangeArrowheads="1"/>
          </p:cNvSpPr>
          <p:nvPr/>
        </p:nvSpPr>
        <p:spPr bwMode="auto">
          <a:xfrm>
            <a:off x="457200" y="152400"/>
            <a:ext cx="7024687" cy="768350"/>
          </a:xfrm>
          <a:prstGeom prst="rect">
            <a:avLst/>
          </a:prstGeom>
          <a:noFill/>
          <a:ln w="9525">
            <a:noFill/>
            <a:miter lim="800000"/>
            <a:headEnd/>
            <a:tailEnd/>
          </a:ln>
        </p:spPr>
        <p:txBody>
          <a:bodyPr/>
          <a:lstStyle/>
          <a:p>
            <a:r>
              <a:rPr lang="en-US" sz="3600" dirty="0">
                <a:solidFill>
                  <a:schemeClr val="tx2"/>
                </a:solidFill>
                <a:effectLst>
                  <a:outerShdw blurRad="75057" dist="38100" dir="5400000" sy="-20000" rotWithShape="0">
                    <a:prstClr val="black">
                      <a:alpha val="25000"/>
                    </a:prstClr>
                  </a:outerShdw>
                </a:effectLst>
                <a:latin typeface="+mj-lt"/>
              </a:rPr>
              <a:t>Donated Resources</a:t>
            </a:r>
          </a:p>
        </p:txBody>
      </p:sp>
      <p:sp>
        <p:nvSpPr>
          <p:cNvPr id="51204" name="Rectangle 3"/>
          <p:cNvSpPr txBox="1">
            <a:spLocks noChangeArrowheads="1"/>
          </p:cNvSpPr>
          <p:nvPr/>
        </p:nvSpPr>
        <p:spPr bwMode="auto">
          <a:xfrm>
            <a:off x="152400" y="762000"/>
            <a:ext cx="8839200" cy="1092200"/>
          </a:xfrm>
          <a:prstGeom prst="rect">
            <a:avLst/>
          </a:prstGeom>
          <a:noFill/>
          <a:ln w="9525">
            <a:noFill/>
            <a:miter lim="800000"/>
            <a:headEnd/>
            <a:tailEnd/>
          </a:ln>
        </p:spPr>
        <p:txBody>
          <a:bodyPr/>
          <a:lstStyle/>
          <a:p>
            <a:pPr marL="609600" indent="-609600">
              <a:lnSpc>
                <a:spcPct val="80000"/>
              </a:lnSpc>
              <a:spcBef>
                <a:spcPts val="400"/>
              </a:spcBef>
              <a:buClr>
                <a:srgbClr val="4F81BD"/>
              </a:buClr>
              <a:buSzPct val="68000"/>
              <a:buFontTx/>
              <a:buAutoNum type="arabicPeriod"/>
            </a:pPr>
            <a:endParaRPr lang="en-US" sz="2000" dirty="0">
              <a:solidFill>
                <a:srgbClr val="9BBB59"/>
              </a:solidFill>
              <a:latin typeface="+mj-lt"/>
            </a:endParaRPr>
          </a:p>
          <a:p>
            <a:pPr marL="990600" lvl="1" indent="-533400">
              <a:lnSpc>
                <a:spcPct val="80000"/>
              </a:lnSpc>
              <a:spcBef>
                <a:spcPts val="325"/>
              </a:spcBef>
              <a:buClr>
                <a:srgbClr val="4F81BD"/>
              </a:buClr>
            </a:pPr>
            <a:r>
              <a:rPr lang="en-US" sz="2400" dirty="0">
                <a:solidFill>
                  <a:schemeClr val="tx2"/>
                </a:solidFill>
                <a:latin typeface="+mj-lt"/>
              </a:rPr>
              <a:t>A credit can be applied towards the local cost share for both Volunteer Labor and Donated Equipment </a:t>
            </a:r>
            <a:r>
              <a:rPr lang="en-US" sz="2400" dirty="0" smtClean="0">
                <a:solidFill>
                  <a:schemeClr val="tx2"/>
                </a:solidFill>
                <a:latin typeface="+mj-lt"/>
              </a:rPr>
              <a:t>for Category A &amp; B Work Only</a:t>
            </a:r>
            <a:endParaRPr lang="en-US" sz="2400" dirty="0">
              <a:solidFill>
                <a:schemeClr val="tx2"/>
              </a:solidFill>
              <a:latin typeface="+mj-lt"/>
            </a:endParaRPr>
          </a:p>
        </p:txBody>
      </p:sp>
      <p:sp>
        <p:nvSpPr>
          <p:cNvPr id="51205" name="Rectangle 3"/>
          <p:cNvSpPr txBox="1">
            <a:spLocks noChangeArrowheads="1"/>
          </p:cNvSpPr>
          <p:nvPr/>
        </p:nvSpPr>
        <p:spPr bwMode="auto">
          <a:xfrm>
            <a:off x="0" y="2133600"/>
            <a:ext cx="8991600" cy="3581400"/>
          </a:xfrm>
          <a:prstGeom prst="rect">
            <a:avLst/>
          </a:prstGeom>
          <a:noFill/>
          <a:ln w="9525">
            <a:noFill/>
            <a:miter lim="800000"/>
            <a:headEnd/>
            <a:tailEnd/>
          </a:ln>
        </p:spPr>
        <p:txBody>
          <a:bodyPr/>
          <a:lstStyle/>
          <a:p>
            <a:pPr marL="990600" lvl="1" indent="-533400">
              <a:lnSpc>
                <a:spcPct val="80000"/>
              </a:lnSpc>
              <a:spcBef>
                <a:spcPts val="325"/>
              </a:spcBef>
              <a:buClr>
                <a:srgbClr val="4F81BD"/>
              </a:buClr>
            </a:pPr>
            <a:r>
              <a:rPr lang="en-US" sz="2000" u="sng" dirty="0" smtClean="0">
                <a:solidFill>
                  <a:schemeClr val="tx2"/>
                </a:solidFill>
                <a:latin typeface="+mj-lt"/>
              </a:rPr>
              <a:t>Volunteer </a:t>
            </a:r>
            <a:r>
              <a:rPr lang="en-US" sz="2000" u="sng" dirty="0">
                <a:solidFill>
                  <a:schemeClr val="tx2"/>
                </a:solidFill>
                <a:latin typeface="+mj-lt"/>
              </a:rPr>
              <a:t>Labor</a:t>
            </a:r>
            <a:r>
              <a:rPr lang="en-US" sz="2000" dirty="0">
                <a:solidFill>
                  <a:schemeClr val="tx2"/>
                </a:solidFill>
                <a:latin typeface="+mj-lt"/>
              </a:rPr>
              <a:t>:</a:t>
            </a:r>
          </a:p>
          <a:p>
            <a:pPr marL="990600" lvl="1" indent="-533400">
              <a:lnSpc>
                <a:spcPct val="80000"/>
              </a:lnSpc>
              <a:spcBef>
                <a:spcPts val="325"/>
              </a:spcBef>
              <a:buClr>
                <a:srgbClr val="4F81BD"/>
              </a:buClr>
              <a:buFont typeface="Wingdings" pitchFamily="2" charset="2"/>
              <a:buChar char="ü"/>
            </a:pPr>
            <a:r>
              <a:rPr lang="en-US" sz="1800" dirty="0" smtClean="0">
                <a:solidFill>
                  <a:schemeClr val="tx2"/>
                </a:solidFill>
                <a:latin typeface="+mj-lt"/>
              </a:rPr>
              <a:t>Rate for volunteer labor is the same rate (plus reasonable fringe benefits) paid for similar work within appli</a:t>
            </a:r>
            <a:r>
              <a:rPr lang="en-US" dirty="0" smtClean="0">
                <a:solidFill>
                  <a:schemeClr val="tx2"/>
                </a:solidFill>
                <a:latin typeface="+mj-lt"/>
              </a:rPr>
              <a:t>c</a:t>
            </a:r>
            <a:r>
              <a:rPr lang="en-US" sz="1800" dirty="0" smtClean="0">
                <a:solidFill>
                  <a:schemeClr val="tx2"/>
                </a:solidFill>
                <a:latin typeface="+mj-lt"/>
              </a:rPr>
              <a:t>ant’s organization. </a:t>
            </a:r>
          </a:p>
          <a:p>
            <a:pPr marL="990600" lvl="1" indent="-533400">
              <a:lnSpc>
                <a:spcPct val="80000"/>
              </a:lnSpc>
              <a:spcBef>
                <a:spcPts val="325"/>
              </a:spcBef>
              <a:buFont typeface="Wingdings" pitchFamily="2" charset="2"/>
              <a:buChar char="ü"/>
            </a:pPr>
            <a:r>
              <a:rPr lang="en-US" dirty="0" smtClean="0">
                <a:solidFill>
                  <a:schemeClr val="tx2"/>
                </a:solidFill>
                <a:latin typeface="+mj-lt"/>
              </a:rPr>
              <a:t>If applicant has no employees performing similar work, the rate is equal to those ordinarily performing work in the same labor market. </a:t>
            </a:r>
            <a:endParaRPr lang="en-US" sz="1800" dirty="0">
              <a:solidFill>
                <a:schemeClr val="tx2"/>
              </a:solidFill>
              <a:latin typeface="+mj-lt"/>
            </a:endParaRPr>
          </a:p>
          <a:p>
            <a:pPr marL="990600" lvl="1" indent="-533400">
              <a:lnSpc>
                <a:spcPct val="80000"/>
              </a:lnSpc>
              <a:spcBef>
                <a:spcPts val="325"/>
              </a:spcBef>
              <a:buFont typeface="Wingdings" pitchFamily="2" charset="2"/>
              <a:buChar char="ü"/>
            </a:pPr>
            <a:r>
              <a:rPr lang="en-US" sz="1800" dirty="0">
                <a:solidFill>
                  <a:schemeClr val="tx2"/>
                </a:solidFill>
                <a:latin typeface="+mj-lt"/>
              </a:rPr>
              <a:t>Value of Volunteer Labor = (Determined Labor Rate) * </a:t>
            </a:r>
            <a:r>
              <a:rPr lang="en-US" sz="1800" dirty="0" smtClean="0">
                <a:solidFill>
                  <a:schemeClr val="tx2"/>
                </a:solidFill>
                <a:latin typeface="+mj-lt"/>
              </a:rPr>
              <a:t>(</a:t>
            </a:r>
            <a:r>
              <a:rPr lang="en-US" sz="1800" dirty="0">
                <a:solidFill>
                  <a:schemeClr val="tx2"/>
                </a:solidFill>
                <a:latin typeface="+mj-lt"/>
              </a:rPr>
              <a:t>Number of Volunteer Hours</a:t>
            </a:r>
            <a:r>
              <a:rPr lang="en-US" sz="1800" dirty="0" smtClean="0">
                <a:solidFill>
                  <a:schemeClr val="tx2"/>
                </a:solidFill>
                <a:latin typeface="+mj-lt"/>
              </a:rPr>
              <a:t>)</a:t>
            </a:r>
          </a:p>
          <a:p>
            <a:pPr marL="990600" lvl="1" indent="-533400">
              <a:lnSpc>
                <a:spcPct val="80000"/>
              </a:lnSpc>
              <a:spcBef>
                <a:spcPts val="325"/>
              </a:spcBef>
            </a:pPr>
            <a:endParaRPr lang="en-US" sz="1800" dirty="0">
              <a:solidFill>
                <a:schemeClr val="tx2"/>
              </a:solidFill>
              <a:latin typeface="+mj-lt"/>
            </a:endParaRPr>
          </a:p>
          <a:p>
            <a:pPr marL="990600" lvl="1" indent="-533400">
              <a:lnSpc>
                <a:spcPct val="80000"/>
              </a:lnSpc>
              <a:buClr>
                <a:srgbClr val="4F81BD"/>
              </a:buClr>
              <a:buFontTx/>
              <a:buNone/>
              <a:defRPr/>
            </a:pPr>
            <a:r>
              <a:rPr lang="en-US" sz="2000" u="sng" dirty="0" smtClean="0">
                <a:solidFill>
                  <a:schemeClr val="tx2"/>
                </a:solidFill>
                <a:latin typeface="+mj-lt"/>
              </a:rPr>
              <a:t>Donated Equipment</a:t>
            </a:r>
            <a:r>
              <a:rPr lang="en-US" sz="2000" dirty="0" smtClean="0">
                <a:solidFill>
                  <a:schemeClr val="tx2"/>
                </a:solidFill>
                <a:latin typeface="+mj-lt"/>
              </a:rPr>
              <a:t>:</a:t>
            </a:r>
          </a:p>
          <a:p>
            <a:pPr marL="990600" lvl="1" indent="-533400">
              <a:lnSpc>
                <a:spcPct val="80000"/>
              </a:lnSpc>
              <a:buClr>
                <a:srgbClr val="4F81BD"/>
              </a:buClr>
              <a:buFontTx/>
              <a:buNone/>
              <a:defRPr/>
            </a:pPr>
            <a:r>
              <a:rPr lang="en-US" sz="1600" dirty="0" smtClean="0">
                <a:solidFill>
                  <a:schemeClr val="tx2"/>
                </a:solidFill>
                <a:latin typeface="+mj-lt"/>
              </a:rPr>
              <a:t>  </a:t>
            </a:r>
          </a:p>
          <a:p>
            <a:pPr marL="990600" lvl="1" indent="-533400">
              <a:lnSpc>
                <a:spcPct val="80000"/>
              </a:lnSpc>
              <a:buClrTx/>
              <a:buFont typeface="Wingdings" pitchFamily="2" charset="2"/>
              <a:buChar char="ü"/>
              <a:defRPr/>
            </a:pPr>
            <a:r>
              <a:rPr lang="en-US" dirty="0" smtClean="0">
                <a:solidFill>
                  <a:schemeClr val="tx2"/>
                </a:solidFill>
                <a:latin typeface="+mj-lt"/>
              </a:rPr>
              <a:t>Rate is determined by local rates (if established) or FEMA equipment rate.</a:t>
            </a:r>
          </a:p>
          <a:p>
            <a:pPr marL="990600" lvl="1" indent="-533400">
              <a:lnSpc>
                <a:spcPct val="80000"/>
              </a:lnSpc>
              <a:buClrTx/>
              <a:buFont typeface="Wingdings" pitchFamily="2" charset="2"/>
              <a:buChar char="ü"/>
              <a:defRPr/>
            </a:pPr>
            <a:r>
              <a:rPr lang="en-US" dirty="0" smtClean="0">
                <a:solidFill>
                  <a:schemeClr val="tx2"/>
                </a:solidFill>
                <a:latin typeface="+mj-lt"/>
              </a:rPr>
              <a:t>Value of Donated Equipment = (Determined Equipment Rate) * (Number of Equipment Hours in </a:t>
            </a:r>
            <a:r>
              <a:rPr lang="en-US" b="1" dirty="0" smtClean="0">
                <a:solidFill>
                  <a:schemeClr val="tx2"/>
                </a:solidFill>
                <a:latin typeface="+mj-lt"/>
              </a:rPr>
              <a:t>Use</a:t>
            </a:r>
            <a:r>
              <a:rPr lang="en-US" dirty="0" smtClean="0">
                <a:solidFill>
                  <a:schemeClr val="tx2"/>
                </a:solidFill>
                <a:latin typeface="+mj-lt"/>
              </a:rPr>
              <a:t>)</a:t>
            </a:r>
          </a:p>
          <a:p>
            <a:pPr marL="990600" lvl="1" indent="-533400">
              <a:lnSpc>
                <a:spcPct val="80000"/>
              </a:lnSpc>
              <a:buFont typeface="Wingdings" pitchFamily="2" charset="2"/>
              <a:buChar char="ü"/>
              <a:defRPr/>
            </a:pPr>
            <a:r>
              <a:rPr lang="en-US" dirty="0" smtClean="0">
                <a:solidFill>
                  <a:schemeClr val="tx2"/>
                </a:solidFill>
                <a:latin typeface="+mj-lt"/>
              </a:rPr>
              <a:t>Donations credit capped at non-federal share of emergency work (may apply toward certain portions of community's non-federal share of recovery costs)</a:t>
            </a:r>
          </a:p>
          <a:p>
            <a:pPr marL="990600" lvl="1" indent="-533400">
              <a:lnSpc>
                <a:spcPct val="80000"/>
              </a:lnSpc>
              <a:buClrTx/>
              <a:buFont typeface="Wingdings" pitchFamily="2" charset="2"/>
              <a:buChar char="Ø"/>
              <a:defRPr/>
            </a:pPr>
            <a:endParaRPr lang="en-US" sz="1600" dirty="0" smtClean="0">
              <a:solidFill>
                <a:prstClr val="black"/>
              </a:solidFill>
            </a:endParaRPr>
          </a:p>
          <a:p>
            <a:pPr marL="990600" lvl="1" indent="-533400">
              <a:lnSpc>
                <a:spcPct val="80000"/>
              </a:lnSpc>
              <a:spcBef>
                <a:spcPts val="325"/>
              </a:spcBef>
            </a:pPr>
            <a:endParaRPr lang="en-US" sz="1600" dirty="0">
              <a:solidFill>
                <a:srgbClr val="C0504D"/>
              </a:solidFill>
              <a:latin typeface="Calibri" pitchFamily="34" charset="0"/>
            </a:endParaRPr>
          </a:p>
          <a:p>
            <a:pPr marL="990600" lvl="1" indent="-533400">
              <a:lnSpc>
                <a:spcPct val="80000"/>
              </a:lnSpc>
              <a:spcBef>
                <a:spcPts val="325"/>
              </a:spcBef>
              <a:buClr>
                <a:srgbClr val="4F81BD"/>
              </a:buClr>
              <a:buFont typeface="Verdana" pitchFamily="34" charset="0"/>
              <a:buChar char="◦"/>
            </a:pPr>
            <a:endParaRPr lang="en-US" sz="1400" dirty="0">
              <a:solidFill>
                <a:srgbClr val="C0504D"/>
              </a:solidFill>
              <a:latin typeface="Calibri" pitchFamily="34" charset="0"/>
            </a:endParaRPr>
          </a:p>
          <a:p>
            <a:pPr marL="990600" lvl="1" indent="-533400">
              <a:lnSpc>
                <a:spcPct val="80000"/>
              </a:lnSpc>
              <a:spcBef>
                <a:spcPts val="325"/>
              </a:spcBef>
              <a:buClr>
                <a:srgbClr val="4F81BD"/>
              </a:buClr>
            </a:pPr>
            <a:endParaRPr lang="en-US" sz="10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pPr eaLnBrk="1" hangingPunct="1">
              <a:defRPr/>
            </a:pPr>
            <a:r>
              <a:rPr lang="en-US" dirty="0" smtClean="0"/>
              <a:t>Common Audit Findings</a:t>
            </a:r>
          </a:p>
        </p:txBody>
      </p:sp>
      <p:sp>
        <p:nvSpPr>
          <p:cNvPr id="44035" name="Rectangle 3"/>
          <p:cNvSpPr>
            <a:spLocks noGrp="1" noChangeArrowheads="1"/>
          </p:cNvSpPr>
          <p:nvPr>
            <p:ph type="body" idx="1"/>
          </p:nvPr>
        </p:nvSpPr>
        <p:spPr>
          <a:xfrm>
            <a:off x="304800" y="1554162"/>
            <a:ext cx="8686800" cy="4922838"/>
          </a:xfrm>
          <a:noFill/>
        </p:spPr>
        <p:txBody>
          <a:bodyPr>
            <a:normAutofit fontScale="77500" lnSpcReduction="20000"/>
          </a:bodyPr>
          <a:lstStyle/>
          <a:p>
            <a:pPr eaLnBrk="1" hangingPunct="1">
              <a:lnSpc>
                <a:spcPct val="90000"/>
              </a:lnSpc>
              <a:buNone/>
            </a:pPr>
            <a:r>
              <a:rPr lang="en-US" dirty="0" smtClean="0"/>
              <a:t>1.	Failure to Support costs claimed</a:t>
            </a:r>
          </a:p>
          <a:p>
            <a:pPr eaLnBrk="1" hangingPunct="1">
              <a:lnSpc>
                <a:spcPct val="90000"/>
              </a:lnSpc>
              <a:buNone/>
            </a:pPr>
            <a:r>
              <a:rPr lang="en-US" dirty="0" smtClean="0"/>
              <a:t>2.	Claims in excess of actual costs or costs not 	consistent with normal practice </a:t>
            </a:r>
          </a:p>
          <a:p>
            <a:pPr eaLnBrk="1" hangingPunct="1">
              <a:lnSpc>
                <a:spcPct val="90000"/>
              </a:lnSpc>
              <a:buNone/>
            </a:pPr>
            <a:r>
              <a:rPr lang="en-US" dirty="0" smtClean="0"/>
              <a:t>3.	Eligibility issues</a:t>
            </a:r>
          </a:p>
          <a:p>
            <a:pPr eaLnBrk="1" hangingPunct="1">
              <a:lnSpc>
                <a:spcPct val="90000"/>
              </a:lnSpc>
              <a:buNone/>
            </a:pPr>
            <a:r>
              <a:rPr lang="en-US" dirty="0" smtClean="0"/>
              <a:t>4.	Failure to offset cost with insurance proceeds</a:t>
            </a:r>
          </a:p>
          <a:p>
            <a:pPr eaLnBrk="1" hangingPunct="1">
              <a:lnSpc>
                <a:spcPct val="90000"/>
              </a:lnSpc>
              <a:buNone/>
            </a:pPr>
            <a:r>
              <a:rPr lang="en-US" dirty="0" smtClean="0"/>
              <a:t>5.	Excessive or unreasonable charges – FEMA or local 	costs codes should be used</a:t>
            </a:r>
          </a:p>
          <a:p>
            <a:pPr>
              <a:buNone/>
            </a:pPr>
            <a:r>
              <a:rPr lang="en-US" dirty="0" smtClean="0"/>
              <a:t>6.	Improper contracting – contracting must be consistent 	with established policy and procedure.  FEMA likes to 	avoid “cost plus” and “time and material” contracts.</a:t>
            </a:r>
          </a:p>
          <a:p>
            <a:pPr>
              <a:buNone/>
            </a:pPr>
            <a:r>
              <a:rPr lang="en-US" dirty="0" smtClean="0"/>
              <a:t>7.	Work beyond approved Scope of Work – FEMA will 	put it back as it was – where it was </a:t>
            </a:r>
          </a:p>
          <a:p>
            <a:pPr algn="ctr">
              <a:buNone/>
            </a:pPr>
            <a:endParaRPr lang="en-US" dirty="0" smtClean="0">
              <a:solidFill>
                <a:srgbClr val="FF0000"/>
              </a:solidFill>
            </a:endParaRPr>
          </a:p>
          <a:p>
            <a:pPr algn="ctr">
              <a:buNone/>
            </a:pPr>
            <a:r>
              <a:rPr lang="en-US" dirty="0" smtClean="0">
                <a:solidFill>
                  <a:srgbClr val="FF0000"/>
                </a:solidFill>
              </a:rPr>
              <a:t>Please </a:t>
            </a:r>
            <a:r>
              <a:rPr lang="en-US" dirty="0" smtClean="0">
                <a:solidFill>
                  <a:srgbClr val="FF0000"/>
                </a:solidFill>
              </a:rPr>
              <a:t>use the common sense rule</a:t>
            </a:r>
          </a:p>
          <a:p>
            <a:pPr eaLnBrk="1" hangingPunct="1">
              <a:lnSpc>
                <a:spcPct val="90000"/>
              </a:lnSpc>
            </a:pPr>
            <a:endParaRPr lang="en-US" dirty="0" smtClean="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defRPr/>
            </a:pPr>
            <a:r>
              <a:rPr lang="en-US" smtClean="0"/>
              <a:t>Record Keeping</a:t>
            </a:r>
          </a:p>
        </p:txBody>
      </p:sp>
      <p:sp>
        <p:nvSpPr>
          <p:cNvPr id="41987" name="Rectangle 3"/>
          <p:cNvSpPr>
            <a:spLocks noGrp="1" noChangeArrowheads="1"/>
          </p:cNvSpPr>
          <p:nvPr>
            <p:ph type="body" idx="1"/>
          </p:nvPr>
        </p:nvSpPr>
        <p:spPr>
          <a:noFill/>
        </p:spPr>
        <p:txBody>
          <a:bodyPr>
            <a:normAutofit fontScale="55000" lnSpcReduction="20000"/>
          </a:bodyPr>
          <a:lstStyle/>
          <a:p>
            <a:pPr>
              <a:spcBef>
                <a:spcPct val="0"/>
              </a:spcBef>
              <a:buFont typeface="Wingdings" pitchFamily="2" charset="2"/>
              <a:buChar char="ü"/>
            </a:pPr>
            <a:r>
              <a:rPr lang="en-US" sz="4400" dirty="0" smtClean="0"/>
              <a:t>Accurate records of expenses must be maintained.</a:t>
            </a:r>
          </a:p>
          <a:p>
            <a:pPr eaLnBrk="1" hangingPunct="1">
              <a:buFont typeface="Wingdings" pitchFamily="2" charset="2"/>
              <a:buChar char="ü"/>
            </a:pPr>
            <a:endParaRPr lang="en-US" sz="4400" dirty="0" smtClean="0"/>
          </a:p>
          <a:p>
            <a:pPr eaLnBrk="1" hangingPunct="1">
              <a:buFont typeface="Wingdings" pitchFamily="2" charset="2"/>
              <a:buChar char="ü"/>
            </a:pPr>
            <a:r>
              <a:rPr lang="en-US" sz="4400" dirty="0" smtClean="0"/>
              <a:t>Create a separate file for each Project Worksheet (PW) containing all backup documentation required to support the cost of the project.</a:t>
            </a:r>
          </a:p>
          <a:p>
            <a:pPr eaLnBrk="1" hangingPunct="1">
              <a:buFont typeface="Wingdings" pitchFamily="2" charset="2"/>
              <a:buChar char="ü"/>
            </a:pPr>
            <a:endParaRPr lang="en-US" sz="4400" dirty="0" smtClean="0"/>
          </a:p>
          <a:p>
            <a:pPr>
              <a:buFont typeface="Wingdings" pitchFamily="2" charset="2"/>
              <a:buChar char="ü"/>
            </a:pPr>
            <a:r>
              <a:rPr lang="en-US" sz="4400" dirty="0" smtClean="0"/>
              <a:t>Your files should stand alone.  An auditor should not have to ask someone to explain each document or expense.  As you prepare your records, ask, “Will someone who didn’t go through the disaster understand the records</a:t>
            </a:r>
            <a:r>
              <a:rPr lang="en-US" sz="4400" dirty="0" smtClean="0"/>
              <a:t>?”</a:t>
            </a:r>
          </a:p>
          <a:p>
            <a:pPr eaLnBrk="1" hangingPunct="1"/>
            <a:endParaRPr lang="en-US" sz="4400" dirty="0"/>
          </a:p>
          <a:p>
            <a:pPr eaLnBrk="1" hangingPunct="1">
              <a:buFont typeface="Wingdings" panose="05000000000000000000" pitchFamily="2" charset="2"/>
              <a:buChar char="ü"/>
            </a:pPr>
            <a:r>
              <a:rPr lang="en-US" sz="4400" dirty="0" smtClean="0"/>
              <a:t>Maintain records for 7 years.</a:t>
            </a:r>
            <a:endParaRPr lang="en-US" sz="4400" dirty="0" smtClean="0"/>
          </a:p>
          <a:p>
            <a:pPr eaLnBrk="1" hangingPunct="1"/>
            <a:endParaRPr lang="en-US" sz="4400" dirty="0" smtClean="0"/>
          </a:p>
          <a:p>
            <a:pPr eaLnBrk="1" hangingPunct="1"/>
            <a:endParaRPr lang="en-US" dirty="0" smtClean="0"/>
          </a:p>
        </p:txBody>
      </p:sp>
      <p:grpSp>
        <p:nvGrpSpPr>
          <p:cNvPr id="4" name="Group 381"/>
          <p:cNvGrpSpPr>
            <a:grpSpLocks/>
          </p:cNvGrpSpPr>
          <p:nvPr/>
        </p:nvGrpSpPr>
        <p:grpSpPr bwMode="auto">
          <a:xfrm>
            <a:off x="5715000" y="304800"/>
            <a:ext cx="2682875" cy="1001712"/>
            <a:chOff x="156" y="840"/>
            <a:chExt cx="5419" cy="2691"/>
          </a:xfrm>
        </p:grpSpPr>
        <p:sp>
          <p:nvSpPr>
            <p:cNvPr id="5" name="Freeform 3"/>
            <p:cNvSpPr>
              <a:spLocks/>
            </p:cNvSpPr>
            <p:nvPr/>
          </p:nvSpPr>
          <p:spPr bwMode="auto">
            <a:xfrm>
              <a:off x="4417" y="2447"/>
              <a:ext cx="54" cy="43"/>
            </a:xfrm>
            <a:custGeom>
              <a:avLst/>
              <a:gdLst>
                <a:gd name="T0" fmla="*/ 39 w 54"/>
                <a:gd name="T1" fmla="*/ 3 h 43"/>
                <a:gd name="T2" fmla="*/ 53 w 54"/>
                <a:gd name="T3" fmla="*/ 8 h 43"/>
                <a:gd name="T4" fmla="*/ 39 w 54"/>
                <a:gd name="T5" fmla="*/ 0 h 43"/>
                <a:gd name="T6" fmla="*/ 0 w 54"/>
                <a:gd name="T7" fmla="*/ 30 h 43"/>
                <a:gd name="T8" fmla="*/ 14 w 54"/>
                <a:gd name="T9" fmla="*/ 38 h 43"/>
                <a:gd name="T10" fmla="*/ 27 w 54"/>
                <a:gd name="T11" fmla="*/ 42 h 43"/>
                <a:gd name="T12" fmla="*/ 14 w 54"/>
                <a:gd name="T13" fmla="*/ 38 h 43"/>
                <a:gd name="T14" fmla="*/ 20 w 54"/>
                <a:gd name="T15" fmla="*/ 41 h 43"/>
                <a:gd name="T16" fmla="*/ 27 w 54"/>
                <a:gd name="T17" fmla="*/ 42 h 43"/>
                <a:gd name="T18" fmla="*/ 39 w 54"/>
                <a:gd name="T19" fmla="*/ 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43"/>
                <a:gd name="T32" fmla="*/ 54 w 54"/>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43">
                  <a:moveTo>
                    <a:pt x="39" y="3"/>
                  </a:moveTo>
                  <a:lnTo>
                    <a:pt x="53" y="8"/>
                  </a:lnTo>
                  <a:lnTo>
                    <a:pt x="39" y="0"/>
                  </a:lnTo>
                  <a:lnTo>
                    <a:pt x="0" y="30"/>
                  </a:lnTo>
                  <a:lnTo>
                    <a:pt x="14" y="38"/>
                  </a:lnTo>
                  <a:lnTo>
                    <a:pt x="27" y="42"/>
                  </a:lnTo>
                  <a:lnTo>
                    <a:pt x="14" y="38"/>
                  </a:lnTo>
                  <a:lnTo>
                    <a:pt x="20" y="41"/>
                  </a:lnTo>
                  <a:lnTo>
                    <a:pt x="27" y="42"/>
                  </a:lnTo>
                  <a:lnTo>
                    <a:pt x="39" y="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6" name="Freeform 4"/>
            <p:cNvSpPr>
              <a:spLocks/>
            </p:cNvSpPr>
            <p:nvPr/>
          </p:nvSpPr>
          <p:spPr bwMode="auto">
            <a:xfrm>
              <a:off x="4451" y="2451"/>
              <a:ext cx="25" cy="42"/>
            </a:xfrm>
            <a:custGeom>
              <a:avLst/>
              <a:gdLst>
                <a:gd name="T0" fmla="*/ 16 w 25"/>
                <a:gd name="T1" fmla="*/ 3 h 42"/>
                <a:gd name="T2" fmla="*/ 24 w 25"/>
                <a:gd name="T3" fmla="*/ 3 h 42"/>
                <a:gd name="T4" fmla="*/ 10 w 25"/>
                <a:gd name="T5" fmla="*/ 0 h 42"/>
                <a:gd name="T6" fmla="*/ 0 w 25"/>
                <a:gd name="T7" fmla="*/ 38 h 42"/>
                <a:gd name="T8" fmla="*/ 14 w 25"/>
                <a:gd name="T9" fmla="*/ 41 h 42"/>
                <a:gd name="T10" fmla="*/ 22 w 25"/>
                <a:gd name="T11" fmla="*/ 41 h 42"/>
                <a:gd name="T12" fmla="*/ 14 w 25"/>
                <a:gd name="T13" fmla="*/ 40 h 42"/>
                <a:gd name="T14" fmla="*/ 18 w 25"/>
                <a:gd name="T15" fmla="*/ 41 h 42"/>
                <a:gd name="T16" fmla="*/ 22 w 25"/>
                <a:gd name="T17" fmla="*/ 41 h 42"/>
                <a:gd name="T18" fmla="*/ 16 w 25"/>
                <a:gd name="T19" fmla="*/ 3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42"/>
                <a:gd name="T32" fmla="*/ 25 w 25"/>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42">
                  <a:moveTo>
                    <a:pt x="16" y="3"/>
                  </a:moveTo>
                  <a:lnTo>
                    <a:pt x="24" y="3"/>
                  </a:lnTo>
                  <a:lnTo>
                    <a:pt x="10" y="0"/>
                  </a:lnTo>
                  <a:lnTo>
                    <a:pt x="0" y="38"/>
                  </a:lnTo>
                  <a:lnTo>
                    <a:pt x="14" y="41"/>
                  </a:lnTo>
                  <a:lnTo>
                    <a:pt x="22" y="41"/>
                  </a:lnTo>
                  <a:lnTo>
                    <a:pt x="14" y="40"/>
                  </a:lnTo>
                  <a:lnTo>
                    <a:pt x="18" y="41"/>
                  </a:lnTo>
                  <a:lnTo>
                    <a:pt x="22" y="41"/>
                  </a:lnTo>
                  <a:lnTo>
                    <a:pt x="16" y="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7" name="Freeform 5"/>
            <p:cNvSpPr>
              <a:spLocks/>
            </p:cNvSpPr>
            <p:nvPr/>
          </p:nvSpPr>
          <p:spPr bwMode="auto">
            <a:xfrm>
              <a:off x="4478" y="2452"/>
              <a:ext cx="32" cy="41"/>
            </a:xfrm>
            <a:custGeom>
              <a:avLst/>
              <a:gdLst>
                <a:gd name="T0" fmla="*/ 5 w 32"/>
                <a:gd name="T1" fmla="*/ 3 h 41"/>
                <a:gd name="T2" fmla="*/ 14 w 32"/>
                <a:gd name="T3" fmla="*/ 0 h 41"/>
                <a:gd name="T4" fmla="*/ 0 w 32"/>
                <a:gd name="T5" fmla="*/ 1 h 41"/>
                <a:gd name="T6" fmla="*/ 7 w 32"/>
                <a:gd name="T7" fmla="*/ 40 h 41"/>
                <a:gd name="T8" fmla="*/ 21 w 32"/>
                <a:gd name="T9" fmla="*/ 39 h 41"/>
                <a:gd name="T10" fmla="*/ 31 w 32"/>
                <a:gd name="T11" fmla="*/ 36 h 41"/>
                <a:gd name="T12" fmla="*/ 21 w 32"/>
                <a:gd name="T13" fmla="*/ 39 h 41"/>
                <a:gd name="T14" fmla="*/ 26 w 32"/>
                <a:gd name="T15" fmla="*/ 37 h 41"/>
                <a:gd name="T16" fmla="*/ 31 w 32"/>
                <a:gd name="T17" fmla="*/ 36 h 41"/>
                <a:gd name="T18" fmla="*/ 5 w 32"/>
                <a:gd name="T19" fmla="*/ 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41"/>
                <a:gd name="T32" fmla="*/ 32 w 3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41">
                  <a:moveTo>
                    <a:pt x="5" y="3"/>
                  </a:moveTo>
                  <a:lnTo>
                    <a:pt x="14" y="0"/>
                  </a:lnTo>
                  <a:lnTo>
                    <a:pt x="0" y="1"/>
                  </a:lnTo>
                  <a:lnTo>
                    <a:pt x="7" y="40"/>
                  </a:lnTo>
                  <a:lnTo>
                    <a:pt x="21" y="39"/>
                  </a:lnTo>
                  <a:lnTo>
                    <a:pt x="31" y="36"/>
                  </a:lnTo>
                  <a:lnTo>
                    <a:pt x="21" y="39"/>
                  </a:lnTo>
                  <a:lnTo>
                    <a:pt x="26" y="37"/>
                  </a:lnTo>
                  <a:lnTo>
                    <a:pt x="31" y="36"/>
                  </a:lnTo>
                  <a:lnTo>
                    <a:pt x="5" y="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8" name="Freeform 6"/>
            <p:cNvSpPr>
              <a:spLocks/>
            </p:cNvSpPr>
            <p:nvPr/>
          </p:nvSpPr>
          <p:spPr bwMode="auto">
            <a:xfrm>
              <a:off x="4486" y="2451"/>
              <a:ext cx="38" cy="37"/>
            </a:xfrm>
            <a:custGeom>
              <a:avLst/>
              <a:gdLst>
                <a:gd name="T0" fmla="*/ 9 w 38"/>
                <a:gd name="T1" fmla="*/ 0 h 37"/>
                <a:gd name="T2" fmla="*/ 9 w 38"/>
                <a:gd name="T3" fmla="*/ 0 h 37"/>
                <a:gd name="T4" fmla="*/ 0 w 38"/>
                <a:gd name="T5" fmla="*/ 4 h 37"/>
                <a:gd name="T6" fmla="*/ 28 w 38"/>
                <a:gd name="T7" fmla="*/ 36 h 37"/>
                <a:gd name="T8" fmla="*/ 37 w 38"/>
                <a:gd name="T9" fmla="*/ 31 h 37"/>
                <a:gd name="T10" fmla="*/ 9 w 38"/>
                <a:gd name="T11" fmla="*/ 0 h 37"/>
                <a:gd name="T12" fmla="*/ 0 60000 65536"/>
                <a:gd name="T13" fmla="*/ 0 60000 65536"/>
                <a:gd name="T14" fmla="*/ 0 60000 65536"/>
                <a:gd name="T15" fmla="*/ 0 60000 65536"/>
                <a:gd name="T16" fmla="*/ 0 60000 65536"/>
                <a:gd name="T17" fmla="*/ 0 60000 65536"/>
                <a:gd name="T18" fmla="*/ 0 w 38"/>
                <a:gd name="T19" fmla="*/ 0 h 37"/>
                <a:gd name="T20" fmla="*/ 38 w 3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8" h="37">
                  <a:moveTo>
                    <a:pt x="9" y="0"/>
                  </a:moveTo>
                  <a:lnTo>
                    <a:pt x="9" y="0"/>
                  </a:lnTo>
                  <a:lnTo>
                    <a:pt x="0" y="4"/>
                  </a:lnTo>
                  <a:lnTo>
                    <a:pt x="28" y="36"/>
                  </a:lnTo>
                  <a:lnTo>
                    <a:pt x="37" y="31"/>
                  </a:lnTo>
                  <a:lnTo>
                    <a:pt x="9"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9" name="Freeform 7"/>
            <p:cNvSpPr>
              <a:spLocks/>
            </p:cNvSpPr>
            <p:nvPr/>
          </p:nvSpPr>
          <p:spPr bwMode="auto">
            <a:xfrm>
              <a:off x="4499" y="2451"/>
              <a:ext cx="25" cy="31"/>
            </a:xfrm>
            <a:custGeom>
              <a:avLst/>
              <a:gdLst>
                <a:gd name="T0" fmla="*/ 0 w 25"/>
                <a:gd name="T1" fmla="*/ 0 h 31"/>
                <a:gd name="T2" fmla="*/ 13 w 25"/>
                <a:gd name="T3" fmla="*/ 15 h 31"/>
                <a:gd name="T4" fmla="*/ 24 w 25"/>
                <a:gd name="T5" fmla="*/ 30 h 31"/>
                <a:gd name="T6" fmla="*/ 0 w 25"/>
                <a:gd name="T7" fmla="*/ 0 h 31"/>
                <a:gd name="T8" fmla="*/ 0 60000 65536"/>
                <a:gd name="T9" fmla="*/ 0 60000 65536"/>
                <a:gd name="T10" fmla="*/ 0 60000 65536"/>
                <a:gd name="T11" fmla="*/ 0 60000 65536"/>
                <a:gd name="T12" fmla="*/ 0 w 25"/>
                <a:gd name="T13" fmla="*/ 0 h 31"/>
                <a:gd name="T14" fmla="*/ 25 w 25"/>
                <a:gd name="T15" fmla="*/ 31 h 31"/>
              </a:gdLst>
              <a:ahLst/>
              <a:cxnLst>
                <a:cxn ang="T8">
                  <a:pos x="T0" y="T1"/>
                </a:cxn>
                <a:cxn ang="T9">
                  <a:pos x="T2" y="T3"/>
                </a:cxn>
                <a:cxn ang="T10">
                  <a:pos x="T4" y="T5"/>
                </a:cxn>
                <a:cxn ang="T11">
                  <a:pos x="T6" y="T7"/>
                </a:cxn>
              </a:cxnLst>
              <a:rect l="T12" t="T13" r="T14" b="T15"/>
              <a:pathLst>
                <a:path w="25" h="31">
                  <a:moveTo>
                    <a:pt x="0" y="0"/>
                  </a:moveTo>
                  <a:lnTo>
                    <a:pt x="13" y="15"/>
                  </a:lnTo>
                  <a:lnTo>
                    <a:pt x="24" y="30"/>
                  </a:lnTo>
                  <a:lnTo>
                    <a:pt x="0"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0" name="Freeform 8"/>
            <p:cNvSpPr>
              <a:spLocks/>
            </p:cNvSpPr>
            <p:nvPr/>
          </p:nvSpPr>
          <p:spPr bwMode="auto">
            <a:xfrm>
              <a:off x="4499" y="2191"/>
              <a:ext cx="699" cy="291"/>
            </a:xfrm>
            <a:custGeom>
              <a:avLst/>
              <a:gdLst>
                <a:gd name="T0" fmla="*/ 654 w 699"/>
                <a:gd name="T1" fmla="*/ 2 h 291"/>
                <a:gd name="T2" fmla="*/ 657 w 699"/>
                <a:gd name="T3" fmla="*/ 0 h 291"/>
                <a:gd name="T4" fmla="*/ 0 w 699"/>
                <a:gd name="T5" fmla="*/ 251 h 291"/>
                <a:gd name="T6" fmla="*/ 39 w 699"/>
                <a:gd name="T7" fmla="*/ 290 h 291"/>
                <a:gd name="T8" fmla="*/ 695 w 699"/>
                <a:gd name="T9" fmla="*/ 39 h 291"/>
                <a:gd name="T10" fmla="*/ 698 w 699"/>
                <a:gd name="T11" fmla="*/ 39 h 291"/>
                <a:gd name="T12" fmla="*/ 654 w 699"/>
                <a:gd name="T13" fmla="*/ 2 h 291"/>
                <a:gd name="T14" fmla="*/ 0 60000 65536"/>
                <a:gd name="T15" fmla="*/ 0 60000 65536"/>
                <a:gd name="T16" fmla="*/ 0 60000 65536"/>
                <a:gd name="T17" fmla="*/ 0 60000 65536"/>
                <a:gd name="T18" fmla="*/ 0 60000 65536"/>
                <a:gd name="T19" fmla="*/ 0 60000 65536"/>
                <a:gd name="T20" fmla="*/ 0 60000 65536"/>
                <a:gd name="T21" fmla="*/ 0 w 699"/>
                <a:gd name="T22" fmla="*/ 0 h 291"/>
                <a:gd name="T23" fmla="*/ 699 w 699"/>
                <a:gd name="T24" fmla="*/ 291 h 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9" h="291">
                  <a:moveTo>
                    <a:pt x="654" y="2"/>
                  </a:moveTo>
                  <a:lnTo>
                    <a:pt x="657" y="0"/>
                  </a:lnTo>
                  <a:lnTo>
                    <a:pt x="0" y="251"/>
                  </a:lnTo>
                  <a:lnTo>
                    <a:pt x="39" y="290"/>
                  </a:lnTo>
                  <a:lnTo>
                    <a:pt x="695" y="39"/>
                  </a:lnTo>
                  <a:lnTo>
                    <a:pt x="698" y="39"/>
                  </a:lnTo>
                  <a:lnTo>
                    <a:pt x="654" y="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1" name="Freeform 9"/>
            <p:cNvSpPr>
              <a:spLocks/>
            </p:cNvSpPr>
            <p:nvPr/>
          </p:nvSpPr>
          <p:spPr bwMode="auto">
            <a:xfrm>
              <a:off x="5168" y="2192"/>
              <a:ext cx="30" cy="30"/>
            </a:xfrm>
            <a:custGeom>
              <a:avLst/>
              <a:gdLst>
                <a:gd name="T0" fmla="*/ 0 w 30"/>
                <a:gd name="T1" fmla="*/ 0 h 30"/>
                <a:gd name="T2" fmla="*/ 14 w 30"/>
                <a:gd name="T3" fmla="*/ 14 h 30"/>
                <a:gd name="T4" fmla="*/ 29 w 30"/>
                <a:gd name="T5" fmla="*/ 29 h 30"/>
                <a:gd name="T6" fmla="*/ 0 w 30"/>
                <a:gd name="T7" fmla="*/ 0 h 30"/>
                <a:gd name="T8" fmla="*/ 0 60000 65536"/>
                <a:gd name="T9" fmla="*/ 0 60000 65536"/>
                <a:gd name="T10" fmla="*/ 0 60000 65536"/>
                <a:gd name="T11" fmla="*/ 0 60000 65536"/>
                <a:gd name="T12" fmla="*/ 0 w 30"/>
                <a:gd name="T13" fmla="*/ 0 h 30"/>
                <a:gd name="T14" fmla="*/ 30 w 30"/>
                <a:gd name="T15" fmla="*/ 30 h 30"/>
              </a:gdLst>
              <a:ahLst/>
              <a:cxnLst>
                <a:cxn ang="T8">
                  <a:pos x="T0" y="T1"/>
                </a:cxn>
                <a:cxn ang="T9">
                  <a:pos x="T2" y="T3"/>
                </a:cxn>
                <a:cxn ang="T10">
                  <a:pos x="T4" y="T5"/>
                </a:cxn>
                <a:cxn ang="T11">
                  <a:pos x="T6" y="T7"/>
                </a:cxn>
              </a:cxnLst>
              <a:rect l="T12" t="T13" r="T14" b="T15"/>
              <a:pathLst>
                <a:path w="30" h="30">
                  <a:moveTo>
                    <a:pt x="0" y="0"/>
                  </a:moveTo>
                  <a:lnTo>
                    <a:pt x="14" y="14"/>
                  </a:lnTo>
                  <a:lnTo>
                    <a:pt x="29" y="29"/>
                  </a:lnTo>
                  <a:lnTo>
                    <a:pt x="0"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2" name="Freeform 10"/>
            <p:cNvSpPr>
              <a:spLocks/>
            </p:cNvSpPr>
            <p:nvPr/>
          </p:nvSpPr>
          <p:spPr bwMode="auto">
            <a:xfrm>
              <a:off x="5168" y="2183"/>
              <a:ext cx="59" cy="39"/>
            </a:xfrm>
            <a:custGeom>
              <a:avLst/>
              <a:gdLst>
                <a:gd name="T0" fmla="*/ 6 w 59"/>
                <a:gd name="T1" fmla="*/ 5 h 39"/>
                <a:gd name="T2" fmla="*/ 15 w 59"/>
                <a:gd name="T3" fmla="*/ 0 h 39"/>
                <a:gd name="T4" fmla="*/ 0 w 59"/>
                <a:gd name="T5" fmla="*/ 8 h 39"/>
                <a:gd name="T6" fmla="*/ 35 w 59"/>
                <a:gd name="T7" fmla="*/ 38 h 39"/>
                <a:gd name="T8" fmla="*/ 50 w 59"/>
                <a:gd name="T9" fmla="*/ 30 h 39"/>
                <a:gd name="T10" fmla="*/ 58 w 59"/>
                <a:gd name="T11" fmla="*/ 24 h 39"/>
                <a:gd name="T12" fmla="*/ 50 w 59"/>
                <a:gd name="T13" fmla="*/ 30 h 39"/>
                <a:gd name="T14" fmla="*/ 56 w 59"/>
                <a:gd name="T15" fmla="*/ 28 h 39"/>
                <a:gd name="T16" fmla="*/ 58 w 59"/>
                <a:gd name="T17" fmla="*/ 24 h 39"/>
                <a:gd name="T18" fmla="*/ 6 w 59"/>
                <a:gd name="T19" fmla="*/ 5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9"/>
                <a:gd name="T32" fmla="*/ 59 w 5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9">
                  <a:moveTo>
                    <a:pt x="6" y="5"/>
                  </a:moveTo>
                  <a:lnTo>
                    <a:pt x="15" y="0"/>
                  </a:lnTo>
                  <a:lnTo>
                    <a:pt x="0" y="8"/>
                  </a:lnTo>
                  <a:lnTo>
                    <a:pt x="35" y="38"/>
                  </a:lnTo>
                  <a:lnTo>
                    <a:pt x="50" y="30"/>
                  </a:lnTo>
                  <a:lnTo>
                    <a:pt x="58" y="24"/>
                  </a:lnTo>
                  <a:lnTo>
                    <a:pt x="50" y="30"/>
                  </a:lnTo>
                  <a:lnTo>
                    <a:pt x="56" y="28"/>
                  </a:lnTo>
                  <a:lnTo>
                    <a:pt x="58" y="24"/>
                  </a:lnTo>
                  <a:lnTo>
                    <a:pt x="6" y="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3" name="Freeform 11"/>
            <p:cNvSpPr>
              <a:spLocks/>
            </p:cNvSpPr>
            <p:nvPr/>
          </p:nvSpPr>
          <p:spPr bwMode="auto">
            <a:xfrm>
              <a:off x="5176" y="2178"/>
              <a:ext cx="67" cy="25"/>
            </a:xfrm>
            <a:custGeom>
              <a:avLst/>
              <a:gdLst>
                <a:gd name="T0" fmla="*/ 4 w 67"/>
                <a:gd name="T1" fmla="*/ 6 h 25"/>
                <a:gd name="T2" fmla="*/ 9 w 67"/>
                <a:gd name="T3" fmla="*/ 0 h 25"/>
                <a:gd name="T4" fmla="*/ 0 w 67"/>
                <a:gd name="T5" fmla="*/ 8 h 25"/>
                <a:gd name="T6" fmla="*/ 53 w 67"/>
                <a:gd name="T7" fmla="*/ 24 h 25"/>
                <a:gd name="T8" fmla="*/ 64 w 67"/>
                <a:gd name="T9" fmla="*/ 16 h 25"/>
                <a:gd name="T10" fmla="*/ 66 w 67"/>
                <a:gd name="T11" fmla="*/ 10 h 25"/>
                <a:gd name="T12" fmla="*/ 64 w 67"/>
                <a:gd name="T13" fmla="*/ 16 h 25"/>
                <a:gd name="T14" fmla="*/ 66 w 67"/>
                <a:gd name="T15" fmla="*/ 13 h 25"/>
                <a:gd name="T16" fmla="*/ 66 w 67"/>
                <a:gd name="T17" fmla="*/ 10 h 25"/>
                <a:gd name="T18" fmla="*/ 4 w 67"/>
                <a:gd name="T19" fmla="*/ 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5"/>
                <a:gd name="T32" fmla="*/ 67 w 6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5">
                  <a:moveTo>
                    <a:pt x="4" y="6"/>
                  </a:moveTo>
                  <a:lnTo>
                    <a:pt x="9" y="0"/>
                  </a:lnTo>
                  <a:lnTo>
                    <a:pt x="0" y="8"/>
                  </a:lnTo>
                  <a:lnTo>
                    <a:pt x="53" y="24"/>
                  </a:lnTo>
                  <a:lnTo>
                    <a:pt x="64" y="16"/>
                  </a:lnTo>
                  <a:lnTo>
                    <a:pt x="66" y="10"/>
                  </a:lnTo>
                  <a:lnTo>
                    <a:pt x="64" y="16"/>
                  </a:lnTo>
                  <a:lnTo>
                    <a:pt x="66" y="13"/>
                  </a:lnTo>
                  <a:lnTo>
                    <a:pt x="66" y="10"/>
                  </a:lnTo>
                  <a:lnTo>
                    <a:pt x="4" y="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4" name="Freeform 12"/>
            <p:cNvSpPr>
              <a:spLocks/>
            </p:cNvSpPr>
            <p:nvPr/>
          </p:nvSpPr>
          <p:spPr bwMode="auto">
            <a:xfrm>
              <a:off x="5181" y="2178"/>
              <a:ext cx="65" cy="6"/>
            </a:xfrm>
            <a:custGeom>
              <a:avLst/>
              <a:gdLst>
                <a:gd name="T0" fmla="*/ 2 w 65"/>
                <a:gd name="T1" fmla="*/ 1 h 6"/>
                <a:gd name="T2" fmla="*/ 2 w 65"/>
                <a:gd name="T3" fmla="*/ 0 h 6"/>
                <a:gd name="T4" fmla="*/ 0 w 65"/>
                <a:gd name="T5" fmla="*/ 3 h 6"/>
                <a:gd name="T6" fmla="*/ 62 w 65"/>
                <a:gd name="T7" fmla="*/ 5 h 6"/>
                <a:gd name="T8" fmla="*/ 64 w 65"/>
                <a:gd name="T9" fmla="*/ 2 h 6"/>
                <a:gd name="T10" fmla="*/ 64 w 65"/>
                <a:gd name="T11" fmla="*/ 1 h 6"/>
                <a:gd name="T12" fmla="*/ 2 w 65"/>
                <a:gd name="T13" fmla="*/ 1 h 6"/>
                <a:gd name="T14" fmla="*/ 0 60000 65536"/>
                <a:gd name="T15" fmla="*/ 0 60000 65536"/>
                <a:gd name="T16" fmla="*/ 0 60000 65536"/>
                <a:gd name="T17" fmla="*/ 0 60000 65536"/>
                <a:gd name="T18" fmla="*/ 0 60000 65536"/>
                <a:gd name="T19" fmla="*/ 0 60000 65536"/>
                <a:gd name="T20" fmla="*/ 0 60000 65536"/>
                <a:gd name="T21" fmla="*/ 0 w 65"/>
                <a:gd name="T22" fmla="*/ 0 h 6"/>
                <a:gd name="T23" fmla="*/ 65 w 6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
                  <a:moveTo>
                    <a:pt x="2" y="1"/>
                  </a:moveTo>
                  <a:lnTo>
                    <a:pt x="2" y="0"/>
                  </a:lnTo>
                  <a:lnTo>
                    <a:pt x="0" y="3"/>
                  </a:lnTo>
                  <a:lnTo>
                    <a:pt x="62" y="5"/>
                  </a:lnTo>
                  <a:lnTo>
                    <a:pt x="64" y="2"/>
                  </a:lnTo>
                  <a:lnTo>
                    <a:pt x="64" y="1"/>
                  </a:lnTo>
                  <a:lnTo>
                    <a:pt x="2" y="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5" name="Freeform 13"/>
            <p:cNvSpPr>
              <a:spLocks/>
            </p:cNvSpPr>
            <p:nvPr/>
          </p:nvSpPr>
          <p:spPr bwMode="auto">
            <a:xfrm>
              <a:off x="5184" y="2181"/>
              <a:ext cx="62" cy="1"/>
            </a:xfrm>
            <a:custGeom>
              <a:avLst/>
              <a:gdLst>
                <a:gd name="T0" fmla="*/ 0 w 62"/>
                <a:gd name="T1" fmla="*/ 0 h 1"/>
                <a:gd name="T2" fmla="*/ 29 w 62"/>
                <a:gd name="T3" fmla="*/ 0 h 1"/>
                <a:gd name="T4" fmla="*/ 61 w 62"/>
                <a:gd name="T5" fmla="*/ 0 h 1"/>
                <a:gd name="T6" fmla="*/ 0 w 62"/>
                <a:gd name="T7" fmla="*/ 0 h 1"/>
                <a:gd name="T8" fmla="*/ 0 60000 65536"/>
                <a:gd name="T9" fmla="*/ 0 60000 65536"/>
                <a:gd name="T10" fmla="*/ 0 60000 65536"/>
                <a:gd name="T11" fmla="*/ 0 60000 65536"/>
                <a:gd name="T12" fmla="*/ 0 w 62"/>
                <a:gd name="T13" fmla="*/ 0 h 1"/>
                <a:gd name="T14" fmla="*/ 62 w 62"/>
                <a:gd name="T15" fmla="*/ 1 h 1"/>
              </a:gdLst>
              <a:ahLst/>
              <a:cxnLst>
                <a:cxn ang="T8">
                  <a:pos x="T0" y="T1"/>
                </a:cxn>
                <a:cxn ang="T9">
                  <a:pos x="T2" y="T3"/>
                </a:cxn>
                <a:cxn ang="T10">
                  <a:pos x="T4" y="T5"/>
                </a:cxn>
                <a:cxn ang="T11">
                  <a:pos x="T6" y="T7"/>
                </a:cxn>
              </a:cxnLst>
              <a:rect l="T12" t="T13" r="T14" b="T15"/>
              <a:pathLst>
                <a:path w="62" h="1">
                  <a:moveTo>
                    <a:pt x="0" y="0"/>
                  </a:moveTo>
                  <a:lnTo>
                    <a:pt x="29" y="0"/>
                  </a:lnTo>
                  <a:lnTo>
                    <a:pt x="61" y="0"/>
                  </a:lnTo>
                  <a:lnTo>
                    <a:pt x="0"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6" name="Freeform 14"/>
            <p:cNvSpPr>
              <a:spLocks/>
            </p:cNvSpPr>
            <p:nvPr/>
          </p:nvSpPr>
          <p:spPr bwMode="auto">
            <a:xfrm>
              <a:off x="5184" y="2099"/>
              <a:ext cx="64" cy="73"/>
            </a:xfrm>
            <a:custGeom>
              <a:avLst/>
              <a:gdLst>
                <a:gd name="T0" fmla="*/ 46 w 64"/>
                <a:gd name="T1" fmla="*/ 54 h 73"/>
                <a:gd name="T2" fmla="*/ 2 w 64"/>
                <a:gd name="T3" fmla="*/ 37 h 73"/>
                <a:gd name="T4" fmla="*/ 0 w 64"/>
                <a:gd name="T5" fmla="*/ 72 h 73"/>
                <a:gd name="T6" fmla="*/ 61 w 64"/>
                <a:gd name="T7" fmla="*/ 72 h 73"/>
                <a:gd name="T8" fmla="*/ 61 w 64"/>
                <a:gd name="T9" fmla="*/ 37 h 73"/>
                <a:gd name="T10" fmla="*/ 17 w 64"/>
                <a:gd name="T11" fmla="*/ 19 h 73"/>
                <a:gd name="T12" fmla="*/ 61 w 64"/>
                <a:gd name="T13" fmla="*/ 38 h 73"/>
                <a:gd name="T14" fmla="*/ 63 w 64"/>
                <a:gd name="T15" fmla="*/ 0 h 73"/>
                <a:gd name="T16" fmla="*/ 17 w 64"/>
                <a:gd name="T17" fmla="*/ 19 h 73"/>
                <a:gd name="T18" fmla="*/ 46 w 64"/>
                <a:gd name="T19" fmla="*/ 54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73"/>
                <a:gd name="T32" fmla="*/ 64 w 6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73">
                  <a:moveTo>
                    <a:pt x="46" y="54"/>
                  </a:moveTo>
                  <a:lnTo>
                    <a:pt x="2" y="37"/>
                  </a:lnTo>
                  <a:lnTo>
                    <a:pt x="0" y="72"/>
                  </a:lnTo>
                  <a:lnTo>
                    <a:pt x="61" y="72"/>
                  </a:lnTo>
                  <a:lnTo>
                    <a:pt x="61" y="37"/>
                  </a:lnTo>
                  <a:lnTo>
                    <a:pt x="17" y="19"/>
                  </a:lnTo>
                  <a:lnTo>
                    <a:pt x="61" y="38"/>
                  </a:lnTo>
                  <a:lnTo>
                    <a:pt x="63" y="0"/>
                  </a:lnTo>
                  <a:lnTo>
                    <a:pt x="17" y="19"/>
                  </a:lnTo>
                  <a:lnTo>
                    <a:pt x="46" y="5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7" name="Freeform 15"/>
            <p:cNvSpPr>
              <a:spLocks/>
            </p:cNvSpPr>
            <p:nvPr/>
          </p:nvSpPr>
          <p:spPr bwMode="auto">
            <a:xfrm>
              <a:off x="4491" y="2121"/>
              <a:ext cx="736" cy="304"/>
            </a:xfrm>
            <a:custGeom>
              <a:avLst/>
              <a:gdLst>
                <a:gd name="T0" fmla="*/ 28 w 736"/>
                <a:gd name="T1" fmla="*/ 303 h 304"/>
                <a:gd name="T2" fmla="*/ 39 w 736"/>
                <a:gd name="T3" fmla="*/ 300 h 304"/>
                <a:gd name="T4" fmla="*/ 735 w 736"/>
                <a:gd name="T5" fmla="*/ 39 h 304"/>
                <a:gd name="T6" fmla="*/ 699 w 736"/>
                <a:gd name="T7" fmla="*/ 0 h 304"/>
                <a:gd name="T8" fmla="*/ 0 w 736"/>
                <a:gd name="T9" fmla="*/ 261 h 304"/>
                <a:gd name="T10" fmla="*/ 10 w 736"/>
                <a:gd name="T11" fmla="*/ 258 h 304"/>
                <a:gd name="T12" fmla="*/ 28 w 736"/>
                <a:gd name="T13" fmla="*/ 303 h 304"/>
                <a:gd name="T14" fmla="*/ 36 w 736"/>
                <a:gd name="T15" fmla="*/ 303 h 304"/>
                <a:gd name="T16" fmla="*/ 39 w 736"/>
                <a:gd name="T17" fmla="*/ 300 h 304"/>
                <a:gd name="T18" fmla="*/ 28 w 736"/>
                <a:gd name="T19" fmla="*/ 303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6"/>
                <a:gd name="T31" fmla="*/ 0 h 304"/>
                <a:gd name="T32" fmla="*/ 736 w 736"/>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6" h="304">
                  <a:moveTo>
                    <a:pt x="28" y="303"/>
                  </a:moveTo>
                  <a:lnTo>
                    <a:pt x="39" y="300"/>
                  </a:lnTo>
                  <a:lnTo>
                    <a:pt x="735" y="39"/>
                  </a:lnTo>
                  <a:lnTo>
                    <a:pt x="699" y="0"/>
                  </a:lnTo>
                  <a:lnTo>
                    <a:pt x="0" y="261"/>
                  </a:lnTo>
                  <a:lnTo>
                    <a:pt x="10" y="258"/>
                  </a:lnTo>
                  <a:lnTo>
                    <a:pt x="28" y="303"/>
                  </a:lnTo>
                  <a:lnTo>
                    <a:pt x="36" y="303"/>
                  </a:lnTo>
                  <a:lnTo>
                    <a:pt x="39" y="300"/>
                  </a:lnTo>
                  <a:lnTo>
                    <a:pt x="28" y="30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8" name="Freeform 16"/>
            <p:cNvSpPr>
              <a:spLocks/>
            </p:cNvSpPr>
            <p:nvPr/>
          </p:nvSpPr>
          <p:spPr bwMode="auto">
            <a:xfrm>
              <a:off x="4501" y="2387"/>
              <a:ext cx="15" cy="38"/>
            </a:xfrm>
            <a:custGeom>
              <a:avLst/>
              <a:gdLst>
                <a:gd name="T0" fmla="*/ 9 w 15"/>
                <a:gd name="T1" fmla="*/ 37 h 38"/>
                <a:gd name="T2" fmla="*/ 5 w 15"/>
                <a:gd name="T3" fmla="*/ 19 h 38"/>
                <a:gd name="T4" fmla="*/ 0 w 15"/>
                <a:gd name="T5" fmla="*/ 0 h 38"/>
                <a:gd name="T6" fmla="*/ 9 w 15"/>
                <a:gd name="T7" fmla="*/ 37 h 38"/>
                <a:gd name="T8" fmla="*/ 13 w 15"/>
                <a:gd name="T9" fmla="*/ 37 h 38"/>
                <a:gd name="T10" fmla="*/ 14 w 15"/>
                <a:gd name="T11" fmla="*/ 34 h 38"/>
                <a:gd name="T12" fmla="*/ 9 w 15"/>
                <a:gd name="T13" fmla="*/ 37 h 38"/>
                <a:gd name="T14" fmla="*/ 0 60000 65536"/>
                <a:gd name="T15" fmla="*/ 0 60000 65536"/>
                <a:gd name="T16" fmla="*/ 0 60000 65536"/>
                <a:gd name="T17" fmla="*/ 0 60000 65536"/>
                <a:gd name="T18" fmla="*/ 0 60000 65536"/>
                <a:gd name="T19" fmla="*/ 0 60000 65536"/>
                <a:gd name="T20" fmla="*/ 0 60000 65536"/>
                <a:gd name="T21" fmla="*/ 0 w 15"/>
                <a:gd name="T22" fmla="*/ 0 h 38"/>
                <a:gd name="T23" fmla="*/ 15 w 1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38">
                  <a:moveTo>
                    <a:pt x="9" y="37"/>
                  </a:moveTo>
                  <a:lnTo>
                    <a:pt x="5" y="19"/>
                  </a:lnTo>
                  <a:lnTo>
                    <a:pt x="0" y="0"/>
                  </a:lnTo>
                  <a:lnTo>
                    <a:pt x="9" y="37"/>
                  </a:lnTo>
                  <a:lnTo>
                    <a:pt x="13" y="37"/>
                  </a:lnTo>
                  <a:lnTo>
                    <a:pt x="14" y="34"/>
                  </a:lnTo>
                  <a:lnTo>
                    <a:pt x="9" y="3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9" name="Freeform 17"/>
            <p:cNvSpPr>
              <a:spLocks/>
            </p:cNvSpPr>
            <p:nvPr/>
          </p:nvSpPr>
          <p:spPr bwMode="auto">
            <a:xfrm>
              <a:off x="4496" y="2387"/>
              <a:ext cx="9" cy="40"/>
            </a:xfrm>
            <a:custGeom>
              <a:avLst/>
              <a:gdLst>
                <a:gd name="T0" fmla="*/ 6 w 9"/>
                <a:gd name="T1" fmla="*/ 39 h 40"/>
                <a:gd name="T2" fmla="*/ 6 w 9"/>
                <a:gd name="T3" fmla="*/ 39 h 40"/>
                <a:gd name="T4" fmla="*/ 8 w 9"/>
                <a:gd name="T5" fmla="*/ 38 h 40"/>
                <a:gd name="T6" fmla="*/ 2 w 9"/>
                <a:gd name="T7" fmla="*/ 0 h 40"/>
                <a:gd name="T8" fmla="*/ 0 w 9"/>
                <a:gd name="T9" fmla="*/ 1 h 40"/>
                <a:gd name="T10" fmla="*/ 6 w 9"/>
                <a:gd name="T11" fmla="*/ 39 h 40"/>
                <a:gd name="T12" fmla="*/ 0 60000 65536"/>
                <a:gd name="T13" fmla="*/ 0 60000 65536"/>
                <a:gd name="T14" fmla="*/ 0 60000 65536"/>
                <a:gd name="T15" fmla="*/ 0 60000 65536"/>
                <a:gd name="T16" fmla="*/ 0 60000 65536"/>
                <a:gd name="T17" fmla="*/ 0 60000 65536"/>
                <a:gd name="T18" fmla="*/ 0 w 9"/>
                <a:gd name="T19" fmla="*/ 0 h 40"/>
                <a:gd name="T20" fmla="*/ 9 w 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 h="40">
                  <a:moveTo>
                    <a:pt x="6" y="39"/>
                  </a:moveTo>
                  <a:lnTo>
                    <a:pt x="6" y="39"/>
                  </a:lnTo>
                  <a:lnTo>
                    <a:pt x="8" y="38"/>
                  </a:lnTo>
                  <a:lnTo>
                    <a:pt x="2" y="0"/>
                  </a:lnTo>
                  <a:lnTo>
                    <a:pt x="0" y="1"/>
                  </a:lnTo>
                  <a:lnTo>
                    <a:pt x="6" y="3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0" name="Freeform 18"/>
            <p:cNvSpPr>
              <a:spLocks/>
            </p:cNvSpPr>
            <p:nvPr/>
          </p:nvSpPr>
          <p:spPr bwMode="auto">
            <a:xfrm>
              <a:off x="4470" y="2389"/>
              <a:ext cx="30" cy="43"/>
            </a:xfrm>
            <a:custGeom>
              <a:avLst/>
              <a:gdLst>
                <a:gd name="T0" fmla="*/ 3 w 30"/>
                <a:gd name="T1" fmla="*/ 42 h 43"/>
                <a:gd name="T2" fmla="*/ 12 w 30"/>
                <a:gd name="T3" fmla="*/ 41 h 43"/>
                <a:gd name="T4" fmla="*/ 29 w 30"/>
                <a:gd name="T5" fmla="*/ 38 h 43"/>
                <a:gd name="T6" fmla="*/ 17 w 30"/>
                <a:gd name="T7" fmla="*/ 0 h 43"/>
                <a:gd name="T8" fmla="*/ 0 w 30"/>
                <a:gd name="T9" fmla="*/ 3 h 43"/>
                <a:gd name="T10" fmla="*/ 10 w 30"/>
                <a:gd name="T11" fmla="*/ 3 h 43"/>
                <a:gd name="T12" fmla="*/ 3 w 30"/>
                <a:gd name="T13" fmla="*/ 42 h 43"/>
                <a:gd name="T14" fmla="*/ 7 w 30"/>
                <a:gd name="T15" fmla="*/ 42 h 43"/>
                <a:gd name="T16" fmla="*/ 12 w 30"/>
                <a:gd name="T17" fmla="*/ 41 h 43"/>
                <a:gd name="T18" fmla="*/ 3 w 30"/>
                <a:gd name="T19" fmla="*/ 42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3"/>
                <a:gd name="T32" fmla="*/ 30 w 30"/>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3">
                  <a:moveTo>
                    <a:pt x="3" y="42"/>
                  </a:moveTo>
                  <a:lnTo>
                    <a:pt x="12" y="41"/>
                  </a:lnTo>
                  <a:lnTo>
                    <a:pt x="29" y="38"/>
                  </a:lnTo>
                  <a:lnTo>
                    <a:pt x="17" y="0"/>
                  </a:lnTo>
                  <a:lnTo>
                    <a:pt x="0" y="3"/>
                  </a:lnTo>
                  <a:lnTo>
                    <a:pt x="10" y="3"/>
                  </a:lnTo>
                  <a:lnTo>
                    <a:pt x="3" y="42"/>
                  </a:lnTo>
                  <a:lnTo>
                    <a:pt x="7" y="42"/>
                  </a:lnTo>
                  <a:lnTo>
                    <a:pt x="12" y="41"/>
                  </a:lnTo>
                  <a:lnTo>
                    <a:pt x="3" y="4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1" name="Freeform 19"/>
            <p:cNvSpPr>
              <a:spLocks/>
            </p:cNvSpPr>
            <p:nvPr/>
          </p:nvSpPr>
          <p:spPr bwMode="auto">
            <a:xfrm>
              <a:off x="4430" y="2389"/>
              <a:ext cx="41" cy="43"/>
            </a:xfrm>
            <a:custGeom>
              <a:avLst/>
              <a:gdLst>
                <a:gd name="T0" fmla="*/ 0 w 41"/>
                <a:gd name="T1" fmla="*/ 35 h 43"/>
                <a:gd name="T2" fmla="*/ 11 w 41"/>
                <a:gd name="T3" fmla="*/ 39 h 43"/>
                <a:gd name="T4" fmla="*/ 32 w 41"/>
                <a:gd name="T5" fmla="*/ 42 h 43"/>
                <a:gd name="T6" fmla="*/ 40 w 41"/>
                <a:gd name="T7" fmla="*/ 3 h 43"/>
                <a:gd name="T8" fmla="*/ 21 w 41"/>
                <a:gd name="T9" fmla="*/ 0 h 43"/>
                <a:gd name="T10" fmla="*/ 32 w 41"/>
                <a:gd name="T11" fmla="*/ 4 h 43"/>
                <a:gd name="T12" fmla="*/ 0 w 41"/>
                <a:gd name="T13" fmla="*/ 35 h 43"/>
                <a:gd name="T14" fmla="*/ 6 w 41"/>
                <a:gd name="T15" fmla="*/ 38 h 43"/>
                <a:gd name="T16" fmla="*/ 11 w 41"/>
                <a:gd name="T17" fmla="*/ 39 h 43"/>
                <a:gd name="T18" fmla="*/ 0 w 41"/>
                <a:gd name="T19" fmla="*/ 35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3"/>
                <a:gd name="T32" fmla="*/ 41 w 41"/>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3">
                  <a:moveTo>
                    <a:pt x="0" y="35"/>
                  </a:moveTo>
                  <a:lnTo>
                    <a:pt x="11" y="39"/>
                  </a:lnTo>
                  <a:lnTo>
                    <a:pt x="32" y="42"/>
                  </a:lnTo>
                  <a:lnTo>
                    <a:pt x="40" y="3"/>
                  </a:lnTo>
                  <a:lnTo>
                    <a:pt x="21" y="0"/>
                  </a:lnTo>
                  <a:lnTo>
                    <a:pt x="32" y="4"/>
                  </a:lnTo>
                  <a:lnTo>
                    <a:pt x="0" y="35"/>
                  </a:lnTo>
                  <a:lnTo>
                    <a:pt x="6" y="38"/>
                  </a:lnTo>
                  <a:lnTo>
                    <a:pt x="11" y="39"/>
                  </a:lnTo>
                  <a:lnTo>
                    <a:pt x="0" y="3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2" name="Freeform 20"/>
            <p:cNvSpPr>
              <a:spLocks/>
            </p:cNvSpPr>
            <p:nvPr/>
          </p:nvSpPr>
          <p:spPr bwMode="auto">
            <a:xfrm>
              <a:off x="4404" y="2384"/>
              <a:ext cx="56" cy="39"/>
            </a:xfrm>
            <a:custGeom>
              <a:avLst/>
              <a:gdLst>
                <a:gd name="T0" fmla="*/ 0 w 56"/>
                <a:gd name="T1" fmla="*/ 29 h 39"/>
                <a:gd name="T2" fmla="*/ 4 w 56"/>
                <a:gd name="T3" fmla="*/ 30 h 39"/>
                <a:gd name="T4" fmla="*/ 20 w 56"/>
                <a:gd name="T5" fmla="*/ 38 h 39"/>
                <a:gd name="T6" fmla="*/ 55 w 56"/>
                <a:gd name="T7" fmla="*/ 8 h 39"/>
                <a:gd name="T8" fmla="*/ 37 w 56"/>
                <a:gd name="T9" fmla="*/ 0 h 39"/>
                <a:gd name="T10" fmla="*/ 43 w 56"/>
                <a:gd name="T11" fmla="*/ 1 h 39"/>
                <a:gd name="T12" fmla="*/ 0 w 56"/>
                <a:gd name="T13" fmla="*/ 29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0" y="29"/>
                  </a:moveTo>
                  <a:lnTo>
                    <a:pt x="4" y="30"/>
                  </a:lnTo>
                  <a:lnTo>
                    <a:pt x="20" y="38"/>
                  </a:lnTo>
                  <a:lnTo>
                    <a:pt x="55" y="8"/>
                  </a:lnTo>
                  <a:lnTo>
                    <a:pt x="37" y="0"/>
                  </a:lnTo>
                  <a:lnTo>
                    <a:pt x="43" y="1"/>
                  </a:lnTo>
                  <a:lnTo>
                    <a:pt x="0" y="2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3" name="Freeform 21"/>
            <p:cNvSpPr>
              <a:spLocks/>
            </p:cNvSpPr>
            <p:nvPr/>
          </p:nvSpPr>
          <p:spPr bwMode="auto">
            <a:xfrm>
              <a:off x="4404" y="2386"/>
              <a:ext cx="40" cy="26"/>
            </a:xfrm>
            <a:custGeom>
              <a:avLst/>
              <a:gdLst>
                <a:gd name="T0" fmla="*/ 0 w 40"/>
                <a:gd name="T1" fmla="*/ 25 h 26"/>
                <a:gd name="T2" fmla="*/ 19 w 40"/>
                <a:gd name="T3" fmla="*/ 13 h 26"/>
                <a:gd name="T4" fmla="*/ 39 w 40"/>
                <a:gd name="T5" fmla="*/ 0 h 26"/>
                <a:gd name="T6" fmla="*/ 0 w 40"/>
                <a:gd name="T7" fmla="*/ 25 h 26"/>
                <a:gd name="T8" fmla="*/ 0 60000 65536"/>
                <a:gd name="T9" fmla="*/ 0 60000 65536"/>
                <a:gd name="T10" fmla="*/ 0 60000 65536"/>
                <a:gd name="T11" fmla="*/ 0 60000 65536"/>
                <a:gd name="T12" fmla="*/ 0 w 40"/>
                <a:gd name="T13" fmla="*/ 0 h 26"/>
                <a:gd name="T14" fmla="*/ 40 w 40"/>
                <a:gd name="T15" fmla="*/ 26 h 26"/>
              </a:gdLst>
              <a:ahLst/>
              <a:cxnLst>
                <a:cxn ang="T8">
                  <a:pos x="T0" y="T1"/>
                </a:cxn>
                <a:cxn ang="T9">
                  <a:pos x="T2" y="T3"/>
                </a:cxn>
                <a:cxn ang="T10">
                  <a:pos x="T4" y="T5"/>
                </a:cxn>
                <a:cxn ang="T11">
                  <a:pos x="T6" y="T7"/>
                </a:cxn>
              </a:cxnLst>
              <a:rect l="T12" t="T13" r="T14" b="T15"/>
              <a:pathLst>
                <a:path w="40" h="26">
                  <a:moveTo>
                    <a:pt x="0" y="25"/>
                  </a:moveTo>
                  <a:lnTo>
                    <a:pt x="19" y="13"/>
                  </a:lnTo>
                  <a:lnTo>
                    <a:pt x="39" y="0"/>
                  </a:lnTo>
                  <a:lnTo>
                    <a:pt x="0" y="2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4" name="Freeform 22"/>
            <p:cNvSpPr>
              <a:spLocks/>
            </p:cNvSpPr>
            <p:nvPr/>
          </p:nvSpPr>
          <p:spPr bwMode="auto">
            <a:xfrm>
              <a:off x="3384" y="1746"/>
              <a:ext cx="1060" cy="666"/>
            </a:xfrm>
            <a:custGeom>
              <a:avLst/>
              <a:gdLst>
                <a:gd name="T0" fmla="*/ 0 w 1060"/>
                <a:gd name="T1" fmla="*/ 34 h 666"/>
                <a:gd name="T2" fmla="*/ 0 w 1060"/>
                <a:gd name="T3" fmla="*/ 34 h 666"/>
                <a:gd name="T4" fmla="*/ 1004 w 1060"/>
                <a:gd name="T5" fmla="*/ 665 h 666"/>
                <a:gd name="T6" fmla="*/ 1059 w 1060"/>
                <a:gd name="T7" fmla="*/ 631 h 666"/>
                <a:gd name="T8" fmla="*/ 52 w 1060"/>
                <a:gd name="T9" fmla="*/ 0 h 666"/>
                <a:gd name="T10" fmla="*/ 0 w 1060"/>
                <a:gd name="T11" fmla="*/ 34 h 666"/>
                <a:gd name="T12" fmla="*/ 0 60000 65536"/>
                <a:gd name="T13" fmla="*/ 0 60000 65536"/>
                <a:gd name="T14" fmla="*/ 0 60000 65536"/>
                <a:gd name="T15" fmla="*/ 0 60000 65536"/>
                <a:gd name="T16" fmla="*/ 0 60000 65536"/>
                <a:gd name="T17" fmla="*/ 0 60000 65536"/>
                <a:gd name="T18" fmla="*/ 0 w 1060"/>
                <a:gd name="T19" fmla="*/ 0 h 666"/>
                <a:gd name="T20" fmla="*/ 1060 w 1060"/>
                <a:gd name="T21" fmla="*/ 666 h 666"/>
              </a:gdLst>
              <a:ahLst/>
              <a:cxnLst>
                <a:cxn ang="T12">
                  <a:pos x="T0" y="T1"/>
                </a:cxn>
                <a:cxn ang="T13">
                  <a:pos x="T2" y="T3"/>
                </a:cxn>
                <a:cxn ang="T14">
                  <a:pos x="T4" y="T5"/>
                </a:cxn>
                <a:cxn ang="T15">
                  <a:pos x="T6" y="T7"/>
                </a:cxn>
                <a:cxn ang="T16">
                  <a:pos x="T8" y="T9"/>
                </a:cxn>
                <a:cxn ang="T17">
                  <a:pos x="T10" y="T11"/>
                </a:cxn>
              </a:cxnLst>
              <a:rect l="T18" t="T19" r="T20" b="T21"/>
              <a:pathLst>
                <a:path w="1060" h="666">
                  <a:moveTo>
                    <a:pt x="0" y="34"/>
                  </a:moveTo>
                  <a:lnTo>
                    <a:pt x="0" y="34"/>
                  </a:lnTo>
                  <a:lnTo>
                    <a:pt x="1004" y="665"/>
                  </a:lnTo>
                  <a:lnTo>
                    <a:pt x="1059" y="631"/>
                  </a:lnTo>
                  <a:lnTo>
                    <a:pt x="52" y="0"/>
                  </a:lnTo>
                  <a:lnTo>
                    <a:pt x="0" y="3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5" name="Freeform 23"/>
            <p:cNvSpPr>
              <a:spLocks/>
            </p:cNvSpPr>
            <p:nvPr/>
          </p:nvSpPr>
          <p:spPr bwMode="auto">
            <a:xfrm>
              <a:off x="3384" y="1746"/>
              <a:ext cx="38" cy="26"/>
            </a:xfrm>
            <a:custGeom>
              <a:avLst/>
              <a:gdLst>
                <a:gd name="T0" fmla="*/ 0 w 38"/>
                <a:gd name="T1" fmla="*/ 25 h 26"/>
                <a:gd name="T2" fmla="*/ 19 w 38"/>
                <a:gd name="T3" fmla="*/ 13 h 26"/>
                <a:gd name="T4" fmla="*/ 37 w 38"/>
                <a:gd name="T5" fmla="*/ 0 h 26"/>
                <a:gd name="T6" fmla="*/ 0 w 38"/>
                <a:gd name="T7" fmla="*/ 25 h 26"/>
                <a:gd name="T8" fmla="*/ 0 60000 65536"/>
                <a:gd name="T9" fmla="*/ 0 60000 65536"/>
                <a:gd name="T10" fmla="*/ 0 60000 65536"/>
                <a:gd name="T11" fmla="*/ 0 60000 65536"/>
                <a:gd name="T12" fmla="*/ 0 w 38"/>
                <a:gd name="T13" fmla="*/ 0 h 26"/>
                <a:gd name="T14" fmla="*/ 38 w 38"/>
                <a:gd name="T15" fmla="*/ 26 h 26"/>
              </a:gdLst>
              <a:ahLst/>
              <a:cxnLst>
                <a:cxn ang="T8">
                  <a:pos x="T0" y="T1"/>
                </a:cxn>
                <a:cxn ang="T9">
                  <a:pos x="T2" y="T3"/>
                </a:cxn>
                <a:cxn ang="T10">
                  <a:pos x="T4" y="T5"/>
                </a:cxn>
                <a:cxn ang="T11">
                  <a:pos x="T6" y="T7"/>
                </a:cxn>
              </a:cxnLst>
              <a:rect l="T12" t="T13" r="T14" b="T15"/>
              <a:pathLst>
                <a:path w="38" h="26">
                  <a:moveTo>
                    <a:pt x="0" y="25"/>
                  </a:moveTo>
                  <a:lnTo>
                    <a:pt x="19" y="13"/>
                  </a:lnTo>
                  <a:lnTo>
                    <a:pt x="37" y="0"/>
                  </a:lnTo>
                  <a:lnTo>
                    <a:pt x="0" y="2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6" name="Freeform 24"/>
            <p:cNvSpPr>
              <a:spLocks/>
            </p:cNvSpPr>
            <p:nvPr/>
          </p:nvSpPr>
          <p:spPr bwMode="auto">
            <a:xfrm>
              <a:off x="3379" y="1744"/>
              <a:ext cx="43" cy="28"/>
            </a:xfrm>
            <a:custGeom>
              <a:avLst/>
              <a:gdLst>
                <a:gd name="T0" fmla="*/ 0 w 43"/>
                <a:gd name="T1" fmla="*/ 26 h 28"/>
                <a:gd name="T2" fmla="*/ 0 w 43"/>
                <a:gd name="T3" fmla="*/ 26 h 28"/>
                <a:gd name="T4" fmla="*/ 4 w 43"/>
                <a:gd name="T5" fmla="*/ 27 h 28"/>
                <a:gd name="T6" fmla="*/ 42 w 43"/>
                <a:gd name="T7" fmla="*/ 1 h 28"/>
                <a:gd name="T8" fmla="*/ 40 w 43"/>
                <a:gd name="T9" fmla="*/ 0 h 28"/>
                <a:gd name="T10" fmla="*/ 0 w 43"/>
                <a:gd name="T11" fmla="*/ 26 h 28"/>
                <a:gd name="T12" fmla="*/ 0 60000 65536"/>
                <a:gd name="T13" fmla="*/ 0 60000 65536"/>
                <a:gd name="T14" fmla="*/ 0 60000 65536"/>
                <a:gd name="T15" fmla="*/ 0 60000 65536"/>
                <a:gd name="T16" fmla="*/ 0 60000 65536"/>
                <a:gd name="T17" fmla="*/ 0 60000 65536"/>
                <a:gd name="T18" fmla="*/ 0 w 43"/>
                <a:gd name="T19" fmla="*/ 0 h 28"/>
                <a:gd name="T20" fmla="*/ 43 w 4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3" h="28">
                  <a:moveTo>
                    <a:pt x="0" y="26"/>
                  </a:moveTo>
                  <a:lnTo>
                    <a:pt x="0" y="26"/>
                  </a:lnTo>
                  <a:lnTo>
                    <a:pt x="4" y="27"/>
                  </a:lnTo>
                  <a:lnTo>
                    <a:pt x="42" y="1"/>
                  </a:lnTo>
                  <a:lnTo>
                    <a:pt x="40" y="0"/>
                  </a:lnTo>
                  <a:lnTo>
                    <a:pt x="0" y="2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7" name="Freeform 25"/>
            <p:cNvSpPr>
              <a:spLocks/>
            </p:cNvSpPr>
            <p:nvPr/>
          </p:nvSpPr>
          <p:spPr bwMode="auto">
            <a:xfrm>
              <a:off x="3368" y="1741"/>
              <a:ext cx="51" cy="29"/>
            </a:xfrm>
            <a:custGeom>
              <a:avLst/>
              <a:gdLst>
                <a:gd name="T0" fmla="*/ 0 w 51"/>
                <a:gd name="T1" fmla="*/ 21 h 29"/>
                <a:gd name="T2" fmla="*/ 4 w 51"/>
                <a:gd name="T3" fmla="*/ 26 h 29"/>
                <a:gd name="T4" fmla="*/ 8 w 51"/>
                <a:gd name="T5" fmla="*/ 28 h 29"/>
                <a:gd name="T6" fmla="*/ 50 w 51"/>
                <a:gd name="T7" fmla="*/ 2 h 29"/>
                <a:gd name="T8" fmla="*/ 46 w 51"/>
                <a:gd name="T9" fmla="*/ 0 h 29"/>
                <a:gd name="T10" fmla="*/ 50 w 51"/>
                <a:gd name="T11" fmla="*/ 5 h 29"/>
                <a:gd name="T12" fmla="*/ 0 w 51"/>
                <a:gd name="T13" fmla="*/ 21 h 29"/>
                <a:gd name="T14" fmla="*/ 0 w 51"/>
                <a:gd name="T15" fmla="*/ 23 h 29"/>
                <a:gd name="T16" fmla="*/ 4 w 51"/>
                <a:gd name="T17" fmla="*/ 26 h 29"/>
                <a:gd name="T18" fmla="*/ 0 w 51"/>
                <a:gd name="T19" fmla="*/ 2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9"/>
                <a:gd name="T32" fmla="*/ 51 w 51"/>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9">
                  <a:moveTo>
                    <a:pt x="0" y="21"/>
                  </a:moveTo>
                  <a:lnTo>
                    <a:pt x="4" y="26"/>
                  </a:lnTo>
                  <a:lnTo>
                    <a:pt x="8" y="28"/>
                  </a:lnTo>
                  <a:lnTo>
                    <a:pt x="50" y="2"/>
                  </a:lnTo>
                  <a:lnTo>
                    <a:pt x="46" y="0"/>
                  </a:lnTo>
                  <a:lnTo>
                    <a:pt x="50" y="5"/>
                  </a:lnTo>
                  <a:lnTo>
                    <a:pt x="0" y="21"/>
                  </a:lnTo>
                  <a:lnTo>
                    <a:pt x="0" y="23"/>
                  </a:lnTo>
                  <a:lnTo>
                    <a:pt x="4" y="26"/>
                  </a:lnTo>
                  <a:lnTo>
                    <a:pt x="0" y="2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8" name="Freeform 26"/>
            <p:cNvSpPr>
              <a:spLocks/>
            </p:cNvSpPr>
            <p:nvPr/>
          </p:nvSpPr>
          <p:spPr bwMode="auto">
            <a:xfrm>
              <a:off x="3360" y="1744"/>
              <a:ext cx="59" cy="16"/>
            </a:xfrm>
            <a:custGeom>
              <a:avLst/>
              <a:gdLst>
                <a:gd name="T0" fmla="*/ 58 w 59"/>
                <a:gd name="T1" fmla="*/ 1 h 16"/>
                <a:gd name="T2" fmla="*/ 4 w 59"/>
                <a:gd name="T3" fmla="*/ 12 h 16"/>
                <a:gd name="T4" fmla="*/ 6 w 59"/>
                <a:gd name="T5" fmla="*/ 15 h 16"/>
                <a:gd name="T6" fmla="*/ 58 w 59"/>
                <a:gd name="T7" fmla="*/ 2 h 16"/>
                <a:gd name="T8" fmla="*/ 56 w 59"/>
                <a:gd name="T9" fmla="*/ 0 h 16"/>
                <a:gd name="T10" fmla="*/ 0 w 59"/>
                <a:gd name="T11" fmla="*/ 11 h 16"/>
                <a:gd name="T12" fmla="*/ 58 w 59"/>
                <a:gd name="T13" fmla="*/ 1 h 16"/>
                <a:gd name="T14" fmla="*/ 0 60000 65536"/>
                <a:gd name="T15" fmla="*/ 0 60000 65536"/>
                <a:gd name="T16" fmla="*/ 0 60000 65536"/>
                <a:gd name="T17" fmla="*/ 0 60000 65536"/>
                <a:gd name="T18" fmla="*/ 0 60000 65536"/>
                <a:gd name="T19" fmla="*/ 0 60000 65536"/>
                <a:gd name="T20" fmla="*/ 0 60000 65536"/>
                <a:gd name="T21" fmla="*/ 0 w 59"/>
                <a:gd name="T22" fmla="*/ 0 h 16"/>
                <a:gd name="T23" fmla="*/ 59 w 59"/>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6">
                  <a:moveTo>
                    <a:pt x="58" y="1"/>
                  </a:moveTo>
                  <a:lnTo>
                    <a:pt x="4" y="12"/>
                  </a:lnTo>
                  <a:lnTo>
                    <a:pt x="6" y="15"/>
                  </a:lnTo>
                  <a:lnTo>
                    <a:pt x="58" y="2"/>
                  </a:lnTo>
                  <a:lnTo>
                    <a:pt x="56" y="0"/>
                  </a:lnTo>
                  <a:lnTo>
                    <a:pt x="0" y="11"/>
                  </a:lnTo>
                  <a:lnTo>
                    <a:pt x="58" y="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9" name="Freeform 27"/>
            <p:cNvSpPr>
              <a:spLocks/>
            </p:cNvSpPr>
            <p:nvPr/>
          </p:nvSpPr>
          <p:spPr bwMode="auto">
            <a:xfrm>
              <a:off x="3360" y="1746"/>
              <a:ext cx="59" cy="8"/>
            </a:xfrm>
            <a:custGeom>
              <a:avLst/>
              <a:gdLst>
                <a:gd name="T0" fmla="*/ 58 w 59"/>
                <a:gd name="T1" fmla="*/ 0 h 8"/>
                <a:gd name="T2" fmla="*/ 29 w 59"/>
                <a:gd name="T3" fmla="*/ 4 h 8"/>
                <a:gd name="T4" fmla="*/ 0 w 59"/>
                <a:gd name="T5" fmla="*/ 7 h 8"/>
                <a:gd name="T6" fmla="*/ 58 w 59"/>
                <a:gd name="T7" fmla="*/ 0 h 8"/>
                <a:gd name="T8" fmla="*/ 0 60000 65536"/>
                <a:gd name="T9" fmla="*/ 0 60000 65536"/>
                <a:gd name="T10" fmla="*/ 0 60000 65536"/>
                <a:gd name="T11" fmla="*/ 0 60000 65536"/>
                <a:gd name="T12" fmla="*/ 0 w 59"/>
                <a:gd name="T13" fmla="*/ 0 h 8"/>
                <a:gd name="T14" fmla="*/ 59 w 59"/>
                <a:gd name="T15" fmla="*/ 8 h 8"/>
              </a:gdLst>
              <a:ahLst/>
              <a:cxnLst>
                <a:cxn ang="T8">
                  <a:pos x="T0" y="T1"/>
                </a:cxn>
                <a:cxn ang="T9">
                  <a:pos x="T2" y="T3"/>
                </a:cxn>
                <a:cxn ang="T10">
                  <a:pos x="T4" y="T5"/>
                </a:cxn>
                <a:cxn ang="T11">
                  <a:pos x="T6" y="T7"/>
                </a:cxn>
              </a:cxnLst>
              <a:rect l="T12" t="T13" r="T14" b="T15"/>
              <a:pathLst>
                <a:path w="59" h="8">
                  <a:moveTo>
                    <a:pt x="58" y="0"/>
                  </a:moveTo>
                  <a:lnTo>
                    <a:pt x="29" y="4"/>
                  </a:lnTo>
                  <a:lnTo>
                    <a:pt x="0" y="7"/>
                  </a:lnTo>
                  <a:lnTo>
                    <a:pt x="58"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0" name="Freeform 28"/>
            <p:cNvSpPr>
              <a:spLocks/>
            </p:cNvSpPr>
            <p:nvPr/>
          </p:nvSpPr>
          <p:spPr bwMode="auto">
            <a:xfrm>
              <a:off x="3360" y="1746"/>
              <a:ext cx="99" cy="86"/>
            </a:xfrm>
            <a:custGeom>
              <a:avLst/>
              <a:gdLst>
                <a:gd name="T0" fmla="*/ 89 w 99"/>
                <a:gd name="T1" fmla="*/ 55 h 86"/>
                <a:gd name="T2" fmla="*/ 98 w 99"/>
                <a:gd name="T3" fmla="*/ 63 h 86"/>
                <a:gd name="T4" fmla="*/ 64 w 99"/>
                <a:gd name="T5" fmla="*/ 0 h 86"/>
                <a:gd name="T6" fmla="*/ 0 w 99"/>
                <a:gd name="T7" fmla="*/ 15 h 86"/>
                <a:gd name="T8" fmla="*/ 34 w 99"/>
                <a:gd name="T9" fmla="*/ 78 h 86"/>
                <a:gd name="T10" fmla="*/ 41 w 99"/>
                <a:gd name="T11" fmla="*/ 85 h 86"/>
                <a:gd name="T12" fmla="*/ 34 w 99"/>
                <a:gd name="T13" fmla="*/ 78 h 86"/>
                <a:gd name="T14" fmla="*/ 36 w 99"/>
                <a:gd name="T15" fmla="*/ 82 h 86"/>
                <a:gd name="T16" fmla="*/ 41 w 99"/>
                <a:gd name="T17" fmla="*/ 85 h 86"/>
                <a:gd name="T18" fmla="*/ 89 w 99"/>
                <a:gd name="T19" fmla="*/ 55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86"/>
                <a:gd name="T32" fmla="*/ 99 w 99"/>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86">
                  <a:moveTo>
                    <a:pt x="89" y="55"/>
                  </a:moveTo>
                  <a:lnTo>
                    <a:pt x="98" y="63"/>
                  </a:lnTo>
                  <a:lnTo>
                    <a:pt x="64" y="0"/>
                  </a:lnTo>
                  <a:lnTo>
                    <a:pt x="0" y="15"/>
                  </a:lnTo>
                  <a:lnTo>
                    <a:pt x="34" y="78"/>
                  </a:lnTo>
                  <a:lnTo>
                    <a:pt x="41" y="85"/>
                  </a:lnTo>
                  <a:lnTo>
                    <a:pt x="34" y="78"/>
                  </a:lnTo>
                  <a:lnTo>
                    <a:pt x="36" y="82"/>
                  </a:lnTo>
                  <a:lnTo>
                    <a:pt x="41" y="85"/>
                  </a:lnTo>
                  <a:lnTo>
                    <a:pt x="89" y="5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1" name="Freeform 29"/>
            <p:cNvSpPr>
              <a:spLocks/>
            </p:cNvSpPr>
            <p:nvPr/>
          </p:nvSpPr>
          <p:spPr bwMode="auto">
            <a:xfrm>
              <a:off x="3400" y="1808"/>
              <a:ext cx="48" cy="24"/>
            </a:xfrm>
            <a:custGeom>
              <a:avLst/>
              <a:gdLst>
                <a:gd name="T0" fmla="*/ 47 w 48"/>
                <a:gd name="T1" fmla="*/ 0 h 24"/>
                <a:gd name="T2" fmla="*/ 27 w 48"/>
                <a:gd name="T3" fmla="*/ 12 h 24"/>
                <a:gd name="T4" fmla="*/ 6 w 48"/>
                <a:gd name="T5" fmla="*/ 23 h 24"/>
                <a:gd name="T6" fmla="*/ 0 w 48"/>
                <a:gd name="T7" fmla="*/ 17 h 24"/>
                <a:gd name="T8" fmla="*/ 2 w 48"/>
                <a:gd name="T9" fmla="*/ 21 h 24"/>
                <a:gd name="T10" fmla="*/ 6 w 48"/>
                <a:gd name="T11" fmla="*/ 23 h 24"/>
                <a:gd name="T12" fmla="*/ 47 w 48"/>
                <a:gd name="T13" fmla="*/ 0 h 24"/>
                <a:gd name="T14" fmla="*/ 0 60000 65536"/>
                <a:gd name="T15" fmla="*/ 0 60000 65536"/>
                <a:gd name="T16" fmla="*/ 0 60000 65536"/>
                <a:gd name="T17" fmla="*/ 0 60000 65536"/>
                <a:gd name="T18" fmla="*/ 0 60000 65536"/>
                <a:gd name="T19" fmla="*/ 0 60000 65536"/>
                <a:gd name="T20" fmla="*/ 0 60000 65536"/>
                <a:gd name="T21" fmla="*/ 0 w 48"/>
                <a:gd name="T22" fmla="*/ 0 h 24"/>
                <a:gd name="T23" fmla="*/ 48 w 4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4">
                  <a:moveTo>
                    <a:pt x="47" y="0"/>
                  </a:moveTo>
                  <a:lnTo>
                    <a:pt x="27" y="12"/>
                  </a:lnTo>
                  <a:lnTo>
                    <a:pt x="6" y="23"/>
                  </a:lnTo>
                  <a:lnTo>
                    <a:pt x="0" y="17"/>
                  </a:lnTo>
                  <a:lnTo>
                    <a:pt x="2" y="21"/>
                  </a:lnTo>
                  <a:lnTo>
                    <a:pt x="6" y="23"/>
                  </a:lnTo>
                  <a:lnTo>
                    <a:pt x="47"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2" name="Freeform 30"/>
            <p:cNvSpPr>
              <a:spLocks/>
            </p:cNvSpPr>
            <p:nvPr/>
          </p:nvSpPr>
          <p:spPr bwMode="auto">
            <a:xfrm>
              <a:off x="3408" y="1808"/>
              <a:ext cx="1047" cy="667"/>
            </a:xfrm>
            <a:custGeom>
              <a:avLst/>
              <a:gdLst>
                <a:gd name="T0" fmla="*/ 1043 w 1047"/>
                <a:gd name="T1" fmla="*/ 630 h 667"/>
                <a:gd name="T2" fmla="*/ 1046 w 1047"/>
                <a:gd name="T3" fmla="*/ 632 h 667"/>
                <a:gd name="T4" fmla="*/ 55 w 1047"/>
                <a:gd name="T5" fmla="*/ 0 h 667"/>
                <a:gd name="T6" fmla="*/ 0 w 1047"/>
                <a:gd name="T7" fmla="*/ 33 h 667"/>
                <a:gd name="T8" fmla="*/ 991 w 1047"/>
                <a:gd name="T9" fmla="*/ 664 h 667"/>
                <a:gd name="T10" fmla="*/ 994 w 1047"/>
                <a:gd name="T11" fmla="*/ 666 h 667"/>
                <a:gd name="T12" fmla="*/ 1043 w 1047"/>
                <a:gd name="T13" fmla="*/ 630 h 667"/>
                <a:gd name="T14" fmla="*/ 0 60000 65536"/>
                <a:gd name="T15" fmla="*/ 0 60000 65536"/>
                <a:gd name="T16" fmla="*/ 0 60000 65536"/>
                <a:gd name="T17" fmla="*/ 0 60000 65536"/>
                <a:gd name="T18" fmla="*/ 0 60000 65536"/>
                <a:gd name="T19" fmla="*/ 0 60000 65536"/>
                <a:gd name="T20" fmla="*/ 0 60000 65536"/>
                <a:gd name="T21" fmla="*/ 0 w 1047"/>
                <a:gd name="T22" fmla="*/ 0 h 667"/>
                <a:gd name="T23" fmla="*/ 1047 w 1047"/>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7" h="667">
                  <a:moveTo>
                    <a:pt x="1043" y="630"/>
                  </a:moveTo>
                  <a:lnTo>
                    <a:pt x="1046" y="632"/>
                  </a:lnTo>
                  <a:lnTo>
                    <a:pt x="55" y="0"/>
                  </a:lnTo>
                  <a:lnTo>
                    <a:pt x="0" y="33"/>
                  </a:lnTo>
                  <a:lnTo>
                    <a:pt x="991" y="664"/>
                  </a:lnTo>
                  <a:lnTo>
                    <a:pt x="994" y="666"/>
                  </a:lnTo>
                  <a:lnTo>
                    <a:pt x="1043" y="63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3" name="Freeform 31"/>
            <p:cNvSpPr>
              <a:spLocks/>
            </p:cNvSpPr>
            <p:nvPr/>
          </p:nvSpPr>
          <p:spPr bwMode="auto">
            <a:xfrm>
              <a:off x="4491" y="2121"/>
              <a:ext cx="736" cy="304"/>
            </a:xfrm>
            <a:custGeom>
              <a:avLst/>
              <a:gdLst>
                <a:gd name="T0" fmla="*/ 28 w 736"/>
                <a:gd name="T1" fmla="*/ 303 h 304"/>
                <a:gd name="T2" fmla="*/ 39 w 736"/>
                <a:gd name="T3" fmla="*/ 300 h 304"/>
                <a:gd name="T4" fmla="*/ 735 w 736"/>
                <a:gd name="T5" fmla="*/ 39 h 304"/>
                <a:gd name="T6" fmla="*/ 699 w 736"/>
                <a:gd name="T7" fmla="*/ 0 h 304"/>
                <a:gd name="T8" fmla="*/ 0 w 736"/>
                <a:gd name="T9" fmla="*/ 261 h 304"/>
                <a:gd name="T10" fmla="*/ 10 w 736"/>
                <a:gd name="T11" fmla="*/ 258 h 304"/>
                <a:gd name="T12" fmla="*/ 28 w 736"/>
                <a:gd name="T13" fmla="*/ 303 h 304"/>
                <a:gd name="T14" fmla="*/ 36 w 736"/>
                <a:gd name="T15" fmla="*/ 303 h 304"/>
                <a:gd name="T16" fmla="*/ 39 w 736"/>
                <a:gd name="T17" fmla="*/ 300 h 304"/>
                <a:gd name="T18" fmla="*/ 28 w 736"/>
                <a:gd name="T19" fmla="*/ 303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6"/>
                <a:gd name="T31" fmla="*/ 0 h 304"/>
                <a:gd name="T32" fmla="*/ 736 w 736"/>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6" h="304">
                  <a:moveTo>
                    <a:pt x="28" y="303"/>
                  </a:moveTo>
                  <a:lnTo>
                    <a:pt x="39" y="300"/>
                  </a:lnTo>
                  <a:lnTo>
                    <a:pt x="735" y="39"/>
                  </a:lnTo>
                  <a:lnTo>
                    <a:pt x="699" y="0"/>
                  </a:lnTo>
                  <a:lnTo>
                    <a:pt x="0" y="261"/>
                  </a:lnTo>
                  <a:lnTo>
                    <a:pt x="10" y="258"/>
                  </a:lnTo>
                  <a:lnTo>
                    <a:pt x="28" y="303"/>
                  </a:lnTo>
                  <a:lnTo>
                    <a:pt x="36" y="303"/>
                  </a:lnTo>
                  <a:lnTo>
                    <a:pt x="39" y="300"/>
                  </a:lnTo>
                  <a:lnTo>
                    <a:pt x="28" y="30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4" name="Freeform 32"/>
            <p:cNvSpPr>
              <a:spLocks/>
            </p:cNvSpPr>
            <p:nvPr/>
          </p:nvSpPr>
          <p:spPr bwMode="auto">
            <a:xfrm>
              <a:off x="4496" y="2387"/>
              <a:ext cx="9" cy="40"/>
            </a:xfrm>
            <a:custGeom>
              <a:avLst/>
              <a:gdLst>
                <a:gd name="T0" fmla="*/ 6 w 9"/>
                <a:gd name="T1" fmla="*/ 39 h 40"/>
                <a:gd name="T2" fmla="*/ 6 w 9"/>
                <a:gd name="T3" fmla="*/ 39 h 40"/>
                <a:gd name="T4" fmla="*/ 8 w 9"/>
                <a:gd name="T5" fmla="*/ 38 h 40"/>
                <a:gd name="T6" fmla="*/ 2 w 9"/>
                <a:gd name="T7" fmla="*/ 0 h 40"/>
                <a:gd name="T8" fmla="*/ 0 w 9"/>
                <a:gd name="T9" fmla="*/ 1 h 40"/>
                <a:gd name="T10" fmla="*/ 6 w 9"/>
                <a:gd name="T11" fmla="*/ 39 h 40"/>
                <a:gd name="T12" fmla="*/ 0 60000 65536"/>
                <a:gd name="T13" fmla="*/ 0 60000 65536"/>
                <a:gd name="T14" fmla="*/ 0 60000 65536"/>
                <a:gd name="T15" fmla="*/ 0 60000 65536"/>
                <a:gd name="T16" fmla="*/ 0 60000 65536"/>
                <a:gd name="T17" fmla="*/ 0 60000 65536"/>
                <a:gd name="T18" fmla="*/ 0 w 9"/>
                <a:gd name="T19" fmla="*/ 0 h 40"/>
                <a:gd name="T20" fmla="*/ 9 w 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 h="40">
                  <a:moveTo>
                    <a:pt x="6" y="39"/>
                  </a:moveTo>
                  <a:lnTo>
                    <a:pt x="6" y="39"/>
                  </a:lnTo>
                  <a:lnTo>
                    <a:pt x="8" y="38"/>
                  </a:lnTo>
                  <a:lnTo>
                    <a:pt x="2" y="0"/>
                  </a:lnTo>
                  <a:lnTo>
                    <a:pt x="0" y="1"/>
                  </a:lnTo>
                  <a:lnTo>
                    <a:pt x="6" y="3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5" name="Freeform 33"/>
            <p:cNvSpPr>
              <a:spLocks/>
            </p:cNvSpPr>
            <p:nvPr/>
          </p:nvSpPr>
          <p:spPr bwMode="auto">
            <a:xfrm>
              <a:off x="4470" y="2389"/>
              <a:ext cx="30" cy="43"/>
            </a:xfrm>
            <a:custGeom>
              <a:avLst/>
              <a:gdLst>
                <a:gd name="T0" fmla="*/ 3 w 30"/>
                <a:gd name="T1" fmla="*/ 42 h 43"/>
                <a:gd name="T2" fmla="*/ 12 w 30"/>
                <a:gd name="T3" fmla="*/ 41 h 43"/>
                <a:gd name="T4" fmla="*/ 29 w 30"/>
                <a:gd name="T5" fmla="*/ 38 h 43"/>
                <a:gd name="T6" fmla="*/ 17 w 30"/>
                <a:gd name="T7" fmla="*/ 0 h 43"/>
                <a:gd name="T8" fmla="*/ 0 w 30"/>
                <a:gd name="T9" fmla="*/ 3 h 43"/>
                <a:gd name="T10" fmla="*/ 10 w 30"/>
                <a:gd name="T11" fmla="*/ 3 h 43"/>
                <a:gd name="T12" fmla="*/ 3 w 30"/>
                <a:gd name="T13" fmla="*/ 42 h 43"/>
                <a:gd name="T14" fmla="*/ 7 w 30"/>
                <a:gd name="T15" fmla="*/ 42 h 43"/>
                <a:gd name="T16" fmla="*/ 12 w 30"/>
                <a:gd name="T17" fmla="*/ 41 h 43"/>
                <a:gd name="T18" fmla="*/ 3 w 30"/>
                <a:gd name="T19" fmla="*/ 42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3"/>
                <a:gd name="T32" fmla="*/ 30 w 30"/>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3">
                  <a:moveTo>
                    <a:pt x="3" y="42"/>
                  </a:moveTo>
                  <a:lnTo>
                    <a:pt x="12" y="41"/>
                  </a:lnTo>
                  <a:lnTo>
                    <a:pt x="29" y="38"/>
                  </a:lnTo>
                  <a:lnTo>
                    <a:pt x="17" y="0"/>
                  </a:lnTo>
                  <a:lnTo>
                    <a:pt x="0" y="3"/>
                  </a:lnTo>
                  <a:lnTo>
                    <a:pt x="10" y="3"/>
                  </a:lnTo>
                  <a:lnTo>
                    <a:pt x="3" y="42"/>
                  </a:lnTo>
                  <a:lnTo>
                    <a:pt x="7" y="42"/>
                  </a:lnTo>
                  <a:lnTo>
                    <a:pt x="12" y="41"/>
                  </a:lnTo>
                  <a:lnTo>
                    <a:pt x="3" y="4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6" name="Freeform 34"/>
            <p:cNvSpPr>
              <a:spLocks/>
            </p:cNvSpPr>
            <p:nvPr/>
          </p:nvSpPr>
          <p:spPr bwMode="auto">
            <a:xfrm>
              <a:off x="4430" y="2389"/>
              <a:ext cx="41" cy="43"/>
            </a:xfrm>
            <a:custGeom>
              <a:avLst/>
              <a:gdLst>
                <a:gd name="T0" fmla="*/ 0 w 41"/>
                <a:gd name="T1" fmla="*/ 35 h 43"/>
                <a:gd name="T2" fmla="*/ 11 w 41"/>
                <a:gd name="T3" fmla="*/ 39 h 43"/>
                <a:gd name="T4" fmla="*/ 32 w 41"/>
                <a:gd name="T5" fmla="*/ 42 h 43"/>
                <a:gd name="T6" fmla="*/ 40 w 41"/>
                <a:gd name="T7" fmla="*/ 3 h 43"/>
                <a:gd name="T8" fmla="*/ 21 w 41"/>
                <a:gd name="T9" fmla="*/ 0 h 43"/>
                <a:gd name="T10" fmla="*/ 32 w 41"/>
                <a:gd name="T11" fmla="*/ 4 h 43"/>
                <a:gd name="T12" fmla="*/ 0 w 41"/>
                <a:gd name="T13" fmla="*/ 35 h 43"/>
                <a:gd name="T14" fmla="*/ 6 w 41"/>
                <a:gd name="T15" fmla="*/ 38 h 43"/>
                <a:gd name="T16" fmla="*/ 11 w 41"/>
                <a:gd name="T17" fmla="*/ 39 h 43"/>
                <a:gd name="T18" fmla="*/ 0 w 41"/>
                <a:gd name="T19" fmla="*/ 35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3"/>
                <a:gd name="T32" fmla="*/ 41 w 41"/>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3">
                  <a:moveTo>
                    <a:pt x="0" y="35"/>
                  </a:moveTo>
                  <a:lnTo>
                    <a:pt x="11" y="39"/>
                  </a:lnTo>
                  <a:lnTo>
                    <a:pt x="32" y="42"/>
                  </a:lnTo>
                  <a:lnTo>
                    <a:pt x="40" y="3"/>
                  </a:lnTo>
                  <a:lnTo>
                    <a:pt x="21" y="0"/>
                  </a:lnTo>
                  <a:lnTo>
                    <a:pt x="32" y="4"/>
                  </a:lnTo>
                  <a:lnTo>
                    <a:pt x="0" y="35"/>
                  </a:lnTo>
                  <a:lnTo>
                    <a:pt x="6" y="38"/>
                  </a:lnTo>
                  <a:lnTo>
                    <a:pt x="11" y="39"/>
                  </a:lnTo>
                  <a:lnTo>
                    <a:pt x="0" y="3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7" name="Freeform 35"/>
            <p:cNvSpPr>
              <a:spLocks/>
            </p:cNvSpPr>
            <p:nvPr/>
          </p:nvSpPr>
          <p:spPr bwMode="auto">
            <a:xfrm>
              <a:off x="4404" y="2384"/>
              <a:ext cx="56" cy="39"/>
            </a:xfrm>
            <a:custGeom>
              <a:avLst/>
              <a:gdLst>
                <a:gd name="T0" fmla="*/ 0 w 56"/>
                <a:gd name="T1" fmla="*/ 29 h 39"/>
                <a:gd name="T2" fmla="*/ 4 w 56"/>
                <a:gd name="T3" fmla="*/ 30 h 39"/>
                <a:gd name="T4" fmla="*/ 20 w 56"/>
                <a:gd name="T5" fmla="*/ 38 h 39"/>
                <a:gd name="T6" fmla="*/ 55 w 56"/>
                <a:gd name="T7" fmla="*/ 8 h 39"/>
                <a:gd name="T8" fmla="*/ 37 w 56"/>
                <a:gd name="T9" fmla="*/ 0 h 39"/>
                <a:gd name="T10" fmla="*/ 43 w 56"/>
                <a:gd name="T11" fmla="*/ 1 h 39"/>
                <a:gd name="T12" fmla="*/ 0 w 56"/>
                <a:gd name="T13" fmla="*/ 29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0" y="29"/>
                  </a:moveTo>
                  <a:lnTo>
                    <a:pt x="4" y="30"/>
                  </a:lnTo>
                  <a:lnTo>
                    <a:pt x="20" y="38"/>
                  </a:lnTo>
                  <a:lnTo>
                    <a:pt x="55" y="8"/>
                  </a:lnTo>
                  <a:lnTo>
                    <a:pt x="37" y="0"/>
                  </a:lnTo>
                  <a:lnTo>
                    <a:pt x="43" y="1"/>
                  </a:lnTo>
                  <a:lnTo>
                    <a:pt x="0" y="2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8" name="Freeform 36"/>
            <p:cNvSpPr>
              <a:spLocks/>
            </p:cNvSpPr>
            <p:nvPr/>
          </p:nvSpPr>
          <p:spPr bwMode="auto">
            <a:xfrm>
              <a:off x="3384" y="1746"/>
              <a:ext cx="1060" cy="666"/>
            </a:xfrm>
            <a:custGeom>
              <a:avLst/>
              <a:gdLst>
                <a:gd name="T0" fmla="*/ 0 w 1060"/>
                <a:gd name="T1" fmla="*/ 34 h 666"/>
                <a:gd name="T2" fmla="*/ 0 w 1060"/>
                <a:gd name="T3" fmla="*/ 34 h 666"/>
                <a:gd name="T4" fmla="*/ 1004 w 1060"/>
                <a:gd name="T5" fmla="*/ 665 h 666"/>
                <a:gd name="T6" fmla="*/ 1059 w 1060"/>
                <a:gd name="T7" fmla="*/ 631 h 666"/>
                <a:gd name="T8" fmla="*/ 52 w 1060"/>
                <a:gd name="T9" fmla="*/ 0 h 666"/>
                <a:gd name="T10" fmla="*/ 0 w 1060"/>
                <a:gd name="T11" fmla="*/ 34 h 666"/>
                <a:gd name="T12" fmla="*/ 0 60000 65536"/>
                <a:gd name="T13" fmla="*/ 0 60000 65536"/>
                <a:gd name="T14" fmla="*/ 0 60000 65536"/>
                <a:gd name="T15" fmla="*/ 0 60000 65536"/>
                <a:gd name="T16" fmla="*/ 0 60000 65536"/>
                <a:gd name="T17" fmla="*/ 0 60000 65536"/>
                <a:gd name="T18" fmla="*/ 0 w 1060"/>
                <a:gd name="T19" fmla="*/ 0 h 666"/>
                <a:gd name="T20" fmla="*/ 1060 w 1060"/>
                <a:gd name="T21" fmla="*/ 666 h 666"/>
              </a:gdLst>
              <a:ahLst/>
              <a:cxnLst>
                <a:cxn ang="T12">
                  <a:pos x="T0" y="T1"/>
                </a:cxn>
                <a:cxn ang="T13">
                  <a:pos x="T2" y="T3"/>
                </a:cxn>
                <a:cxn ang="T14">
                  <a:pos x="T4" y="T5"/>
                </a:cxn>
                <a:cxn ang="T15">
                  <a:pos x="T6" y="T7"/>
                </a:cxn>
                <a:cxn ang="T16">
                  <a:pos x="T8" y="T9"/>
                </a:cxn>
                <a:cxn ang="T17">
                  <a:pos x="T10" y="T11"/>
                </a:cxn>
              </a:cxnLst>
              <a:rect l="T18" t="T19" r="T20" b="T21"/>
              <a:pathLst>
                <a:path w="1060" h="666">
                  <a:moveTo>
                    <a:pt x="0" y="34"/>
                  </a:moveTo>
                  <a:lnTo>
                    <a:pt x="0" y="34"/>
                  </a:lnTo>
                  <a:lnTo>
                    <a:pt x="1004" y="665"/>
                  </a:lnTo>
                  <a:lnTo>
                    <a:pt x="1059" y="631"/>
                  </a:lnTo>
                  <a:lnTo>
                    <a:pt x="52" y="0"/>
                  </a:lnTo>
                  <a:lnTo>
                    <a:pt x="0" y="3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9" name="Freeform 37"/>
            <p:cNvSpPr>
              <a:spLocks/>
            </p:cNvSpPr>
            <p:nvPr/>
          </p:nvSpPr>
          <p:spPr bwMode="auto">
            <a:xfrm>
              <a:off x="3379" y="1744"/>
              <a:ext cx="43" cy="28"/>
            </a:xfrm>
            <a:custGeom>
              <a:avLst/>
              <a:gdLst>
                <a:gd name="T0" fmla="*/ 0 w 43"/>
                <a:gd name="T1" fmla="*/ 26 h 28"/>
                <a:gd name="T2" fmla="*/ 0 w 43"/>
                <a:gd name="T3" fmla="*/ 26 h 28"/>
                <a:gd name="T4" fmla="*/ 4 w 43"/>
                <a:gd name="T5" fmla="*/ 27 h 28"/>
                <a:gd name="T6" fmla="*/ 42 w 43"/>
                <a:gd name="T7" fmla="*/ 1 h 28"/>
                <a:gd name="T8" fmla="*/ 40 w 43"/>
                <a:gd name="T9" fmla="*/ 0 h 28"/>
                <a:gd name="T10" fmla="*/ 0 w 43"/>
                <a:gd name="T11" fmla="*/ 26 h 28"/>
                <a:gd name="T12" fmla="*/ 0 60000 65536"/>
                <a:gd name="T13" fmla="*/ 0 60000 65536"/>
                <a:gd name="T14" fmla="*/ 0 60000 65536"/>
                <a:gd name="T15" fmla="*/ 0 60000 65536"/>
                <a:gd name="T16" fmla="*/ 0 60000 65536"/>
                <a:gd name="T17" fmla="*/ 0 60000 65536"/>
                <a:gd name="T18" fmla="*/ 0 w 43"/>
                <a:gd name="T19" fmla="*/ 0 h 28"/>
                <a:gd name="T20" fmla="*/ 43 w 4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3" h="28">
                  <a:moveTo>
                    <a:pt x="0" y="26"/>
                  </a:moveTo>
                  <a:lnTo>
                    <a:pt x="0" y="26"/>
                  </a:lnTo>
                  <a:lnTo>
                    <a:pt x="4" y="27"/>
                  </a:lnTo>
                  <a:lnTo>
                    <a:pt x="42" y="1"/>
                  </a:lnTo>
                  <a:lnTo>
                    <a:pt x="40" y="0"/>
                  </a:lnTo>
                  <a:lnTo>
                    <a:pt x="0" y="2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40" name="Freeform 38"/>
            <p:cNvSpPr>
              <a:spLocks/>
            </p:cNvSpPr>
            <p:nvPr/>
          </p:nvSpPr>
          <p:spPr bwMode="auto">
            <a:xfrm>
              <a:off x="3368" y="1741"/>
              <a:ext cx="51" cy="29"/>
            </a:xfrm>
            <a:custGeom>
              <a:avLst/>
              <a:gdLst>
                <a:gd name="T0" fmla="*/ 0 w 51"/>
                <a:gd name="T1" fmla="*/ 21 h 29"/>
                <a:gd name="T2" fmla="*/ 4 w 51"/>
                <a:gd name="T3" fmla="*/ 26 h 29"/>
                <a:gd name="T4" fmla="*/ 8 w 51"/>
                <a:gd name="T5" fmla="*/ 28 h 29"/>
                <a:gd name="T6" fmla="*/ 50 w 51"/>
                <a:gd name="T7" fmla="*/ 2 h 29"/>
                <a:gd name="T8" fmla="*/ 46 w 51"/>
                <a:gd name="T9" fmla="*/ 0 h 29"/>
                <a:gd name="T10" fmla="*/ 50 w 51"/>
                <a:gd name="T11" fmla="*/ 5 h 29"/>
                <a:gd name="T12" fmla="*/ 0 w 51"/>
                <a:gd name="T13" fmla="*/ 21 h 29"/>
                <a:gd name="T14" fmla="*/ 0 w 51"/>
                <a:gd name="T15" fmla="*/ 23 h 29"/>
                <a:gd name="T16" fmla="*/ 4 w 51"/>
                <a:gd name="T17" fmla="*/ 26 h 29"/>
                <a:gd name="T18" fmla="*/ 0 w 51"/>
                <a:gd name="T19" fmla="*/ 2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9"/>
                <a:gd name="T32" fmla="*/ 51 w 51"/>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9">
                  <a:moveTo>
                    <a:pt x="0" y="21"/>
                  </a:moveTo>
                  <a:lnTo>
                    <a:pt x="4" y="26"/>
                  </a:lnTo>
                  <a:lnTo>
                    <a:pt x="8" y="28"/>
                  </a:lnTo>
                  <a:lnTo>
                    <a:pt x="50" y="2"/>
                  </a:lnTo>
                  <a:lnTo>
                    <a:pt x="46" y="0"/>
                  </a:lnTo>
                  <a:lnTo>
                    <a:pt x="50" y="5"/>
                  </a:lnTo>
                  <a:lnTo>
                    <a:pt x="0" y="21"/>
                  </a:lnTo>
                  <a:lnTo>
                    <a:pt x="0" y="23"/>
                  </a:lnTo>
                  <a:lnTo>
                    <a:pt x="4" y="26"/>
                  </a:lnTo>
                  <a:lnTo>
                    <a:pt x="0" y="2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41" name="Freeform 39"/>
            <p:cNvSpPr>
              <a:spLocks/>
            </p:cNvSpPr>
            <p:nvPr/>
          </p:nvSpPr>
          <p:spPr bwMode="auto">
            <a:xfrm>
              <a:off x="3360" y="1744"/>
              <a:ext cx="62" cy="16"/>
            </a:xfrm>
            <a:custGeom>
              <a:avLst/>
              <a:gdLst>
                <a:gd name="T0" fmla="*/ 0 w 62"/>
                <a:gd name="T1" fmla="*/ 6 h 16"/>
                <a:gd name="T2" fmla="*/ 4 w 62"/>
                <a:gd name="T3" fmla="*/ 12 h 16"/>
                <a:gd name="T4" fmla="*/ 6 w 62"/>
                <a:gd name="T5" fmla="*/ 15 h 16"/>
                <a:gd name="T6" fmla="*/ 59 w 62"/>
                <a:gd name="T7" fmla="*/ 2 h 16"/>
                <a:gd name="T8" fmla="*/ 57 w 62"/>
                <a:gd name="T9" fmla="*/ 0 h 16"/>
                <a:gd name="T10" fmla="*/ 61 w 62"/>
                <a:gd name="T11" fmla="*/ 6 h 16"/>
                <a:gd name="T12" fmla="*/ 0 w 62"/>
                <a:gd name="T13" fmla="*/ 6 h 16"/>
                <a:gd name="T14" fmla="*/ 0 w 62"/>
                <a:gd name="T15" fmla="*/ 9 h 16"/>
                <a:gd name="T16" fmla="*/ 4 w 62"/>
                <a:gd name="T17" fmla="*/ 12 h 16"/>
                <a:gd name="T18" fmla="*/ 0 w 62"/>
                <a:gd name="T19" fmla="*/ 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6"/>
                <a:gd name="T32" fmla="*/ 62 w 62"/>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6">
                  <a:moveTo>
                    <a:pt x="0" y="6"/>
                  </a:moveTo>
                  <a:lnTo>
                    <a:pt x="4" y="12"/>
                  </a:lnTo>
                  <a:lnTo>
                    <a:pt x="6" y="15"/>
                  </a:lnTo>
                  <a:lnTo>
                    <a:pt x="59" y="2"/>
                  </a:lnTo>
                  <a:lnTo>
                    <a:pt x="57" y="0"/>
                  </a:lnTo>
                  <a:lnTo>
                    <a:pt x="61" y="6"/>
                  </a:lnTo>
                  <a:lnTo>
                    <a:pt x="0" y="6"/>
                  </a:lnTo>
                  <a:lnTo>
                    <a:pt x="0" y="9"/>
                  </a:lnTo>
                  <a:lnTo>
                    <a:pt x="4" y="12"/>
                  </a:lnTo>
                  <a:lnTo>
                    <a:pt x="0" y="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42" name="Freeform 40"/>
            <p:cNvSpPr>
              <a:spLocks/>
            </p:cNvSpPr>
            <p:nvPr/>
          </p:nvSpPr>
          <p:spPr bwMode="auto">
            <a:xfrm>
              <a:off x="3360" y="1739"/>
              <a:ext cx="62" cy="10"/>
            </a:xfrm>
            <a:custGeom>
              <a:avLst/>
              <a:gdLst>
                <a:gd name="T0" fmla="*/ 2 w 62"/>
                <a:gd name="T1" fmla="*/ 0 h 10"/>
                <a:gd name="T2" fmla="*/ 0 w 62"/>
                <a:gd name="T3" fmla="*/ 5 h 10"/>
                <a:gd name="T4" fmla="*/ 0 w 62"/>
                <a:gd name="T5" fmla="*/ 7 h 10"/>
                <a:gd name="T6" fmla="*/ 61 w 62"/>
                <a:gd name="T7" fmla="*/ 7 h 10"/>
                <a:gd name="T8" fmla="*/ 61 w 62"/>
                <a:gd name="T9" fmla="*/ 5 h 10"/>
                <a:gd name="T10" fmla="*/ 59 w 62"/>
                <a:gd name="T11" fmla="*/ 9 h 10"/>
                <a:gd name="T12" fmla="*/ 2 w 62"/>
                <a:gd name="T13" fmla="*/ 0 h 10"/>
                <a:gd name="T14" fmla="*/ 0 w 62"/>
                <a:gd name="T15" fmla="*/ 2 h 10"/>
                <a:gd name="T16" fmla="*/ 0 w 62"/>
                <a:gd name="T17" fmla="*/ 5 h 10"/>
                <a:gd name="T18" fmla="*/ 2 w 6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0"/>
                <a:gd name="T32" fmla="*/ 62 w 6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0">
                  <a:moveTo>
                    <a:pt x="2" y="0"/>
                  </a:moveTo>
                  <a:lnTo>
                    <a:pt x="0" y="5"/>
                  </a:lnTo>
                  <a:lnTo>
                    <a:pt x="0" y="7"/>
                  </a:lnTo>
                  <a:lnTo>
                    <a:pt x="61" y="7"/>
                  </a:lnTo>
                  <a:lnTo>
                    <a:pt x="61" y="5"/>
                  </a:lnTo>
                  <a:lnTo>
                    <a:pt x="59" y="9"/>
                  </a:lnTo>
                  <a:lnTo>
                    <a:pt x="2" y="0"/>
                  </a:lnTo>
                  <a:lnTo>
                    <a:pt x="0" y="2"/>
                  </a:lnTo>
                  <a:lnTo>
                    <a:pt x="0" y="5"/>
                  </a:lnTo>
                  <a:lnTo>
                    <a:pt x="2"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43" name="Freeform 41"/>
            <p:cNvSpPr>
              <a:spLocks/>
            </p:cNvSpPr>
            <p:nvPr/>
          </p:nvSpPr>
          <p:spPr bwMode="auto">
            <a:xfrm>
              <a:off x="3363" y="1721"/>
              <a:ext cx="59" cy="36"/>
            </a:xfrm>
            <a:custGeom>
              <a:avLst/>
              <a:gdLst>
                <a:gd name="T0" fmla="*/ 19 w 59"/>
                <a:gd name="T1" fmla="*/ 0 h 36"/>
                <a:gd name="T2" fmla="*/ 2 w 59"/>
                <a:gd name="T3" fmla="*/ 12 h 36"/>
                <a:gd name="T4" fmla="*/ 0 w 59"/>
                <a:gd name="T5" fmla="*/ 14 h 36"/>
                <a:gd name="T6" fmla="*/ 56 w 59"/>
                <a:gd name="T7" fmla="*/ 29 h 36"/>
                <a:gd name="T8" fmla="*/ 58 w 59"/>
                <a:gd name="T9" fmla="*/ 25 h 36"/>
                <a:gd name="T10" fmla="*/ 41 w 59"/>
                <a:gd name="T11" fmla="*/ 35 h 36"/>
                <a:gd name="T12" fmla="*/ 19 w 59"/>
                <a:gd name="T13" fmla="*/ 0 h 36"/>
                <a:gd name="T14" fmla="*/ 8 w 59"/>
                <a:gd name="T15" fmla="*/ 4 h 36"/>
                <a:gd name="T16" fmla="*/ 2 w 59"/>
                <a:gd name="T17" fmla="*/ 12 h 36"/>
                <a:gd name="T18" fmla="*/ 19 w 59"/>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6"/>
                <a:gd name="T32" fmla="*/ 59 w 5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6">
                  <a:moveTo>
                    <a:pt x="19" y="0"/>
                  </a:moveTo>
                  <a:lnTo>
                    <a:pt x="2" y="12"/>
                  </a:lnTo>
                  <a:lnTo>
                    <a:pt x="0" y="14"/>
                  </a:lnTo>
                  <a:lnTo>
                    <a:pt x="56" y="29"/>
                  </a:lnTo>
                  <a:lnTo>
                    <a:pt x="58" y="25"/>
                  </a:lnTo>
                  <a:lnTo>
                    <a:pt x="41" y="35"/>
                  </a:lnTo>
                  <a:lnTo>
                    <a:pt x="19" y="0"/>
                  </a:lnTo>
                  <a:lnTo>
                    <a:pt x="8" y="4"/>
                  </a:lnTo>
                  <a:lnTo>
                    <a:pt x="2" y="12"/>
                  </a:lnTo>
                  <a:lnTo>
                    <a:pt x="19"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44" name="Freeform 42"/>
            <p:cNvSpPr>
              <a:spLocks/>
            </p:cNvSpPr>
            <p:nvPr/>
          </p:nvSpPr>
          <p:spPr bwMode="auto">
            <a:xfrm>
              <a:off x="3387" y="1719"/>
              <a:ext cx="27" cy="38"/>
            </a:xfrm>
            <a:custGeom>
              <a:avLst/>
              <a:gdLst>
                <a:gd name="T0" fmla="*/ 5 w 27"/>
                <a:gd name="T1" fmla="*/ 0 h 38"/>
                <a:gd name="T2" fmla="*/ 7 w 27"/>
                <a:gd name="T3" fmla="*/ 0 h 38"/>
                <a:gd name="T4" fmla="*/ 0 w 27"/>
                <a:gd name="T5" fmla="*/ 1 h 38"/>
                <a:gd name="T6" fmla="*/ 18 w 27"/>
                <a:gd name="T7" fmla="*/ 37 h 38"/>
                <a:gd name="T8" fmla="*/ 24 w 27"/>
                <a:gd name="T9" fmla="*/ 34 h 38"/>
                <a:gd name="T10" fmla="*/ 26 w 27"/>
                <a:gd name="T11" fmla="*/ 34 h 38"/>
                <a:gd name="T12" fmla="*/ 5 w 27"/>
                <a:gd name="T13" fmla="*/ 0 h 38"/>
                <a:gd name="T14" fmla="*/ 0 60000 65536"/>
                <a:gd name="T15" fmla="*/ 0 60000 65536"/>
                <a:gd name="T16" fmla="*/ 0 60000 65536"/>
                <a:gd name="T17" fmla="*/ 0 60000 65536"/>
                <a:gd name="T18" fmla="*/ 0 60000 65536"/>
                <a:gd name="T19" fmla="*/ 0 60000 65536"/>
                <a:gd name="T20" fmla="*/ 0 60000 65536"/>
                <a:gd name="T21" fmla="*/ 0 w 27"/>
                <a:gd name="T22" fmla="*/ 0 h 38"/>
                <a:gd name="T23" fmla="*/ 27 w 2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8">
                  <a:moveTo>
                    <a:pt x="5" y="0"/>
                  </a:moveTo>
                  <a:lnTo>
                    <a:pt x="7" y="0"/>
                  </a:lnTo>
                  <a:lnTo>
                    <a:pt x="0" y="1"/>
                  </a:lnTo>
                  <a:lnTo>
                    <a:pt x="18" y="37"/>
                  </a:lnTo>
                  <a:lnTo>
                    <a:pt x="24" y="34"/>
                  </a:lnTo>
                  <a:lnTo>
                    <a:pt x="26" y="34"/>
                  </a:lnTo>
                  <a:lnTo>
                    <a:pt x="5"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45" name="Freeform 43"/>
            <p:cNvSpPr>
              <a:spLocks/>
            </p:cNvSpPr>
            <p:nvPr/>
          </p:nvSpPr>
          <p:spPr bwMode="auto">
            <a:xfrm>
              <a:off x="3395" y="1516"/>
              <a:ext cx="630" cy="238"/>
            </a:xfrm>
            <a:custGeom>
              <a:avLst/>
              <a:gdLst>
                <a:gd name="T0" fmla="*/ 593 w 630"/>
                <a:gd name="T1" fmla="*/ 0 h 238"/>
                <a:gd name="T2" fmla="*/ 593 w 630"/>
                <a:gd name="T3" fmla="*/ 0 h 238"/>
                <a:gd name="T4" fmla="*/ 0 w 630"/>
                <a:gd name="T5" fmla="*/ 195 h 238"/>
                <a:gd name="T6" fmla="*/ 33 w 630"/>
                <a:gd name="T7" fmla="*/ 237 h 238"/>
                <a:gd name="T8" fmla="*/ 629 w 630"/>
                <a:gd name="T9" fmla="*/ 42 h 238"/>
                <a:gd name="T10" fmla="*/ 593 w 630"/>
                <a:gd name="T11" fmla="*/ 0 h 238"/>
                <a:gd name="T12" fmla="*/ 0 60000 65536"/>
                <a:gd name="T13" fmla="*/ 0 60000 65536"/>
                <a:gd name="T14" fmla="*/ 0 60000 65536"/>
                <a:gd name="T15" fmla="*/ 0 60000 65536"/>
                <a:gd name="T16" fmla="*/ 0 60000 65536"/>
                <a:gd name="T17" fmla="*/ 0 60000 65536"/>
                <a:gd name="T18" fmla="*/ 0 w 630"/>
                <a:gd name="T19" fmla="*/ 0 h 238"/>
                <a:gd name="T20" fmla="*/ 630 w 630"/>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630" h="238">
                  <a:moveTo>
                    <a:pt x="593" y="0"/>
                  </a:moveTo>
                  <a:lnTo>
                    <a:pt x="593" y="0"/>
                  </a:lnTo>
                  <a:lnTo>
                    <a:pt x="0" y="195"/>
                  </a:lnTo>
                  <a:lnTo>
                    <a:pt x="33" y="237"/>
                  </a:lnTo>
                  <a:lnTo>
                    <a:pt x="629" y="42"/>
                  </a:lnTo>
                  <a:lnTo>
                    <a:pt x="593"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46" name="Freeform 44"/>
            <p:cNvSpPr>
              <a:spLocks/>
            </p:cNvSpPr>
            <p:nvPr/>
          </p:nvSpPr>
          <p:spPr bwMode="auto">
            <a:xfrm>
              <a:off x="4003" y="1500"/>
              <a:ext cx="65" cy="51"/>
            </a:xfrm>
            <a:custGeom>
              <a:avLst/>
              <a:gdLst>
                <a:gd name="T0" fmla="*/ 43 w 65"/>
                <a:gd name="T1" fmla="*/ 0 h 51"/>
                <a:gd name="T2" fmla="*/ 34 w 65"/>
                <a:gd name="T3" fmla="*/ 3 h 51"/>
                <a:gd name="T4" fmla="*/ 0 w 65"/>
                <a:gd name="T5" fmla="*/ 14 h 51"/>
                <a:gd name="T6" fmla="*/ 30 w 65"/>
                <a:gd name="T7" fmla="*/ 50 h 51"/>
                <a:gd name="T8" fmla="*/ 64 w 65"/>
                <a:gd name="T9" fmla="*/ 38 h 51"/>
                <a:gd name="T10" fmla="*/ 55 w 65"/>
                <a:gd name="T11" fmla="*/ 39 h 51"/>
                <a:gd name="T12" fmla="*/ 43 w 65"/>
                <a:gd name="T13" fmla="*/ 0 h 51"/>
                <a:gd name="T14" fmla="*/ 38 w 65"/>
                <a:gd name="T15" fmla="*/ 0 h 51"/>
                <a:gd name="T16" fmla="*/ 34 w 65"/>
                <a:gd name="T17" fmla="*/ 3 h 51"/>
                <a:gd name="T18" fmla="*/ 43 w 65"/>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51"/>
                <a:gd name="T32" fmla="*/ 65 w 65"/>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51">
                  <a:moveTo>
                    <a:pt x="43" y="0"/>
                  </a:moveTo>
                  <a:lnTo>
                    <a:pt x="34" y="3"/>
                  </a:lnTo>
                  <a:lnTo>
                    <a:pt x="0" y="14"/>
                  </a:lnTo>
                  <a:lnTo>
                    <a:pt x="30" y="50"/>
                  </a:lnTo>
                  <a:lnTo>
                    <a:pt x="64" y="38"/>
                  </a:lnTo>
                  <a:lnTo>
                    <a:pt x="55" y="39"/>
                  </a:lnTo>
                  <a:lnTo>
                    <a:pt x="43" y="0"/>
                  </a:lnTo>
                  <a:lnTo>
                    <a:pt x="38" y="0"/>
                  </a:lnTo>
                  <a:lnTo>
                    <a:pt x="34" y="3"/>
                  </a:lnTo>
                  <a:lnTo>
                    <a:pt x="43"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47" name="Freeform 45"/>
            <p:cNvSpPr>
              <a:spLocks/>
            </p:cNvSpPr>
            <p:nvPr/>
          </p:nvSpPr>
          <p:spPr bwMode="auto">
            <a:xfrm>
              <a:off x="4056" y="1496"/>
              <a:ext cx="22" cy="41"/>
            </a:xfrm>
            <a:custGeom>
              <a:avLst/>
              <a:gdLst>
                <a:gd name="T0" fmla="*/ 18 w 22"/>
                <a:gd name="T1" fmla="*/ 0 h 41"/>
                <a:gd name="T2" fmla="*/ 12 w 22"/>
                <a:gd name="T3" fmla="*/ 1 h 41"/>
                <a:gd name="T4" fmla="*/ 0 w 22"/>
                <a:gd name="T5" fmla="*/ 3 h 41"/>
                <a:gd name="T6" fmla="*/ 9 w 22"/>
                <a:gd name="T7" fmla="*/ 40 h 41"/>
                <a:gd name="T8" fmla="*/ 21 w 22"/>
                <a:gd name="T9" fmla="*/ 37 h 41"/>
                <a:gd name="T10" fmla="*/ 15 w 22"/>
                <a:gd name="T11" fmla="*/ 39 h 41"/>
                <a:gd name="T12" fmla="*/ 18 w 22"/>
                <a:gd name="T13" fmla="*/ 0 h 41"/>
                <a:gd name="T14" fmla="*/ 15 w 22"/>
                <a:gd name="T15" fmla="*/ 0 h 41"/>
                <a:gd name="T16" fmla="*/ 12 w 22"/>
                <a:gd name="T17" fmla="*/ 1 h 41"/>
                <a:gd name="T18" fmla="*/ 18 w 2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1"/>
                <a:gd name="T32" fmla="*/ 22 w 2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1">
                  <a:moveTo>
                    <a:pt x="18" y="0"/>
                  </a:moveTo>
                  <a:lnTo>
                    <a:pt x="12" y="1"/>
                  </a:lnTo>
                  <a:lnTo>
                    <a:pt x="0" y="3"/>
                  </a:lnTo>
                  <a:lnTo>
                    <a:pt x="9" y="40"/>
                  </a:lnTo>
                  <a:lnTo>
                    <a:pt x="21" y="37"/>
                  </a:lnTo>
                  <a:lnTo>
                    <a:pt x="15" y="39"/>
                  </a:lnTo>
                  <a:lnTo>
                    <a:pt x="18" y="0"/>
                  </a:lnTo>
                  <a:lnTo>
                    <a:pt x="15" y="0"/>
                  </a:lnTo>
                  <a:lnTo>
                    <a:pt x="12" y="1"/>
                  </a:lnTo>
                  <a:lnTo>
                    <a:pt x="18"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48" name="Freeform 46"/>
            <p:cNvSpPr>
              <a:spLocks/>
            </p:cNvSpPr>
            <p:nvPr/>
          </p:nvSpPr>
          <p:spPr bwMode="auto">
            <a:xfrm>
              <a:off x="4082" y="1496"/>
              <a:ext cx="30" cy="41"/>
            </a:xfrm>
            <a:custGeom>
              <a:avLst/>
              <a:gdLst>
                <a:gd name="T0" fmla="*/ 29 w 30"/>
                <a:gd name="T1" fmla="*/ 3 h 41"/>
                <a:gd name="T2" fmla="*/ 17 w 30"/>
                <a:gd name="T3" fmla="*/ 1 h 41"/>
                <a:gd name="T4" fmla="*/ 3 w 30"/>
                <a:gd name="T5" fmla="*/ 0 h 41"/>
                <a:gd name="T6" fmla="*/ 0 w 30"/>
                <a:gd name="T7" fmla="*/ 39 h 41"/>
                <a:gd name="T8" fmla="*/ 14 w 30"/>
                <a:gd name="T9" fmla="*/ 40 h 41"/>
                <a:gd name="T10" fmla="*/ 3 w 30"/>
                <a:gd name="T11" fmla="*/ 37 h 41"/>
                <a:gd name="T12" fmla="*/ 29 w 30"/>
                <a:gd name="T13" fmla="*/ 3 h 41"/>
                <a:gd name="T14" fmla="*/ 24 w 30"/>
                <a:gd name="T15" fmla="*/ 1 h 41"/>
                <a:gd name="T16" fmla="*/ 17 w 30"/>
                <a:gd name="T17" fmla="*/ 1 h 41"/>
                <a:gd name="T18" fmla="*/ 29 w 30"/>
                <a:gd name="T19" fmla="*/ 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1"/>
                <a:gd name="T32" fmla="*/ 30 w 3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1">
                  <a:moveTo>
                    <a:pt x="29" y="3"/>
                  </a:moveTo>
                  <a:lnTo>
                    <a:pt x="17" y="1"/>
                  </a:lnTo>
                  <a:lnTo>
                    <a:pt x="3" y="0"/>
                  </a:lnTo>
                  <a:lnTo>
                    <a:pt x="0" y="39"/>
                  </a:lnTo>
                  <a:lnTo>
                    <a:pt x="14" y="40"/>
                  </a:lnTo>
                  <a:lnTo>
                    <a:pt x="3" y="37"/>
                  </a:lnTo>
                  <a:lnTo>
                    <a:pt x="29" y="3"/>
                  </a:lnTo>
                  <a:lnTo>
                    <a:pt x="24" y="1"/>
                  </a:lnTo>
                  <a:lnTo>
                    <a:pt x="17" y="1"/>
                  </a:lnTo>
                  <a:lnTo>
                    <a:pt x="29" y="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49" name="Freeform 47"/>
            <p:cNvSpPr>
              <a:spLocks/>
            </p:cNvSpPr>
            <p:nvPr/>
          </p:nvSpPr>
          <p:spPr bwMode="auto">
            <a:xfrm>
              <a:off x="4088" y="1500"/>
              <a:ext cx="48" cy="41"/>
            </a:xfrm>
            <a:custGeom>
              <a:avLst/>
              <a:gdLst>
                <a:gd name="T0" fmla="*/ 47 w 48"/>
                <a:gd name="T1" fmla="*/ 8 h 41"/>
                <a:gd name="T2" fmla="*/ 43 w 48"/>
                <a:gd name="T3" fmla="*/ 7 h 41"/>
                <a:gd name="T4" fmla="*/ 29 w 48"/>
                <a:gd name="T5" fmla="*/ 0 h 41"/>
                <a:gd name="T6" fmla="*/ 0 w 48"/>
                <a:gd name="T7" fmla="*/ 35 h 41"/>
                <a:gd name="T8" fmla="*/ 14 w 48"/>
                <a:gd name="T9" fmla="*/ 40 h 41"/>
                <a:gd name="T10" fmla="*/ 8 w 48"/>
                <a:gd name="T11" fmla="*/ 37 h 41"/>
                <a:gd name="T12" fmla="*/ 47 w 48"/>
                <a:gd name="T13" fmla="*/ 8 h 41"/>
                <a:gd name="T14" fmla="*/ 45 w 48"/>
                <a:gd name="T15" fmla="*/ 8 h 41"/>
                <a:gd name="T16" fmla="*/ 43 w 48"/>
                <a:gd name="T17" fmla="*/ 7 h 41"/>
                <a:gd name="T18" fmla="*/ 47 w 48"/>
                <a:gd name="T19" fmla="*/ 8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1"/>
                <a:gd name="T32" fmla="*/ 48 w 48"/>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1">
                  <a:moveTo>
                    <a:pt x="47" y="8"/>
                  </a:moveTo>
                  <a:lnTo>
                    <a:pt x="43" y="7"/>
                  </a:lnTo>
                  <a:lnTo>
                    <a:pt x="29" y="0"/>
                  </a:lnTo>
                  <a:lnTo>
                    <a:pt x="0" y="35"/>
                  </a:lnTo>
                  <a:lnTo>
                    <a:pt x="14" y="40"/>
                  </a:lnTo>
                  <a:lnTo>
                    <a:pt x="8" y="37"/>
                  </a:lnTo>
                  <a:lnTo>
                    <a:pt x="47" y="8"/>
                  </a:lnTo>
                  <a:lnTo>
                    <a:pt x="45" y="8"/>
                  </a:lnTo>
                  <a:lnTo>
                    <a:pt x="43" y="7"/>
                  </a:lnTo>
                  <a:lnTo>
                    <a:pt x="47" y="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50" name="Freeform 48"/>
            <p:cNvSpPr>
              <a:spLocks/>
            </p:cNvSpPr>
            <p:nvPr/>
          </p:nvSpPr>
          <p:spPr bwMode="auto">
            <a:xfrm>
              <a:off x="4098" y="1510"/>
              <a:ext cx="336" cy="197"/>
            </a:xfrm>
            <a:custGeom>
              <a:avLst/>
              <a:gdLst>
                <a:gd name="T0" fmla="*/ 335 w 336"/>
                <a:gd name="T1" fmla="*/ 161 h 197"/>
                <a:gd name="T2" fmla="*/ 335 w 336"/>
                <a:gd name="T3" fmla="*/ 161 h 197"/>
                <a:gd name="T4" fmla="*/ 50 w 336"/>
                <a:gd name="T5" fmla="*/ 0 h 197"/>
                <a:gd name="T6" fmla="*/ 0 w 336"/>
                <a:gd name="T7" fmla="*/ 35 h 197"/>
                <a:gd name="T8" fmla="*/ 287 w 336"/>
                <a:gd name="T9" fmla="*/ 196 h 197"/>
                <a:gd name="T10" fmla="*/ 335 w 336"/>
                <a:gd name="T11" fmla="*/ 161 h 197"/>
                <a:gd name="T12" fmla="*/ 0 60000 65536"/>
                <a:gd name="T13" fmla="*/ 0 60000 65536"/>
                <a:gd name="T14" fmla="*/ 0 60000 65536"/>
                <a:gd name="T15" fmla="*/ 0 60000 65536"/>
                <a:gd name="T16" fmla="*/ 0 60000 65536"/>
                <a:gd name="T17" fmla="*/ 0 60000 65536"/>
                <a:gd name="T18" fmla="*/ 0 w 336"/>
                <a:gd name="T19" fmla="*/ 0 h 197"/>
                <a:gd name="T20" fmla="*/ 336 w 3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336" h="197">
                  <a:moveTo>
                    <a:pt x="335" y="161"/>
                  </a:moveTo>
                  <a:lnTo>
                    <a:pt x="335" y="161"/>
                  </a:lnTo>
                  <a:lnTo>
                    <a:pt x="50" y="0"/>
                  </a:lnTo>
                  <a:lnTo>
                    <a:pt x="0" y="35"/>
                  </a:lnTo>
                  <a:lnTo>
                    <a:pt x="287" y="196"/>
                  </a:lnTo>
                  <a:lnTo>
                    <a:pt x="335" y="16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51" name="Freeform 49"/>
            <p:cNvSpPr>
              <a:spLocks/>
            </p:cNvSpPr>
            <p:nvPr/>
          </p:nvSpPr>
          <p:spPr bwMode="auto">
            <a:xfrm>
              <a:off x="4399" y="1679"/>
              <a:ext cx="873" cy="473"/>
            </a:xfrm>
            <a:custGeom>
              <a:avLst/>
              <a:gdLst>
                <a:gd name="T0" fmla="*/ 828 w 873"/>
                <a:gd name="T1" fmla="*/ 472 h 473"/>
                <a:gd name="T2" fmla="*/ 833 w 873"/>
                <a:gd name="T3" fmla="*/ 434 h 473"/>
                <a:gd name="T4" fmla="*/ 49 w 873"/>
                <a:gd name="T5" fmla="*/ 0 h 473"/>
                <a:gd name="T6" fmla="*/ 0 w 873"/>
                <a:gd name="T7" fmla="*/ 36 h 473"/>
                <a:gd name="T8" fmla="*/ 787 w 873"/>
                <a:gd name="T9" fmla="*/ 470 h 473"/>
                <a:gd name="T10" fmla="*/ 792 w 873"/>
                <a:gd name="T11" fmla="*/ 433 h 473"/>
                <a:gd name="T12" fmla="*/ 828 w 873"/>
                <a:gd name="T13" fmla="*/ 472 h 473"/>
                <a:gd name="T14" fmla="*/ 872 w 873"/>
                <a:gd name="T15" fmla="*/ 456 h 473"/>
                <a:gd name="T16" fmla="*/ 833 w 873"/>
                <a:gd name="T17" fmla="*/ 434 h 473"/>
                <a:gd name="T18" fmla="*/ 828 w 873"/>
                <a:gd name="T19" fmla="*/ 472 h 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3"/>
                <a:gd name="T31" fmla="*/ 0 h 473"/>
                <a:gd name="T32" fmla="*/ 873 w 873"/>
                <a:gd name="T33" fmla="*/ 473 h 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3" h="473">
                  <a:moveTo>
                    <a:pt x="828" y="472"/>
                  </a:moveTo>
                  <a:lnTo>
                    <a:pt x="833" y="434"/>
                  </a:lnTo>
                  <a:lnTo>
                    <a:pt x="49" y="0"/>
                  </a:lnTo>
                  <a:lnTo>
                    <a:pt x="0" y="36"/>
                  </a:lnTo>
                  <a:lnTo>
                    <a:pt x="787" y="470"/>
                  </a:lnTo>
                  <a:lnTo>
                    <a:pt x="792" y="433"/>
                  </a:lnTo>
                  <a:lnTo>
                    <a:pt x="828" y="472"/>
                  </a:lnTo>
                  <a:lnTo>
                    <a:pt x="872" y="456"/>
                  </a:lnTo>
                  <a:lnTo>
                    <a:pt x="833" y="434"/>
                  </a:lnTo>
                  <a:lnTo>
                    <a:pt x="828" y="47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52" name="Freeform 50"/>
            <p:cNvSpPr>
              <a:spLocks/>
            </p:cNvSpPr>
            <p:nvPr/>
          </p:nvSpPr>
          <p:spPr bwMode="auto">
            <a:xfrm>
              <a:off x="3511" y="1724"/>
              <a:ext cx="161" cy="83"/>
            </a:xfrm>
            <a:custGeom>
              <a:avLst/>
              <a:gdLst>
                <a:gd name="T0" fmla="*/ 41 w 161"/>
                <a:gd name="T1" fmla="*/ 0 h 83"/>
                <a:gd name="T2" fmla="*/ 33 w 161"/>
                <a:gd name="T3" fmla="*/ 34 h 83"/>
                <a:gd name="T4" fmla="*/ 110 w 161"/>
                <a:gd name="T5" fmla="*/ 82 h 83"/>
                <a:gd name="T6" fmla="*/ 160 w 161"/>
                <a:gd name="T7" fmla="*/ 51 h 83"/>
                <a:gd name="T8" fmla="*/ 81 w 161"/>
                <a:gd name="T9" fmla="*/ 3 h 83"/>
                <a:gd name="T10" fmla="*/ 74 w 161"/>
                <a:gd name="T11" fmla="*/ 37 h 83"/>
                <a:gd name="T12" fmla="*/ 41 w 161"/>
                <a:gd name="T13" fmla="*/ 0 h 83"/>
                <a:gd name="T14" fmla="*/ 0 w 161"/>
                <a:gd name="T15" fmla="*/ 13 h 83"/>
                <a:gd name="T16" fmla="*/ 33 w 161"/>
                <a:gd name="T17" fmla="*/ 34 h 83"/>
                <a:gd name="T18" fmla="*/ 41 w 161"/>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83"/>
                <a:gd name="T32" fmla="*/ 161 w 161"/>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83">
                  <a:moveTo>
                    <a:pt x="41" y="0"/>
                  </a:moveTo>
                  <a:lnTo>
                    <a:pt x="33" y="34"/>
                  </a:lnTo>
                  <a:lnTo>
                    <a:pt x="110" y="82"/>
                  </a:lnTo>
                  <a:lnTo>
                    <a:pt x="160" y="51"/>
                  </a:lnTo>
                  <a:lnTo>
                    <a:pt x="81" y="3"/>
                  </a:lnTo>
                  <a:lnTo>
                    <a:pt x="74" y="37"/>
                  </a:lnTo>
                  <a:lnTo>
                    <a:pt x="41" y="0"/>
                  </a:lnTo>
                  <a:lnTo>
                    <a:pt x="0" y="13"/>
                  </a:lnTo>
                  <a:lnTo>
                    <a:pt x="33" y="34"/>
                  </a:lnTo>
                  <a:lnTo>
                    <a:pt x="41"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53" name="Freeform 51"/>
            <p:cNvSpPr>
              <a:spLocks/>
            </p:cNvSpPr>
            <p:nvPr/>
          </p:nvSpPr>
          <p:spPr bwMode="auto">
            <a:xfrm>
              <a:off x="3555" y="1556"/>
              <a:ext cx="507" cy="201"/>
            </a:xfrm>
            <a:custGeom>
              <a:avLst/>
              <a:gdLst>
                <a:gd name="T0" fmla="*/ 506 w 507"/>
                <a:gd name="T1" fmla="*/ 11 h 201"/>
                <a:gd name="T2" fmla="*/ 465 w 507"/>
                <a:gd name="T3" fmla="*/ 8 h 201"/>
                <a:gd name="T4" fmla="*/ 0 w 507"/>
                <a:gd name="T5" fmla="*/ 160 h 201"/>
                <a:gd name="T6" fmla="*/ 36 w 507"/>
                <a:gd name="T7" fmla="*/ 200 h 201"/>
                <a:gd name="T8" fmla="*/ 498 w 507"/>
                <a:gd name="T9" fmla="*/ 48 h 201"/>
                <a:gd name="T10" fmla="*/ 457 w 507"/>
                <a:gd name="T11" fmla="*/ 46 h 201"/>
                <a:gd name="T12" fmla="*/ 506 w 507"/>
                <a:gd name="T13" fmla="*/ 11 h 201"/>
                <a:gd name="T14" fmla="*/ 486 w 507"/>
                <a:gd name="T15" fmla="*/ 0 h 201"/>
                <a:gd name="T16" fmla="*/ 465 w 507"/>
                <a:gd name="T17" fmla="*/ 8 h 201"/>
                <a:gd name="T18" fmla="*/ 506 w 507"/>
                <a:gd name="T19" fmla="*/ 11 h 2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201"/>
                <a:gd name="T32" fmla="*/ 507 w 507"/>
                <a:gd name="T33" fmla="*/ 201 h 2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201">
                  <a:moveTo>
                    <a:pt x="506" y="11"/>
                  </a:moveTo>
                  <a:lnTo>
                    <a:pt x="465" y="8"/>
                  </a:lnTo>
                  <a:lnTo>
                    <a:pt x="0" y="160"/>
                  </a:lnTo>
                  <a:lnTo>
                    <a:pt x="36" y="200"/>
                  </a:lnTo>
                  <a:lnTo>
                    <a:pt x="498" y="48"/>
                  </a:lnTo>
                  <a:lnTo>
                    <a:pt x="457" y="46"/>
                  </a:lnTo>
                  <a:lnTo>
                    <a:pt x="506" y="11"/>
                  </a:lnTo>
                  <a:lnTo>
                    <a:pt x="486" y="0"/>
                  </a:lnTo>
                  <a:lnTo>
                    <a:pt x="465" y="8"/>
                  </a:lnTo>
                  <a:lnTo>
                    <a:pt x="506" y="1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54" name="Freeform 52"/>
            <p:cNvSpPr>
              <a:spLocks/>
            </p:cNvSpPr>
            <p:nvPr/>
          </p:nvSpPr>
          <p:spPr bwMode="auto">
            <a:xfrm>
              <a:off x="4027" y="1568"/>
              <a:ext cx="170" cy="79"/>
            </a:xfrm>
            <a:custGeom>
              <a:avLst/>
              <a:gdLst>
                <a:gd name="T0" fmla="*/ 126 w 170"/>
                <a:gd name="T1" fmla="*/ 78 h 79"/>
                <a:gd name="T2" fmla="*/ 130 w 170"/>
                <a:gd name="T3" fmla="*/ 44 h 79"/>
                <a:gd name="T4" fmla="*/ 46 w 170"/>
                <a:gd name="T5" fmla="*/ 0 h 79"/>
                <a:gd name="T6" fmla="*/ 0 w 170"/>
                <a:gd name="T7" fmla="*/ 32 h 79"/>
                <a:gd name="T8" fmla="*/ 85 w 170"/>
                <a:gd name="T9" fmla="*/ 77 h 79"/>
                <a:gd name="T10" fmla="*/ 92 w 170"/>
                <a:gd name="T11" fmla="*/ 41 h 79"/>
                <a:gd name="T12" fmla="*/ 126 w 170"/>
                <a:gd name="T13" fmla="*/ 78 h 79"/>
                <a:gd name="T14" fmla="*/ 169 w 170"/>
                <a:gd name="T15" fmla="*/ 65 h 79"/>
                <a:gd name="T16" fmla="*/ 130 w 170"/>
                <a:gd name="T17" fmla="*/ 44 h 79"/>
                <a:gd name="T18" fmla="*/ 126 w 170"/>
                <a:gd name="T19" fmla="*/ 78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79"/>
                <a:gd name="T32" fmla="*/ 170 w 17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79">
                  <a:moveTo>
                    <a:pt x="126" y="78"/>
                  </a:moveTo>
                  <a:lnTo>
                    <a:pt x="130" y="44"/>
                  </a:lnTo>
                  <a:lnTo>
                    <a:pt x="46" y="0"/>
                  </a:lnTo>
                  <a:lnTo>
                    <a:pt x="0" y="32"/>
                  </a:lnTo>
                  <a:lnTo>
                    <a:pt x="85" y="77"/>
                  </a:lnTo>
                  <a:lnTo>
                    <a:pt x="92" y="41"/>
                  </a:lnTo>
                  <a:lnTo>
                    <a:pt x="126" y="78"/>
                  </a:lnTo>
                  <a:lnTo>
                    <a:pt x="169" y="65"/>
                  </a:lnTo>
                  <a:lnTo>
                    <a:pt x="130" y="44"/>
                  </a:lnTo>
                  <a:lnTo>
                    <a:pt x="126" y="7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55" name="Freeform 53"/>
            <p:cNvSpPr>
              <a:spLocks/>
            </p:cNvSpPr>
            <p:nvPr/>
          </p:nvSpPr>
          <p:spPr bwMode="auto">
            <a:xfrm>
              <a:off x="3632" y="1615"/>
              <a:ext cx="517" cy="204"/>
            </a:xfrm>
            <a:custGeom>
              <a:avLst/>
              <a:gdLst>
                <a:gd name="T0" fmla="*/ 0 w 517"/>
                <a:gd name="T1" fmla="*/ 192 h 204"/>
                <a:gd name="T2" fmla="*/ 43 w 517"/>
                <a:gd name="T3" fmla="*/ 195 h 204"/>
                <a:gd name="T4" fmla="*/ 516 w 517"/>
                <a:gd name="T5" fmla="*/ 40 h 204"/>
                <a:gd name="T6" fmla="*/ 480 w 517"/>
                <a:gd name="T7" fmla="*/ 0 h 204"/>
                <a:gd name="T8" fmla="*/ 8 w 517"/>
                <a:gd name="T9" fmla="*/ 155 h 204"/>
                <a:gd name="T10" fmla="*/ 54 w 517"/>
                <a:gd name="T11" fmla="*/ 159 h 204"/>
                <a:gd name="T12" fmla="*/ 0 w 517"/>
                <a:gd name="T13" fmla="*/ 192 h 204"/>
                <a:gd name="T14" fmla="*/ 18 w 517"/>
                <a:gd name="T15" fmla="*/ 203 h 204"/>
                <a:gd name="T16" fmla="*/ 43 w 517"/>
                <a:gd name="T17" fmla="*/ 195 h 204"/>
                <a:gd name="T18" fmla="*/ 0 w 517"/>
                <a:gd name="T19" fmla="*/ 192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7"/>
                <a:gd name="T31" fmla="*/ 0 h 204"/>
                <a:gd name="T32" fmla="*/ 517 w 517"/>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7" h="204">
                  <a:moveTo>
                    <a:pt x="0" y="192"/>
                  </a:moveTo>
                  <a:lnTo>
                    <a:pt x="43" y="195"/>
                  </a:lnTo>
                  <a:lnTo>
                    <a:pt x="516" y="40"/>
                  </a:lnTo>
                  <a:lnTo>
                    <a:pt x="480" y="0"/>
                  </a:lnTo>
                  <a:lnTo>
                    <a:pt x="8" y="155"/>
                  </a:lnTo>
                  <a:lnTo>
                    <a:pt x="54" y="159"/>
                  </a:lnTo>
                  <a:lnTo>
                    <a:pt x="0" y="192"/>
                  </a:lnTo>
                  <a:lnTo>
                    <a:pt x="18" y="203"/>
                  </a:lnTo>
                  <a:lnTo>
                    <a:pt x="43" y="195"/>
                  </a:lnTo>
                  <a:lnTo>
                    <a:pt x="0" y="19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56" name="Freeform 54"/>
            <p:cNvSpPr>
              <a:spLocks/>
            </p:cNvSpPr>
            <p:nvPr/>
          </p:nvSpPr>
          <p:spPr bwMode="auto">
            <a:xfrm>
              <a:off x="3587" y="1819"/>
              <a:ext cx="215" cy="115"/>
            </a:xfrm>
            <a:custGeom>
              <a:avLst/>
              <a:gdLst>
                <a:gd name="T0" fmla="*/ 42 w 215"/>
                <a:gd name="T1" fmla="*/ 0 h 115"/>
                <a:gd name="T2" fmla="*/ 34 w 215"/>
                <a:gd name="T3" fmla="*/ 35 h 115"/>
                <a:gd name="T4" fmla="*/ 165 w 215"/>
                <a:gd name="T5" fmla="*/ 114 h 115"/>
                <a:gd name="T6" fmla="*/ 214 w 215"/>
                <a:gd name="T7" fmla="*/ 83 h 115"/>
                <a:gd name="T8" fmla="*/ 84 w 215"/>
                <a:gd name="T9" fmla="*/ 3 h 115"/>
                <a:gd name="T10" fmla="*/ 76 w 215"/>
                <a:gd name="T11" fmla="*/ 39 h 115"/>
                <a:gd name="T12" fmla="*/ 42 w 215"/>
                <a:gd name="T13" fmla="*/ 0 h 115"/>
                <a:gd name="T14" fmla="*/ 0 w 215"/>
                <a:gd name="T15" fmla="*/ 14 h 115"/>
                <a:gd name="T16" fmla="*/ 34 w 215"/>
                <a:gd name="T17" fmla="*/ 35 h 115"/>
                <a:gd name="T18" fmla="*/ 42 w 215"/>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5"/>
                <a:gd name="T31" fmla="*/ 0 h 115"/>
                <a:gd name="T32" fmla="*/ 215 w 215"/>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5" h="115">
                  <a:moveTo>
                    <a:pt x="42" y="0"/>
                  </a:moveTo>
                  <a:lnTo>
                    <a:pt x="34" y="35"/>
                  </a:lnTo>
                  <a:lnTo>
                    <a:pt x="165" y="114"/>
                  </a:lnTo>
                  <a:lnTo>
                    <a:pt x="214" y="83"/>
                  </a:lnTo>
                  <a:lnTo>
                    <a:pt x="84" y="3"/>
                  </a:lnTo>
                  <a:lnTo>
                    <a:pt x="76" y="39"/>
                  </a:lnTo>
                  <a:lnTo>
                    <a:pt x="42" y="0"/>
                  </a:lnTo>
                  <a:lnTo>
                    <a:pt x="0" y="14"/>
                  </a:lnTo>
                  <a:lnTo>
                    <a:pt x="34" y="35"/>
                  </a:lnTo>
                  <a:lnTo>
                    <a:pt x="42"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57" name="Freeform 55"/>
            <p:cNvSpPr>
              <a:spLocks/>
            </p:cNvSpPr>
            <p:nvPr/>
          </p:nvSpPr>
          <p:spPr bwMode="auto">
            <a:xfrm>
              <a:off x="3632" y="1616"/>
              <a:ext cx="610" cy="236"/>
            </a:xfrm>
            <a:custGeom>
              <a:avLst/>
              <a:gdLst>
                <a:gd name="T0" fmla="*/ 609 w 610"/>
                <a:gd name="T1" fmla="*/ 10 h 236"/>
                <a:gd name="T2" fmla="*/ 568 w 610"/>
                <a:gd name="T3" fmla="*/ 8 h 236"/>
                <a:gd name="T4" fmla="*/ 0 w 610"/>
                <a:gd name="T5" fmla="*/ 195 h 236"/>
                <a:gd name="T6" fmla="*/ 36 w 610"/>
                <a:gd name="T7" fmla="*/ 235 h 236"/>
                <a:gd name="T8" fmla="*/ 604 w 610"/>
                <a:gd name="T9" fmla="*/ 48 h 236"/>
                <a:gd name="T10" fmla="*/ 563 w 610"/>
                <a:gd name="T11" fmla="*/ 45 h 236"/>
                <a:gd name="T12" fmla="*/ 609 w 610"/>
                <a:gd name="T13" fmla="*/ 10 h 236"/>
                <a:gd name="T14" fmla="*/ 591 w 610"/>
                <a:gd name="T15" fmla="*/ 0 h 236"/>
                <a:gd name="T16" fmla="*/ 568 w 610"/>
                <a:gd name="T17" fmla="*/ 8 h 236"/>
                <a:gd name="T18" fmla="*/ 609 w 610"/>
                <a:gd name="T19" fmla="*/ 1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0"/>
                <a:gd name="T31" fmla="*/ 0 h 236"/>
                <a:gd name="T32" fmla="*/ 610 w 610"/>
                <a:gd name="T33" fmla="*/ 236 h 2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0" h="236">
                  <a:moveTo>
                    <a:pt x="609" y="10"/>
                  </a:moveTo>
                  <a:lnTo>
                    <a:pt x="568" y="8"/>
                  </a:lnTo>
                  <a:lnTo>
                    <a:pt x="0" y="195"/>
                  </a:lnTo>
                  <a:lnTo>
                    <a:pt x="36" y="235"/>
                  </a:lnTo>
                  <a:lnTo>
                    <a:pt x="604" y="48"/>
                  </a:lnTo>
                  <a:lnTo>
                    <a:pt x="563" y="45"/>
                  </a:lnTo>
                  <a:lnTo>
                    <a:pt x="609" y="10"/>
                  </a:lnTo>
                  <a:lnTo>
                    <a:pt x="591" y="0"/>
                  </a:lnTo>
                  <a:lnTo>
                    <a:pt x="568" y="8"/>
                  </a:lnTo>
                  <a:lnTo>
                    <a:pt x="609" y="1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58" name="Freeform 56"/>
            <p:cNvSpPr>
              <a:spLocks/>
            </p:cNvSpPr>
            <p:nvPr/>
          </p:nvSpPr>
          <p:spPr bwMode="auto">
            <a:xfrm>
              <a:off x="4209" y="1626"/>
              <a:ext cx="225" cy="114"/>
            </a:xfrm>
            <a:custGeom>
              <a:avLst/>
              <a:gdLst>
                <a:gd name="T0" fmla="*/ 177 w 225"/>
                <a:gd name="T1" fmla="*/ 113 h 114"/>
                <a:gd name="T2" fmla="*/ 185 w 225"/>
                <a:gd name="T3" fmla="*/ 76 h 114"/>
                <a:gd name="T4" fmla="*/ 44 w 225"/>
                <a:gd name="T5" fmla="*/ 0 h 114"/>
                <a:gd name="T6" fmla="*/ 0 w 225"/>
                <a:gd name="T7" fmla="*/ 34 h 114"/>
                <a:gd name="T8" fmla="*/ 138 w 225"/>
                <a:gd name="T9" fmla="*/ 110 h 114"/>
                <a:gd name="T10" fmla="*/ 145 w 225"/>
                <a:gd name="T11" fmla="*/ 73 h 114"/>
                <a:gd name="T12" fmla="*/ 177 w 225"/>
                <a:gd name="T13" fmla="*/ 113 h 114"/>
                <a:gd name="T14" fmla="*/ 224 w 225"/>
                <a:gd name="T15" fmla="*/ 98 h 114"/>
                <a:gd name="T16" fmla="*/ 185 w 225"/>
                <a:gd name="T17" fmla="*/ 76 h 114"/>
                <a:gd name="T18" fmla="*/ 177 w 225"/>
                <a:gd name="T19" fmla="*/ 113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5"/>
                <a:gd name="T31" fmla="*/ 0 h 114"/>
                <a:gd name="T32" fmla="*/ 225 w 225"/>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5" h="114">
                  <a:moveTo>
                    <a:pt x="177" y="113"/>
                  </a:moveTo>
                  <a:lnTo>
                    <a:pt x="185" y="76"/>
                  </a:lnTo>
                  <a:lnTo>
                    <a:pt x="44" y="0"/>
                  </a:lnTo>
                  <a:lnTo>
                    <a:pt x="0" y="34"/>
                  </a:lnTo>
                  <a:lnTo>
                    <a:pt x="138" y="110"/>
                  </a:lnTo>
                  <a:lnTo>
                    <a:pt x="145" y="73"/>
                  </a:lnTo>
                  <a:lnTo>
                    <a:pt x="177" y="113"/>
                  </a:lnTo>
                  <a:lnTo>
                    <a:pt x="224" y="98"/>
                  </a:lnTo>
                  <a:lnTo>
                    <a:pt x="185" y="76"/>
                  </a:lnTo>
                  <a:lnTo>
                    <a:pt x="177" y="11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59" name="Freeform 57"/>
            <p:cNvSpPr>
              <a:spLocks/>
            </p:cNvSpPr>
            <p:nvPr/>
          </p:nvSpPr>
          <p:spPr bwMode="auto">
            <a:xfrm>
              <a:off x="3764" y="1706"/>
              <a:ext cx="620" cy="241"/>
            </a:xfrm>
            <a:custGeom>
              <a:avLst/>
              <a:gdLst>
                <a:gd name="T0" fmla="*/ 0 w 620"/>
                <a:gd name="T1" fmla="*/ 227 h 241"/>
                <a:gd name="T2" fmla="*/ 44 w 620"/>
                <a:gd name="T3" fmla="*/ 232 h 241"/>
                <a:gd name="T4" fmla="*/ 619 w 620"/>
                <a:gd name="T5" fmla="*/ 42 h 241"/>
                <a:gd name="T6" fmla="*/ 586 w 620"/>
                <a:gd name="T7" fmla="*/ 0 h 241"/>
                <a:gd name="T8" fmla="*/ 8 w 620"/>
                <a:gd name="T9" fmla="*/ 190 h 241"/>
                <a:gd name="T10" fmla="*/ 51 w 620"/>
                <a:gd name="T11" fmla="*/ 195 h 241"/>
                <a:gd name="T12" fmla="*/ 0 w 620"/>
                <a:gd name="T13" fmla="*/ 227 h 241"/>
                <a:gd name="T14" fmla="*/ 21 w 620"/>
                <a:gd name="T15" fmla="*/ 240 h 241"/>
                <a:gd name="T16" fmla="*/ 44 w 620"/>
                <a:gd name="T17" fmla="*/ 232 h 241"/>
                <a:gd name="T18" fmla="*/ 0 w 620"/>
                <a:gd name="T19" fmla="*/ 227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241"/>
                <a:gd name="T32" fmla="*/ 620 w 620"/>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241">
                  <a:moveTo>
                    <a:pt x="0" y="227"/>
                  </a:moveTo>
                  <a:lnTo>
                    <a:pt x="44" y="232"/>
                  </a:lnTo>
                  <a:lnTo>
                    <a:pt x="619" y="42"/>
                  </a:lnTo>
                  <a:lnTo>
                    <a:pt x="586" y="0"/>
                  </a:lnTo>
                  <a:lnTo>
                    <a:pt x="8" y="190"/>
                  </a:lnTo>
                  <a:lnTo>
                    <a:pt x="51" y="195"/>
                  </a:lnTo>
                  <a:lnTo>
                    <a:pt x="0" y="227"/>
                  </a:lnTo>
                  <a:lnTo>
                    <a:pt x="21" y="240"/>
                  </a:lnTo>
                  <a:lnTo>
                    <a:pt x="44" y="232"/>
                  </a:lnTo>
                  <a:lnTo>
                    <a:pt x="0" y="22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60" name="Freeform 58"/>
            <p:cNvSpPr>
              <a:spLocks/>
            </p:cNvSpPr>
            <p:nvPr/>
          </p:nvSpPr>
          <p:spPr bwMode="auto">
            <a:xfrm>
              <a:off x="3619" y="1821"/>
              <a:ext cx="183" cy="96"/>
            </a:xfrm>
            <a:custGeom>
              <a:avLst/>
              <a:gdLst>
                <a:gd name="T0" fmla="*/ 44 w 183"/>
                <a:gd name="T1" fmla="*/ 0 h 96"/>
                <a:gd name="T2" fmla="*/ 36 w 183"/>
                <a:gd name="T3" fmla="*/ 35 h 96"/>
                <a:gd name="T4" fmla="*/ 133 w 183"/>
                <a:gd name="T5" fmla="*/ 95 h 96"/>
                <a:gd name="T6" fmla="*/ 182 w 183"/>
                <a:gd name="T7" fmla="*/ 63 h 96"/>
                <a:gd name="T8" fmla="*/ 83 w 183"/>
                <a:gd name="T9" fmla="*/ 5 h 96"/>
                <a:gd name="T10" fmla="*/ 75 w 183"/>
                <a:gd name="T11" fmla="*/ 39 h 96"/>
                <a:gd name="T12" fmla="*/ 44 w 183"/>
                <a:gd name="T13" fmla="*/ 0 h 96"/>
                <a:gd name="T14" fmla="*/ 0 w 183"/>
                <a:gd name="T15" fmla="*/ 15 h 96"/>
                <a:gd name="T16" fmla="*/ 36 w 183"/>
                <a:gd name="T17" fmla="*/ 35 h 96"/>
                <a:gd name="T18" fmla="*/ 44 w 183"/>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96"/>
                <a:gd name="T32" fmla="*/ 183 w 183"/>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96">
                  <a:moveTo>
                    <a:pt x="44" y="0"/>
                  </a:moveTo>
                  <a:lnTo>
                    <a:pt x="36" y="35"/>
                  </a:lnTo>
                  <a:lnTo>
                    <a:pt x="133" y="95"/>
                  </a:lnTo>
                  <a:lnTo>
                    <a:pt x="182" y="63"/>
                  </a:lnTo>
                  <a:lnTo>
                    <a:pt x="83" y="5"/>
                  </a:lnTo>
                  <a:lnTo>
                    <a:pt x="75" y="39"/>
                  </a:lnTo>
                  <a:lnTo>
                    <a:pt x="44" y="0"/>
                  </a:lnTo>
                  <a:lnTo>
                    <a:pt x="0" y="15"/>
                  </a:lnTo>
                  <a:lnTo>
                    <a:pt x="36" y="35"/>
                  </a:lnTo>
                  <a:lnTo>
                    <a:pt x="44"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61" name="Freeform 59"/>
            <p:cNvSpPr>
              <a:spLocks/>
            </p:cNvSpPr>
            <p:nvPr/>
          </p:nvSpPr>
          <p:spPr bwMode="auto">
            <a:xfrm>
              <a:off x="3666" y="1631"/>
              <a:ext cx="570" cy="224"/>
            </a:xfrm>
            <a:custGeom>
              <a:avLst/>
              <a:gdLst>
                <a:gd name="T0" fmla="*/ 569 w 570"/>
                <a:gd name="T1" fmla="*/ 11 h 224"/>
                <a:gd name="T2" fmla="*/ 528 w 570"/>
                <a:gd name="T3" fmla="*/ 8 h 224"/>
                <a:gd name="T4" fmla="*/ 0 w 570"/>
                <a:gd name="T5" fmla="*/ 182 h 224"/>
                <a:gd name="T6" fmla="*/ 33 w 570"/>
                <a:gd name="T7" fmla="*/ 223 h 224"/>
                <a:gd name="T8" fmla="*/ 564 w 570"/>
                <a:gd name="T9" fmla="*/ 48 h 224"/>
                <a:gd name="T10" fmla="*/ 523 w 570"/>
                <a:gd name="T11" fmla="*/ 46 h 224"/>
                <a:gd name="T12" fmla="*/ 569 w 570"/>
                <a:gd name="T13" fmla="*/ 11 h 224"/>
                <a:gd name="T14" fmla="*/ 554 w 570"/>
                <a:gd name="T15" fmla="*/ 0 h 224"/>
                <a:gd name="T16" fmla="*/ 528 w 570"/>
                <a:gd name="T17" fmla="*/ 8 h 224"/>
                <a:gd name="T18" fmla="*/ 569 w 570"/>
                <a:gd name="T19" fmla="*/ 11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0"/>
                <a:gd name="T31" fmla="*/ 0 h 224"/>
                <a:gd name="T32" fmla="*/ 570 w 570"/>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0" h="224">
                  <a:moveTo>
                    <a:pt x="569" y="11"/>
                  </a:moveTo>
                  <a:lnTo>
                    <a:pt x="528" y="8"/>
                  </a:lnTo>
                  <a:lnTo>
                    <a:pt x="0" y="182"/>
                  </a:lnTo>
                  <a:lnTo>
                    <a:pt x="33" y="223"/>
                  </a:lnTo>
                  <a:lnTo>
                    <a:pt x="564" y="48"/>
                  </a:lnTo>
                  <a:lnTo>
                    <a:pt x="523" y="46"/>
                  </a:lnTo>
                  <a:lnTo>
                    <a:pt x="569" y="11"/>
                  </a:lnTo>
                  <a:lnTo>
                    <a:pt x="554" y="0"/>
                  </a:lnTo>
                  <a:lnTo>
                    <a:pt x="528" y="8"/>
                  </a:lnTo>
                  <a:lnTo>
                    <a:pt x="569" y="1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62" name="Freeform 60"/>
            <p:cNvSpPr>
              <a:spLocks/>
            </p:cNvSpPr>
            <p:nvPr/>
          </p:nvSpPr>
          <p:spPr bwMode="auto">
            <a:xfrm>
              <a:off x="4204" y="1643"/>
              <a:ext cx="193" cy="94"/>
            </a:xfrm>
            <a:custGeom>
              <a:avLst/>
              <a:gdLst>
                <a:gd name="T0" fmla="*/ 148 w 193"/>
                <a:gd name="T1" fmla="*/ 93 h 94"/>
                <a:gd name="T2" fmla="*/ 153 w 193"/>
                <a:gd name="T3" fmla="*/ 57 h 94"/>
                <a:gd name="T4" fmla="*/ 44 w 193"/>
                <a:gd name="T5" fmla="*/ 0 h 94"/>
                <a:gd name="T6" fmla="*/ 0 w 193"/>
                <a:gd name="T7" fmla="*/ 33 h 94"/>
                <a:gd name="T8" fmla="*/ 107 w 193"/>
                <a:gd name="T9" fmla="*/ 90 h 94"/>
                <a:gd name="T10" fmla="*/ 114 w 193"/>
                <a:gd name="T11" fmla="*/ 56 h 94"/>
                <a:gd name="T12" fmla="*/ 148 w 193"/>
                <a:gd name="T13" fmla="*/ 93 h 94"/>
                <a:gd name="T14" fmla="*/ 192 w 193"/>
                <a:gd name="T15" fmla="*/ 78 h 94"/>
                <a:gd name="T16" fmla="*/ 153 w 193"/>
                <a:gd name="T17" fmla="*/ 57 h 94"/>
                <a:gd name="T18" fmla="*/ 148 w 193"/>
                <a:gd name="T19" fmla="*/ 93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94"/>
                <a:gd name="T32" fmla="*/ 193 w 19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94">
                  <a:moveTo>
                    <a:pt x="148" y="93"/>
                  </a:moveTo>
                  <a:lnTo>
                    <a:pt x="153" y="57"/>
                  </a:lnTo>
                  <a:lnTo>
                    <a:pt x="44" y="0"/>
                  </a:lnTo>
                  <a:lnTo>
                    <a:pt x="0" y="33"/>
                  </a:lnTo>
                  <a:lnTo>
                    <a:pt x="107" y="90"/>
                  </a:lnTo>
                  <a:lnTo>
                    <a:pt x="114" y="56"/>
                  </a:lnTo>
                  <a:lnTo>
                    <a:pt x="148" y="93"/>
                  </a:lnTo>
                  <a:lnTo>
                    <a:pt x="192" y="78"/>
                  </a:lnTo>
                  <a:lnTo>
                    <a:pt x="153" y="57"/>
                  </a:lnTo>
                  <a:lnTo>
                    <a:pt x="148" y="9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63" name="Freeform 61"/>
            <p:cNvSpPr>
              <a:spLocks/>
            </p:cNvSpPr>
            <p:nvPr/>
          </p:nvSpPr>
          <p:spPr bwMode="auto">
            <a:xfrm>
              <a:off x="3764" y="1704"/>
              <a:ext cx="586" cy="225"/>
            </a:xfrm>
            <a:custGeom>
              <a:avLst/>
              <a:gdLst>
                <a:gd name="T0" fmla="*/ 0 w 586"/>
                <a:gd name="T1" fmla="*/ 213 h 225"/>
                <a:gd name="T2" fmla="*/ 44 w 586"/>
                <a:gd name="T3" fmla="*/ 216 h 225"/>
                <a:gd name="T4" fmla="*/ 585 w 586"/>
                <a:gd name="T5" fmla="*/ 40 h 225"/>
                <a:gd name="T6" fmla="*/ 549 w 586"/>
                <a:gd name="T7" fmla="*/ 0 h 225"/>
                <a:gd name="T8" fmla="*/ 8 w 586"/>
                <a:gd name="T9" fmla="*/ 176 h 225"/>
                <a:gd name="T10" fmla="*/ 51 w 586"/>
                <a:gd name="T11" fmla="*/ 179 h 225"/>
                <a:gd name="T12" fmla="*/ 0 w 586"/>
                <a:gd name="T13" fmla="*/ 213 h 225"/>
                <a:gd name="T14" fmla="*/ 21 w 586"/>
                <a:gd name="T15" fmla="*/ 224 h 225"/>
                <a:gd name="T16" fmla="*/ 44 w 586"/>
                <a:gd name="T17" fmla="*/ 216 h 225"/>
                <a:gd name="T18" fmla="*/ 0 w 586"/>
                <a:gd name="T19" fmla="*/ 213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6"/>
                <a:gd name="T31" fmla="*/ 0 h 225"/>
                <a:gd name="T32" fmla="*/ 586 w 58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6" h="225">
                  <a:moveTo>
                    <a:pt x="0" y="213"/>
                  </a:moveTo>
                  <a:lnTo>
                    <a:pt x="44" y="216"/>
                  </a:lnTo>
                  <a:lnTo>
                    <a:pt x="585" y="40"/>
                  </a:lnTo>
                  <a:lnTo>
                    <a:pt x="549" y="0"/>
                  </a:lnTo>
                  <a:lnTo>
                    <a:pt x="8" y="176"/>
                  </a:lnTo>
                  <a:lnTo>
                    <a:pt x="51" y="179"/>
                  </a:lnTo>
                  <a:lnTo>
                    <a:pt x="0" y="213"/>
                  </a:lnTo>
                  <a:lnTo>
                    <a:pt x="21" y="224"/>
                  </a:lnTo>
                  <a:lnTo>
                    <a:pt x="44" y="216"/>
                  </a:lnTo>
                  <a:lnTo>
                    <a:pt x="0" y="21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64" name="Freeform 62"/>
            <p:cNvSpPr>
              <a:spLocks/>
            </p:cNvSpPr>
            <p:nvPr/>
          </p:nvSpPr>
          <p:spPr bwMode="auto">
            <a:xfrm>
              <a:off x="3824" y="1931"/>
              <a:ext cx="62" cy="53"/>
            </a:xfrm>
            <a:custGeom>
              <a:avLst/>
              <a:gdLst>
                <a:gd name="T0" fmla="*/ 25 w 62"/>
                <a:gd name="T1" fmla="*/ 10 h 53"/>
                <a:gd name="T2" fmla="*/ 61 w 62"/>
                <a:gd name="T3" fmla="*/ 13 h 53"/>
                <a:gd name="T4" fmla="*/ 42 w 62"/>
                <a:gd name="T5" fmla="*/ 0 h 53"/>
                <a:gd name="T6" fmla="*/ 0 w 62"/>
                <a:gd name="T7" fmla="*/ 30 h 53"/>
                <a:gd name="T8" fmla="*/ 19 w 62"/>
                <a:gd name="T9" fmla="*/ 42 h 53"/>
                <a:gd name="T10" fmla="*/ 55 w 62"/>
                <a:gd name="T11" fmla="*/ 45 h 53"/>
                <a:gd name="T12" fmla="*/ 19 w 62"/>
                <a:gd name="T13" fmla="*/ 42 h 53"/>
                <a:gd name="T14" fmla="*/ 36 w 62"/>
                <a:gd name="T15" fmla="*/ 52 h 53"/>
                <a:gd name="T16" fmla="*/ 55 w 62"/>
                <a:gd name="T17" fmla="*/ 45 h 53"/>
                <a:gd name="T18" fmla="*/ 25 w 62"/>
                <a:gd name="T19" fmla="*/ 1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3"/>
                <a:gd name="T32" fmla="*/ 62 w 62"/>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3">
                  <a:moveTo>
                    <a:pt x="25" y="10"/>
                  </a:moveTo>
                  <a:lnTo>
                    <a:pt x="61" y="13"/>
                  </a:lnTo>
                  <a:lnTo>
                    <a:pt x="42" y="0"/>
                  </a:lnTo>
                  <a:lnTo>
                    <a:pt x="0" y="30"/>
                  </a:lnTo>
                  <a:lnTo>
                    <a:pt x="19" y="42"/>
                  </a:lnTo>
                  <a:lnTo>
                    <a:pt x="55" y="45"/>
                  </a:lnTo>
                  <a:lnTo>
                    <a:pt x="19" y="42"/>
                  </a:lnTo>
                  <a:lnTo>
                    <a:pt x="36" y="52"/>
                  </a:lnTo>
                  <a:lnTo>
                    <a:pt x="55" y="45"/>
                  </a:lnTo>
                  <a:lnTo>
                    <a:pt x="25" y="1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65" name="Freeform 63"/>
            <p:cNvSpPr>
              <a:spLocks/>
            </p:cNvSpPr>
            <p:nvPr/>
          </p:nvSpPr>
          <p:spPr bwMode="auto">
            <a:xfrm>
              <a:off x="3856" y="1909"/>
              <a:ext cx="138" cy="66"/>
            </a:xfrm>
            <a:custGeom>
              <a:avLst/>
              <a:gdLst>
                <a:gd name="T0" fmla="*/ 69 w 138"/>
                <a:gd name="T1" fmla="*/ 17 h 66"/>
                <a:gd name="T2" fmla="*/ 85 w 138"/>
                <a:gd name="T3" fmla="*/ 0 h 66"/>
                <a:gd name="T4" fmla="*/ 0 w 138"/>
                <a:gd name="T5" fmla="*/ 29 h 66"/>
                <a:gd name="T6" fmla="*/ 33 w 138"/>
                <a:gd name="T7" fmla="*/ 65 h 66"/>
                <a:gd name="T8" fmla="*/ 118 w 138"/>
                <a:gd name="T9" fmla="*/ 36 h 66"/>
                <a:gd name="T10" fmla="*/ 137 w 138"/>
                <a:gd name="T11" fmla="*/ 17 h 66"/>
                <a:gd name="T12" fmla="*/ 118 w 138"/>
                <a:gd name="T13" fmla="*/ 36 h 66"/>
                <a:gd name="T14" fmla="*/ 137 w 138"/>
                <a:gd name="T15" fmla="*/ 30 h 66"/>
                <a:gd name="T16" fmla="*/ 137 w 138"/>
                <a:gd name="T17" fmla="*/ 17 h 66"/>
                <a:gd name="T18" fmla="*/ 69 w 138"/>
                <a:gd name="T19" fmla="*/ 17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66"/>
                <a:gd name="T32" fmla="*/ 138 w 13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66">
                  <a:moveTo>
                    <a:pt x="69" y="17"/>
                  </a:moveTo>
                  <a:lnTo>
                    <a:pt x="85" y="0"/>
                  </a:lnTo>
                  <a:lnTo>
                    <a:pt x="0" y="29"/>
                  </a:lnTo>
                  <a:lnTo>
                    <a:pt x="33" y="65"/>
                  </a:lnTo>
                  <a:lnTo>
                    <a:pt x="118" y="36"/>
                  </a:lnTo>
                  <a:lnTo>
                    <a:pt x="137" y="17"/>
                  </a:lnTo>
                  <a:lnTo>
                    <a:pt x="118" y="36"/>
                  </a:lnTo>
                  <a:lnTo>
                    <a:pt x="137" y="30"/>
                  </a:lnTo>
                  <a:lnTo>
                    <a:pt x="137" y="17"/>
                  </a:lnTo>
                  <a:lnTo>
                    <a:pt x="69" y="1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66" name="Freeform 64"/>
            <p:cNvSpPr>
              <a:spLocks/>
            </p:cNvSpPr>
            <p:nvPr/>
          </p:nvSpPr>
          <p:spPr bwMode="auto">
            <a:xfrm>
              <a:off x="3932" y="1898"/>
              <a:ext cx="62" cy="27"/>
            </a:xfrm>
            <a:custGeom>
              <a:avLst/>
              <a:gdLst>
                <a:gd name="T0" fmla="*/ 11 w 62"/>
                <a:gd name="T1" fmla="*/ 26 h 27"/>
                <a:gd name="T2" fmla="*/ 0 w 62"/>
                <a:gd name="T3" fmla="*/ 13 h 27"/>
                <a:gd name="T4" fmla="*/ 0 w 62"/>
                <a:gd name="T5" fmla="*/ 22 h 27"/>
                <a:gd name="T6" fmla="*/ 61 w 62"/>
                <a:gd name="T7" fmla="*/ 22 h 27"/>
                <a:gd name="T8" fmla="*/ 61 w 62"/>
                <a:gd name="T9" fmla="*/ 13 h 27"/>
                <a:gd name="T10" fmla="*/ 50 w 62"/>
                <a:gd name="T11" fmla="*/ 0 h 27"/>
                <a:gd name="T12" fmla="*/ 61 w 62"/>
                <a:gd name="T13" fmla="*/ 13 h 27"/>
                <a:gd name="T14" fmla="*/ 61 w 62"/>
                <a:gd name="T15" fmla="*/ 5 h 27"/>
                <a:gd name="T16" fmla="*/ 50 w 62"/>
                <a:gd name="T17" fmla="*/ 0 h 27"/>
                <a:gd name="T18" fmla="*/ 11 w 62"/>
                <a:gd name="T19" fmla="*/ 2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7"/>
                <a:gd name="T32" fmla="*/ 62 w 6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7">
                  <a:moveTo>
                    <a:pt x="11" y="26"/>
                  </a:moveTo>
                  <a:lnTo>
                    <a:pt x="0" y="13"/>
                  </a:lnTo>
                  <a:lnTo>
                    <a:pt x="0" y="22"/>
                  </a:lnTo>
                  <a:lnTo>
                    <a:pt x="61" y="22"/>
                  </a:lnTo>
                  <a:lnTo>
                    <a:pt x="61" y="13"/>
                  </a:lnTo>
                  <a:lnTo>
                    <a:pt x="50" y="0"/>
                  </a:lnTo>
                  <a:lnTo>
                    <a:pt x="61" y="13"/>
                  </a:lnTo>
                  <a:lnTo>
                    <a:pt x="61" y="5"/>
                  </a:lnTo>
                  <a:lnTo>
                    <a:pt x="50" y="0"/>
                  </a:lnTo>
                  <a:lnTo>
                    <a:pt x="11" y="2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67" name="Freeform 65"/>
            <p:cNvSpPr>
              <a:spLocks/>
            </p:cNvSpPr>
            <p:nvPr/>
          </p:nvSpPr>
          <p:spPr bwMode="auto">
            <a:xfrm>
              <a:off x="3919" y="1874"/>
              <a:ext cx="62" cy="51"/>
            </a:xfrm>
            <a:custGeom>
              <a:avLst/>
              <a:gdLst>
                <a:gd name="T0" fmla="*/ 36 w 62"/>
                <a:gd name="T1" fmla="*/ 42 h 51"/>
                <a:gd name="T2" fmla="*/ 0 w 62"/>
                <a:gd name="T3" fmla="*/ 39 h 51"/>
                <a:gd name="T4" fmla="*/ 21 w 62"/>
                <a:gd name="T5" fmla="*/ 50 h 51"/>
                <a:gd name="T6" fmla="*/ 61 w 62"/>
                <a:gd name="T7" fmla="*/ 19 h 51"/>
                <a:gd name="T8" fmla="*/ 40 w 62"/>
                <a:gd name="T9" fmla="*/ 8 h 51"/>
                <a:gd name="T10" fmla="*/ 6 w 62"/>
                <a:gd name="T11" fmla="*/ 7 h 51"/>
                <a:gd name="T12" fmla="*/ 40 w 62"/>
                <a:gd name="T13" fmla="*/ 8 h 51"/>
                <a:gd name="T14" fmla="*/ 23 w 62"/>
                <a:gd name="T15" fmla="*/ 0 h 51"/>
                <a:gd name="T16" fmla="*/ 6 w 62"/>
                <a:gd name="T17" fmla="*/ 7 h 51"/>
                <a:gd name="T18" fmla="*/ 36 w 62"/>
                <a:gd name="T19" fmla="*/ 42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1"/>
                <a:gd name="T32" fmla="*/ 62 w 62"/>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1">
                  <a:moveTo>
                    <a:pt x="36" y="42"/>
                  </a:moveTo>
                  <a:lnTo>
                    <a:pt x="0" y="39"/>
                  </a:lnTo>
                  <a:lnTo>
                    <a:pt x="21" y="50"/>
                  </a:lnTo>
                  <a:lnTo>
                    <a:pt x="61" y="19"/>
                  </a:lnTo>
                  <a:lnTo>
                    <a:pt x="40" y="8"/>
                  </a:lnTo>
                  <a:lnTo>
                    <a:pt x="6" y="7"/>
                  </a:lnTo>
                  <a:lnTo>
                    <a:pt x="40" y="8"/>
                  </a:lnTo>
                  <a:lnTo>
                    <a:pt x="23" y="0"/>
                  </a:lnTo>
                  <a:lnTo>
                    <a:pt x="6" y="7"/>
                  </a:lnTo>
                  <a:lnTo>
                    <a:pt x="36" y="4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68" name="Freeform 66"/>
            <p:cNvSpPr>
              <a:spLocks/>
            </p:cNvSpPr>
            <p:nvPr/>
          </p:nvSpPr>
          <p:spPr bwMode="auto">
            <a:xfrm>
              <a:off x="3814" y="1883"/>
              <a:ext cx="135" cy="64"/>
            </a:xfrm>
            <a:custGeom>
              <a:avLst/>
              <a:gdLst>
                <a:gd name="T0" fmla="*/ 66 w 135"/>
                <a:gd name="T1" fmla="*/ 44 h 64"/>
                <a:gd name="T2" fmla="*/ 49 w 135"/>
                <a:gd name="T3" fmla="*/ 63 h 64"/>
                <a:gd name="T4" fmla="*/ 134 w 135"/>
                <a:gd name="T5" fmla="*/ 36 h 64"/>
                <a:gd name="T6" fmla="*/ 101 w 135"/>
                <a:gd name="T7" fmla="*/ 0 h 64"/>
                <a:gd name="T8" fmla="*/ 16 w 135"/>
                <a:gd name="T9" fmla="*/ 27 h 64"/>
                <a:gd name="T10" fmla="*/ 0 w 135"/>
                <a:gd name="T11" fmla="*/ 44 h 64"/>
                <a:gd name="T12" fmla="*/ 16 w 135"/>
                <a:gd name="T13" fmla="*/ 27 h 64"/>
                <a:gd name="T14" fmla="*/ 0 w 135"/>
                <a:gd name="T15" fmla="*/ 33 h 64"/>
                <a:gd name="T16" fmla="*/ 0 w 135"/>
                <a:gd name="T17" fmla="*/ 44 h 64"/>
                <a:gd name="T18" fmla="*/ 66 w 135"/>
                <a:gd name="T19" fmla="*/ 4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64"/>
                <a:gd name="T32" fmla="*/ 135 w 135"/>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64">
                  <a:moveTo>
                    <a:pt x="66" y="44"/>
                  </a:moveTo>
                  <a:lnTo>
                    <a:pt x="49" y="63"/>
                  </a:lnTo>
                  <a:lnTo>
                    <a:pt x="134" y="36"/>
                  </a:lnTo>
                  <a:lnTo>
                    <a:pt x="101" y="0"/>
                  </a:lnTo>
                  <a:lnTo>
                    <a:pt x="16" y="27"/>
                  </a:lnTo>
                  <a:lnTo>
                    <a:pt x="0" y="44"/>
                  </a:lnTo>
                  <a:lnTo>
                    <a:pt x="16" y="27"/>
                  </a:lnTo>
                  <a:lnTo>
                    <a:pt x="0" y="33"/>
                  </a:lnTo>
                  <a:lnTo>
                    <a:pt x="0" y="44"/>
                  </a:lnTo>
                  <a:lnTo>
                    <a:pt x="66" y="4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69" name="Freeform 67"/>
            <p:cNvSpPr>
              <a:spLocks/>
            </p:cNvSpPr>
            <p:nvPr/>
          </p:nvSpPr>
          <p:spPr bwMode="auto">
            <a:xfrm>
              <a:off x="3814" y="1931"/>
              <a:ext cx="59" cy="26"/>
            </a:xfrm>
            <a:custGeom>
              <a:avLst/>
              <a:gdLst>
                <a:gd name="T0" fmla="*/ 50 w 59"/>
                <a:gd name="T1" fmla="*/ 0 h 26"/>
                <a:gd name="T2" fmla="*/ 58 w 59"/>
                <a:gd name="T3" fmla="*/ 12 h 26"/>
                <a:gd name="T4" fmla="*/ 58 w 59"/>
                <a:gd name="T5" fmla="*/ 2 h 26"/>
                <a:gd name="T6" fmla="*/ 0 w 59"/>
                <a:gd name="T7" fmla="*/ 2 h 26"/>
                <a:gd name="T8" fmla="*/ 0 w 59"/>
                <a:gd name="T9" fmla="*/ 12 h 26"/>
                <a:gd name="T10" fmla="*/ 8 w 59"/>
                <a:gd name="T11" fmla="*/ 25 h 26"/>
                <a:gd name="T12" fmla="*/ 0 w 59"/>
                <a:gd name="T13" fmla="*/ 12 h 26"/>
                <a:gd name="T14" fmla="*/ 0 w 59"/>
                <a:gd name="T15" fmla="*/ 19 h 26"/>
                <a:gd name="T16" fmla="*/ 8 w 59"/>
                <a:gd name="T17" fmla="*/ 25 h 26"/>
                <a:gd name="T18" fmla="*/ 50 w 59"/>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6"/>
                <a:gd name="T32" fmla="*/ 59 w 59"/>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6">
                  <a:moveTo>
                    <a:pt x="50" y="0"/>
                  </a:moveTo>
                  <a:lnTo>
                    <a:pt x="58" y="12"/>
                  </a:lnTo>
                  <a:lnTo>
                    <a:pt x="58" y="2"/>
                  </a:lnTo>
                  <a:lnTo>
                    <a:pt x="0" y="2"/>
                  </a:lnTo>
                  <a:lnTo>
                    <a:pt x="0" y="12"/>
                  </a:lnTo>
                  <a:lnTo>
                    <a:pt x="8" y="25"/>
                  </a:lnTo>
                  <a:lnTo>
                    <a:pt x="0" y="12"/>
                  </a:lnTo>
                  <a:lnTo>
                    <a:pt x="0" y="19"/>
                  </a:lnTo>
                  <a:lnTo>
                    <a:pt x="8" y="25"/>
                  </a:lnTo>
                  <a:lnTo>
                    <a:pt x="50"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70" name="Freeform 68"/>
            <p:cNvSpPr>
              <a:spLocks/>
            </p:cNvSpPr>
            <p:nvPr/>
          </p:nvSpPr>
          <p:spPr bwMode="auto">
            <a:xfrm>
              <a:off x="4006" y="1943"/>
              <a:ext cx="62" cy="29"/>
            </a:xfrm>
            <a:custGeom>
              <a:avLst/>
              <a:gdLst>
                <a:gd name="T0" fmla="*/ 13 w 62"/>
                <a:gd name="T1" fmla="*/ 28 h 29"/>
                <a:gd name="T2" fmla="*/ 0 w 62"/>
                <a:gd name="T3" fmla="*/ 13 h 29"/>
                <a:gd name="T4" fmla="*/ 0 w 62"/>
                <a:gd name="T5" fmla="*/ 24 h 29"/>
                <a:gd name="T6" fmla="*/ 61 w 62"/>
                <a:gd name="T7" fmla="*/ 24 h 29"/>
                <a:gd name="T8" fmla="*/ 61 w 62"/>
                <a:gd name="T9" fmla="*/ 13 h 29"/>
                <a:gd name="T10" fmla="*/ 48 w 62"/>
                <a:gd name="T11" fmla="*/ 0 h 29"/>
                <a:gd name="T12" fmla="*/ 61 w 62"/>
                <a:gd name="T13" fmla="*/ 13 h 29"/>
                <a:gd name="T14" fmla="*/ 61 w 62"/>
                <a:gd name="T15" fmla="*/ 5 h 29"/>
                <a:gd name="T16" fmla="*/ 48 w 62"/>
                <a:gd name="T17" fmla="*/ 0 h 29"/>
                <a:gd name="T18" fmla="*/ 13 w 62"/>
                <a:gd name="T19" fmla="*/ 28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9"/>
                <a:gd name="T32" fmla="*/ 62 w 62"/>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9">
                  <a:moveTo>
                    <a:pt x="13" y="28"/>
                  </a:moveTo>
                  <a:lnTo>
                    <a:pt x="0" y="13"/>
                  </a:lnTo>
                  <a:lnTo>
                    <a:pt x="0" y="24"/>
                  </a:lnTo>
                  <a:lnTo>
                    <a:pt x="61" y="24"/>
                  </a:lnTo>
                  <a:lnTo>
                    <a:pt x="61" y="13"/>
                  </a:lnTo>
                  <a:lnTo>
                    <a:pt x="48" y="0"/>
                  </a:lnTo>
                  <a:lnTo>
                    <a:pt x="61" y="13"/>
                  </a:lnTo>
                  <a:lnTo>
                    <a:pt x="61" y="5"/>
                  </a:lnTo>
                  <a:lnTo>
                    <a:pt x="48" y="0"/>
                  </a:lnTo>
                  <a:lnTo>
                    <a:pt x="13" y="2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71" name="Freeform 69"/>
            <p:cNvSpPr>
              <a:spLocks/>
            </p:cNvSpPr>
            <p:nvPr/>
          </p:nvSpPr>
          <p:spPr bwMode="auto">
            <a:xfrm>
              <a:off x="3996" y="1919"/>
              <a:ext cx="56" cy="53"/>
            </a:xfrm>
            <a:custGeom>
              <a:avLst/>
              <a:gdLst>
                <a:gd name="T0" fmla="*/ 31 w 56"/>
                <a:gd name="T1" fmla="*/ 42 h 53"/>
                <a:gd name="T2" fmla="*/ 0 w 56"/>
                <a:gd name="T3" fmla="*/ 41 h 53"/>
                <a:gd name="T4" fmla="*/ 20 w 56"/>
                <a:gd name="T5" fmla="*/ 52 h 53"/>
                <a:gd name="T6" fmla="*/ 55 w 56"/>
                <a:gd name="T7" fmla="*/ 20 h 53"/>
                <a:gd name="T8" fmla="*/ 35 w 56"/>
                <a:gd name="T9" fmla="*/ 8 h 53"/>
                <a:gd name="T10" fmla="*/ 2 w 56"/>
                <a:gd name="T11" fmla="*/ 7 h 53"/>
                <a:gd name="T12" fmla="*/ 35 w 56"/>
                <a:gd name="T13" fmla="*/ 8 h 53"/>
                <a:gd name="T14" fmla="*/ 18 w 56"/>
                <a:gd name="T15" fmla="*/ 0 h 53"/>
                <a:gd name="T16" fmla="*/ 2 w 56"/>
                <a:gd name="T17" fmla="*/ 7 h 53"/>
                <a:gd name="T18" fmla="*/ 31 w 56"/>
                <a:gd name="T19" fmla="*/ 4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3"/>
                <a:gd name="T32" fmla="*/ 56 w 56"/>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3">
                  <a:moveTo>
                    <a:pt x="31" y="42"/>
                  </a:moveTo>
                  <a:lnTo>
                    <a:pt x="0" y="41"/>
                  </a:lnTo>
                  <a:lnTo>
                    <a:pt x="20" y="52"/>
                  </a:lnTo>
                  <a:lnTo>
                    <a:pt x="55" y="20"/>
                  </a:lnTo>
                  <a:lnTo>
                    <a:pt x="35" y="8"/>
                  </a:lnTo>
                  <a:lnTo>
                    <a:pt x="2" y="7"/>
                  </a:lnTo>
                  <a:lnTo>
                    <a:pt x="35" y="8"/>
                  </a:lnTo>
                  <a:lnTo>
                    <a:pt x="18" y="0"/>
                  </a:lnTo>
                  <a:lnTo>
                    <a:pt x="2" y="7"/>
                  </a:lnTo>
                  <a:lnTo>
                    <a:pt x="31" y="4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72" name="Freeform 70"/>
            <p:cNvSpPr>
              <a:spLocks/>
            </p:cNvSpPr>
            <p:nvPr/>
          </p:nvSpPr>
          <p:spPr bwMode="auto">
            <a:xfrm>
              <a:off x="3887" y="1928"/>
              <a:ext cx="133" cy="64"/>
            </a:xfrm>
            <a:custGeom>
              <a:avLst/>
              <a:gdLst>
                <a:gd name="T0" fmla="*/ 68 w 133"/>
                <a:gd name="T1" fmla="*/ 44 h 64"/>
                <a:gd name="T2" fmla="*/ 50 w 133"/>
                <a:gd name="T3" fmla="*/ 63 h 64"/>
                <a:gd name="T4" fmla="*/ 132 w 133"/>
                <a:gd name="T5" fmla="*/ 36 h 64"/>
                <a:gd name="T6" fmla="*/ 99 w 133"/>
                <a:gd name="T7" fmla="*/ 0 h 64"/>
                <a:gd name="T8" fmla="*/ 17 w 133"/>
                <a:gd name="T9" fmla="*/ 27 h 64"/>
                <a:gd name="T10" fmla="*/ 0 w 133"/>
                <a:gd name="T11" fmla="*/ 44 h 64"/>
                <a:gd name="T12" fmla="*/ 17 w 133"/>
                <a:gd name="T13" fmla="*/ 27 h 64"/>
                <a:gd name="T14" fmla="*/ 0 w 133"/>
                <a:gd name="T15" fmla="*/ 33 h 64"/>
                <a:gd name="T16" fmla="*/ 0 w 133"/>
                <a:gd name="T17" fmla="*/ 44 h 64"/>
                <a:gd name="T18" fmla="*/ 68 w 133"/>
                <a:gd name="T19" fmla="*/ 4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64"/>
                <a:gd name="T32" fmla="*/ 133 w 133"/>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64">
                  <a:moveTo>
                    <a:pt x="68" y="44"/>
                  </a:moveTo>
                  <a:lnTo>
                    <a:pt x="50" y="63"/>
                  </a:lnTo>
                  <a:lnTo>
                    <a:pt x="132" y="36"/>
                  </a:lnTo>
                  <a:lnTo>
                    <a:pt x="99" y="0"/>
                  </a:lnTo>
                  <a:lnTo>
                    <a:pt x="17" y="27"/>
                  </a:lnTo>
                  <a:lnTo>
                    <a:pt x="0" y="44"/>
                  </a:lnTo>
                  <a:lnTo>
                    <a:pt x="17" y="27"/>
                  </a:lnTo>
                  <a:lnTo>
                    <a:pt x="0" y="33"/>
                  </a:lnTo>
                  <a:lnTo>
                    <a:pt x="0" y="44"/>
                  </a:lnTo>
                  <a:lnTo>
                    <a:pt x="68" y="4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73" name="Freeform 71"/>
            <p:cNvSpPr>
              <a:spLocks/>
            </p:cNvSpPr>
            <p:nvPr/>
          </p:nvSpPr>
          <p:spPr bwMode="auto">
            <a:xfrm>
              <a:off x="3887" y="1976"/>
              <a:ext cx="62" cy="26"/>
            </a:xfrm>
            <a:custGeom>
              <a:avLst/>
              <a:gdLst>
                <a:gd name="T0" fmla="*/ 50 w 62"/>
                <a:gd name="T1" fmla="*/ 0 h 26"/>
                <a:gd name="T2" fmla="*/ 61 w 62"/>
                <a:gd name="T3" fmla="*/ 12 h 26"/>
                <a:gd name="T4" fmla="*/ 61 w 62"/>
                <a:gd name="T5" fmla="*/ 2 h 26"/>
                <a:gd name="T6" fmla="*/ 0 w 62"/>
                <a:gd name="T7" fmla="*/ 2 h 26"/>
                <a:gd name="T8" fmla="*/ 0 w 62"/>
                <a:gd name="T9" fmla="*/ 12 h 26"/>
                <a:gd name="T10" fmla="*/ 8 w 62"/>
                <a:gd name="T11" fmla="*/ 25 h 26"/>
                <a:gd name="T12" fmla="*/ 0 w 62"/>
                <a:gd name="T13" fmla="*/ 12 h 26"/>
                <a:gd name="T14" fmla="*/ 0 w 62"/>
                <a:gd name="T15" fmla="*/ 20 h 26"/>
                <a:gd name="T16" fmla="*/ 8 w 62"/>
                <a:gd name="T17" fmla="*/ 25 h 26"/>
                <a:gd name="T18" fmla="*/ 50 w 62"/>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6"/>
                <a:gd name="T32" fmla="*/ 62 w 6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6">
                  <a:moveTo>
                    <a:pt x="50" y="0"/>
                  </a:moveTo>
                  <a:lnTo>
                    <a:pt x="61" y="12"/>
                  </a:lnTo>
                  <a:lnTo>
                    <a:pt x="61" y="2"/>
                  </a:lnTo>
                  <a:lnTo>
                    <a:pt x="0" y="2"/>
                  </a:lnTo>
                  <a:lnTo>
                    <a:pt x="0" y="12"/>
                  </a:lnTo>
                  <a:lnTo>
                    <a:pt x="8" y="25"/>
                  </a:lnTo>
                  <a:lnTo>
                    <a:pt x="0" y="12"/>
                  </a:lnTo>
                  <a:lnTo>
                    <a:pt x="0" y="20"/>
                  </a:lnTo>
                  <a:lnTo>
                    <a:pt x="8" y="25"/>
                  </a:lnTo>
                  <a:lnTo>
                    <a:pt x="50"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74" name="Freeform 72"/>
            <p:cNvSpPr>
              <a:spLocks/>
            </p:cNvSpPr>
            <p:nvPr/>
          </p:nvSpPr>
          <p:spPr bwMode="auto">
            <a:xfrm>
              <a:off x="3898" y="1976"/>
              <a:ext cx="62" cy="51"/>
            </a:xfrm>
            <a:custGeom>
              <a:avLst/>
              <a:gdLst>
                <a:gd name="T0" fmla="*/ 25 w 62"/>
                <a:gd name="T1" fmla="*/ 8 h 51"/>
                <a:gd name="T2" fmla="*/ 61 w 62"/>
                <a:gd name="T3" fmla="*/ 13 h 51"/>
                <a:gd name="T4" fmla="*/ 42 w 62"/>
                <a:gd name="T5" fmla="*/ 0 h 51"/>
                <a:gd name="T6" fmla="*/ 0 w 62"/>
                <a:gd name="T7" fmla="*/ 29 h 51"/>
                <a:gd name="T8" fmla="*/ 21 w 62"/>
                <a:gd name="T9" fmla="*/ 40 h 51"/>
                <a:gd name="T10" fmla="*/ 55 w 62"/>
                <a:gd name="T11" fmla="*/ 44 h 51"/>
                <a:gd name="T12" fmla="*/ 21 w 62"/>
                <a:gd name="T13" fmla="*/ 40 h 51"/>
                <a:gd name="T14" fmla="*/ 36 w 62"/>
                <a:gd name="T15" fmla="*/ 50 h 51"/>
                <a:gd name="T16" fmla="*/ 55 w 62"/>
                <a:gd name="T17" fmla="*/ 44 h 51"/>
                <a:gd name="T18" fmla="*/ 25 w 62"/>
                <a:gd name="T19" fmla="*/ 8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1"/>
                <a:gd name="T32" fmla="*/ 62 w 62"/>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1">
                  <a:moveTo>
                    <a:pt x="25" y="8"/>
                  </a:moveTo>
                  <a:lnTo>
                    <a:pt x="61" y="13"/>
                  </a:lnTo>
                  <a:lnTo>
                    <a:pt x="42" y="0"/>
                  </a:lnTo>
                  <a:lnTo>
                    <a:pt x="0" y="29"/>
                  </a:lnTo>
                  <a:lnTo>
                    <a:pt x="21" y="40"/>
                  </a:lnTo>
                  <a:lnTo>
                    <a:pt x="55" y="44"/>
                  </a:lnTo>
                  <a:lnTo>
                    <a:pt x="21" y="40"/>
                  </a:lnTo>
                  <a:lnTo>
                    <a:pt x="36" y="50"/>
                  </a:lnTo>
                  <a:lnTo>
                    <a:pt x="55" y="44"/>
                  </a:lnTo>
                  <a:lnTo>
                    <a:pt x="25" y="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75" name="Freeform 73"/>
            <p:cNvSpPr>
              <a:spLocks/>
            </p:cNvSpPr>
            <p:nvPr/>
          </p:nvSpPr>
          <p:spPr bwMode="auto">
            <a:xfrm>
              <a:off x="3930" y="1954"/>
              <a:ext cx="138" cy="66"/>
            </a:xfrm>
            <a:custGeom>
              <a:avLst/>
              <a:gdLst>
                <a:gd name="T0" fmla="*/ 69 w 138"/>
                <a:gd name="T1" fmla="*/ 19 h 66"/>
                <a:gd name="T2" fmla="*/ 87 w 138"/>
                <a:gd name="T3" fmla="*/ 0 h 66"/>
                <a:gd name="T4" fmla="*/ 0 w 138"/>
                <a:gd name="T5" fmla="*/ 27 h 66"/>
                <a:gd name="T6" fmla="*/ 33 w 138"/>
                <a:gd name="T7" fmla="*/ 65 h 66"/>
                <a:gd name="T8" fmla="*/ 120 w 138"/>
                <a:gd name="T9" fmla="*/ 38 h 66"/>
                <a:gd name="T10" fmla="*/ 137 w 138"/>
                <a:gd name="T11" fmla="*/ 19 h 66"/>
                <a:gd name="T12" fmla="*/ 120 w 138"/>
                <a:gd name="T13" fmla="*/ 38 h 66"/>
                <a:gd name="T14" fmla="*/ 137 w 138"/>
                <a:gd name="T15" fmla="*/ 32 h 66"/>
                <a:gd name="T16" fmla="*/ 137 w 138"/>
                <a:gd name="T17" fmla="*/ 19 h 66"/>
                <a:gd name="T18" fmla="*/ 69 w 138"/>
                <a:gd name="T19" fmla="*/ 19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66"/>
                <a:gd name="T32" fmla="*/ 138 w 13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66">
                  <a:moveTo>
                    <a:pt x="69" y="19"/>
                  </a:moveTo>
                  <a:lnTo>
                    <a:pt x="87" y="0"/>
                  </a:lnTo>
                  <a:lnTo>
                    <a:pt x="0" y="27"/>
                  </a:lnTo>
                  <a:lnTo>
                    <a:pt x="33" y="65"/>
                  </a:lnTo>
                  <a:lnTo>
                    <a:pt x="120" y="38"/>
                  </a:lnTo>
                  <a:lnTo>
                    <a:pt x="137" y="19"/>
                  </a:lnTo>
                  <a:lnTo>
                    <a:pt x="120" y="38"/>
                  </a:lnTo>
                  <a:lnTo>
                    <a:pt x="137" y="32"/>
                  </a:lnTo>
                  <a:lnTo>
                    <a:pt x="137" y="19"/>
                  </a:lnTo>
                  <a:lnTo>
                    <a:pt x="69" y="1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76" name="Freeform 74"/>
            <p:cNvSpPr>
              <a:spLocks/>
            </p:cNvSpPr>
            <p:nvPr/>
          </p:nvSpPr>
          <p:spPr bwMode="auto">
            <a:xfrm>
              <a:off x="3996" y="1999"/>
              <a:ext cx="127" cy="78"/>
            </a:xfrm>
            <a:custGeom>
              <a:avLst/>
              <a:gdLst>
                <a:gd name="T0" fmla="*/ 0 w 127"/>
                <a:gd name="T1" fmla="*/ 65 h 78"/>
                <a:gd name="T2" fmla="*/ 40 w 127"/>
                <a:gd name="T3" fmla="*/ 68 h 78"/>
                <a:gd name="T4" fmla="*/ 126 w 127"/>
                <a:gd name="T5" fmla="*/ 39 h 78"/>
                <a:gd name="T6" fmla="*/ 93 w 127"/>
                <a:gd name="T7" fmla="*/ 0 h 78"/>
                <a:gd name="T8" fmla="*/ 9 w 127"/>
                <a:gd name="T9" fmla="*/ 31 h 78"/>
                <a:gd name="T10" fmla="*/ 49 w 127"/>
                <a:gd name="T11" fmla="*/ 34 h 78"/>
                <a:gd name="T12" fmla="*/ 0 w 127"/>
                <a:gd name="T13" fmla="*/ 65 h 78"/>
                <a:gd name="T14" fmla="*/ 19 w 127"/>
                <a:gd name="T15" fmla="*/ 77 h 78"/>
                <a:gd name="T16" fmla="*/ 40 w 127"/>
                <a:gd name="T17" fmla="*/ 68 h 78"/>
                <a:gd name="T18" fmla="*/ 0 w 127"/>
                <a:gd name="T19" fmla="*/ 65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78"/>
                <a:gd name="T32" fmla="*/ 127 w 127"/>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78">
                  <a:moveTo>
                    <a:pt x="0" y="65"/>
                  </a:moveTo>
                  <a:lnTo>
                    <a:pt x="40" y="68"/>
                  </a:lnTo>
                  <a:lnTo>
                    <a:pt x="126" y="39"/>
                  </a:lnTo>
                  <a:lnTo>
                    <a:pt x="93" y="0"/>
                  </a:lnTo>
                  <a:lnTo>
                    <a:pt x="9" y="31"/>
                  </a:lnTo>
                  <a:lnTo>
                    <a:pt x="49" y="34"/>
                  </a:lnTo>
                  <a:lnTo>
                    <a:pt x="0" y="65"/>
                  </a:lnTo>
                  <a:lnTo>
                    <a:pt x="19" y="77"/>
                  </a:lnTo>
                  <a:lnTo>
                    <a:pt x="40" y="68"/>
                  </a:lnTo>
                  <a:lnTo>
                    <a:pt x="0" y="6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77" name="Freeform 75"/>
            <p:cNvSpPr>
              <a:spLocks/>
            </p:cNvSpPr>
            <p:nvPr/>
          </p:nvSpPr>
          <p:spPr bwMode="auto">
            <a:xfrm>
              <a:off x="3961" y="2023"/>
              <a:ext cx="75" cy="41"/>
            </a:xfrm>
            <a:custGeom>
              <a:avLst/>
              <a:gdLst>
                <a:gd name="T0" fmla="*/ 0 w 75"/>
                <a:gd name="T1" fmla="*/ 15 h 41"/>
                <a:gd name="T2" fmla="*/ 9 w 75"/>
                <a:gd name="T3" fmla="*/ 28 h 41"/>
                <a:gd name="T4" fmla="*/ 28 w 75"/>
                <a:gd name="T5" fmla="*/ 40 h 41"/>
                <a:gd name="T6" fmla="*/ 74 w 75"/>
                <a:gd name="T7" fmla="*/ 12 h 41"/>
                <a:gd name="T8" fmla="*/ 54 w 75"/>
                <a:gd name="T9" fmla="*/ 0 h 41"/>
                <a:gd name="T10" fmla="*/ 63 w 75"/>
                <a:gd name="T11" fmla="*/ 15 h 41"/>
                <a:gd name="T12" fmla="*/ 0 w 75"/>
                <a:gd name="T13" fmla="*/ 15 h 41"/>
                <a:gd name="T14" fmla="*/ 0 w 75"/>
                <a:gd name="T15" fmla="*/ 21 h 41"/>
                <a:gd name="T16" fmla="*/ 9 w 75"/>
                <a:gd name="T17" fmla="*/ 28 h 41"/>
                <a:gd name="T18" fmla="*/ 0 w 75"/>
                <a:gd name="T19" fmla="*/ 15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41"/>
                <a:gd name="T32" fmla="*/ 75 w 75"/>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41">
                  <a:moveTo>
                    <a:pt x="0" y="15"/>
                  </a:moveTo>
                  <a:lnTo>
                    <a:pt x="9" y="28"/>
                  </a:lnTo>
                  <a:lnTo>
                    <a:pt x="28" y="40"/>
                  </a:lnTo>
                  <a:lnTo>
                    <a:pt x="74" y="12"/>
                  </a:lnTo>
                  <a:lnTo>
                    <a:pt x="54" y="0"/>
                  </a:lnTo>
                  <a:lnTo>
                    <a:pt x="63" y="15"/>
                  </a:lnTo>
                  <a:lnTo>
                    <a:pt x="0" y="15"/>
                  </a:lnTo>
                  <a:lnTo>
                    <a:pt x="0" y="21"/>
                  </a:lnTo>
                  <a:lnTo>
                    <a:pt x="9" y="28"/>
                  </a:lnTo>
                  <a:lnTo>
                    <a:pt x="0" y="1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78" name="Freeform 76"/>
            <p:cNvSpPr>
              <a:spLocks/>
            </p:cNvSpPr>
            <p:nvPr/>
          </p:nvSpPr>
          <p:spPr bwMode="auto">
            <a:xfrm>
              <a:off x="3961" y="2008"/>
              <a:ext cx="62" cy="32"/>
            </a:xfrm>
            <a:custGeom>
              <a:avLst/>
              <a:gdLst>
                <a:gd name="T0" fmla="*/ 15 w 62"/>
                <a:gd name="T1" fmla="*/ 0 h 32"/>
                <a:gd name="T2" fmla="*/ 0 w 62"/>
                <a:gd name="T3" fmla="*/ 16 h 32"/>
                <a:gd name="T4" fmla="*/ 0 w 62"/>
                <a:gd name="T5" fmla="*/ 25 h 32"/>
                <a:gd name="T6" fmla="*/ 61 w 62"/>
                <a:gd name="T7" fmla="*/ 25 h 32"/>
                <a:gd name="T8" fmla="*/ 61 w 62"/>
                <a:gd name="T9" fmla="*/ 16 h 32"/>
                <a:gd name="T10" fmla="*/ 44 w 62"/>
                <a:gd name="T11" fmla="*/ 31 h 32"/>
                <a:gd name="T12" fmla="*/ 15 w 62"/>
                <a:gd name="T13" fmla="*/ 0 h 32"/>
                <a:gd name="T14" fmla="*/ 0 w 62"/>
                <a:gd name="T15" fmla="*/ 5 h 32"/>
                <a:gd name="T16" fmla="*/ 0 w 62"/>
                <a:gd name="T17" fmla="*/ 16 h 32"/>
                <a:gd name="T18" fmla="*/ 15 w 6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2"/>
                <a:gd name="T32" fmla="*/ 62 w 6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2">
                  <a:moveTo>
                    <a:pt x="15" y="0"/>
                  </a:moveTo>
                  <a:lnTo>
                    <a:pt x="0" y="16"/>
                  </a:lnTo>
                  <a:lnTo>
                    <a:pt x="0" y="25"/>
                  </a:lnTo>
                  <a:lnTo>
                    <a:pt x="61" y="25"/>
                  </a:lnTo>
                  <a:lnTo>
                    <a:pt x="61" y="16"/>
                  </a:lnTo>
                  <a:lnTo>
                    <a:pt x="44" y="31"/>
                  </a:lnTo>
                  <a:lnTo>
                    <a:pt x="15" y="0"/>
                  </a:lnTo>
                  <a:lnTo>
                    <a:pt x="0" y="5"/>
                  </a:lnTo>
                  <a:lnTo>
                    <a:pt x="0" y="16"/>
                  </a:lnTo>
                  <a:lnTo>
                    <a:pt x="15"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79" name="Freeform 77"/>
            <p:cNvSpPr>
              <a:spLocks/>
            </p:cNvSpPr>
            <p:nvPr/>
          </p:nvSpPr>
          <p:spPr bwMode="auto">
            <a:xfrm>
              <a:off x="3980" y="1964"/>
              <a:ext cx="130" cy="76"/>
            </a:xfrm>
            <a:custGeom>
              <a:avLst/>
              <a:gdLst>
                <a:gd name="T0" fmla="*/ 129 w 130"/>
                <a:gd name="T1" fmla="*/ 12 h 76"/>
                <a:gd name="T2" fmla="*/ 87 w 130"/>
                <a:gd name="T3" fmla="*/ 7 h 76"/>
                <a:gd name="T4" fmla="*/ 0 w 130"/>
                <a:gd name="T5" fmla="*/ 38 h 76"/>
                <a:gd name="T6" fmla="*/ 33 w 130"/>
                <a:gd name="T7" fmla="*/ 75 h 76"/>
                <a:gd name="T8" fmla="*/ 120 w 130"/>
                <a:gd name="T9" fmla="*/ 46 h 76"/>
                <a:gd name="T10" fmla="*/ 80 w 130"/>
                <a:gd name="T11" fmla="*/ 41 h 76"/>
                <a:gd name="T12" fmla="*/ 129 w 130"/>
                <a:gd name="T13" fmla="*/ 12 h 76"/>
                <a:gd name="T14" fmla="*/ 110 w 130"/>
                <a:gd name="T15" fmla="*/ 0 h 76"/>
                <a:gd name="T16" fmla="*/ 87 w 130"/>
                <a:gd name="T17" fmla="*/ 7 h 76"/>
                <a:gd name="T18" fmla="*/ 129 w 130"/>
                <a:gd name="T19" fmla="*/ 12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6"/>
                <a:gd name="T32" fmla="*/ 130 w 130"/>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6">
                  <a:moveTo>
                    <a:pt x="129" y="12"/>
                  </a:moveTo>
                  <a:lnTo>
                    <a:pt x="87" y="7"/>
                  </a:lnTo>
                  <a:lnTo>
                    <a:pt x="0" y="38"/>
                  </a:lnTo>
                  <a:lnTo>
                    <a:pt x="33" y="75"/>
                  </a:lnTo>
                  <a:lnTo>
                    <a:pt x="120" y="46"/>
                  </a:lnTo>
                  <a:lnTo>
                    <a:pt x="80" y="41"/>
                  </a:lnTo>
                  <a:lnTo>
                    <a:pt x="129" y="12"/>
                  </a:lnTo>
                  <a:lnTo>
                    <a:pt x="110" y="0"/>
                  </a:lnTo>
                  <a:lnTo>
                    <a:pt x="87" y="7"/>
                  </a:lnTo>
                  <a:lnTo>
                    <a:pt x="129" y="1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80" name="Freeform 78"/>
            <p:cNvSpPr>
              <a:spLocks/>
            </p:cNvSpPr>
            <p:nvPr/>
          </p:nvSpPr>
          <p:spPr bwMode="auto">
            <a:xfrm>
              <a:off x="4069" y="1978"/>
              <a:ext cx="72" cy="39"/>
            </a:xfrm>
            <a:custGeom>
              <a:avLst/>
              <a:gdLst>
                <a:gd name="T0" fmla="*/ 71 w 72"/>
                <a:gd name="T1" fmla="*/ 25 h 39"/>
                <a:gd name="T2" fmla="*/ 62 w 72"/>
                <a:gd name="T3" fmla="*/ 12 h 39"/>
                <a:gd name="T4" fmla="*/ 45 w 72"/>
                <a:gd name="T5" fmla="*/ 0 h 39"/>
                <a:gd name="T6" fmla="*/ 0 w 72"/>
                <a:gd name="T7" fmla="*/ 26 h 39"/>
                <a:gd name="T8" fmla="*/ 17 w 72"/>
                <a:gd name="T9" fmla="*/ 38 h 39"/>
                <a:gd name="T10" fmla="*/ 9 w 72"/>
                <a:gd name="T11" fmla="*/ 25 h 39"/>
                <a:gd name="T12" fmla="*/ 71 w 72"/>
                <a:gd name="T13" fmla="*/ 25 h 39"/>
                <a:gd name="T14" fmla="*/ 71 w 72"/>
                <a:gd name="T15" fmla="*/ 17 h 39"/>
                <a:gd name="T16" fmla="*/ 62 w 72"/>
                <a:gd name="T17" fmla="*/ 12 h 39"/>
                <a:gd name="T18" fmla="*/ 71 w 72"/>
                <a:gd name="T19" fmla="*/ 25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9"/>
                <a:gd name="T32" fmla="*/ 72 w 72"/>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9">
                  <a:moveTo>
                    <a:pt x="71" y="25"/>
                  </a:moveTo>
                  <a:lnTo>
                    <a:pt x="62" y="12"/>
                  </a:lnTo>
                  <a:lnTo>
                    <a:pt x="45" y="0"/>
                  </a:lnTo>
                  <a:lnTo>
                    <a:pt x="0" y="26"/>
                  </a:lnTo>
                  <a:lnTo>
                    <a:pt x="17" y="38"/>
                  </a:lnTo>
                  <a:lnTo>
                    <a:pt x="9" y="25"/>
                  </a:lnTo>
                  <a:lnTo>
                    <a:pt x="71" y="25"/>
                  </a:lnTo>
                  <a:lnTo>
                    <a:pt x="71" y="17"/>
                  </a:lnTo>
                  <a:lnTo>
                    <a:pt x="62" y="12"/>
                  </a:lnTo>
                  <a:lnTo>
                    <a:pt x="71" y="2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81" name="Freeform 79"/>
            <p:cNvSpPr>
              <a:spLocks/>
            </p:cNvSpPr>
            <p:nvPr/>
          </p:nvSpPr>
          <p:spPr bwMode="auto">
            <a:xfrm>
              <a:off x="4080" y="1999"/>
              <a:ext cx="61" cy="35"/>
            </a:xfrm>
            <a:custGeom>
              <a:avLst/>
              <a:gdLst>
                <a:gd name="T0" fmla="*/ 46 w 61"/>
                <a:gd name="T1" fmla="*/ 34 h 35"/>
                <a:gd name="T2" fmla="*/ 60 w 61"/>
                <a:gd name="T3" fmla="*/ 17 h 35"/>
                <a:gd name="T4" fmla="*/ 60 w 61"/>
                <a:gd name="T5" fmla="*/ 8 h 35"/>
                <a:gd name="T6" fmla="*/ 0 w 61"/>
                <a:gd name="T7" fmla="*/ 8 h 35"/>
                <a:gd name="T8" fmla="*/ 0 w 61"/>
                <a:gd name="T9" fmla="*/ 17 h 35"/>
                <a:gd name="T10" fmla="*/ 17 w 61"/>
                <a:gd name="T11" fmla="*/ 0 h 35"/>
                <a:gd name="T12" fmla="*/ 46 w 61"/>
                <a:gd name="T13" fmla="*/ 34 h 35"/>
                <a:gd name="T14" fmla="*/ 60 w 61"/>
                <a:gd name="T15" fmla="*/ 27 h 35"/>
                <a:gd name="T16" fmla="*/ 60 w 61"/>
                <a:gd name="T17" fmla="*/ 17 h 35"/>
                <a:gd name="T18" fmla="*/ 46 w 61"/>
                <a:gd name="T19" fmla="*/ 3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5"/>
                <a:gd name="T32" fmla="*/ 61 w 6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5">
                  <a:moveTo>
                    <a:pt x="46" y="34"/>
                  </a:moveTo>
                  <a:lnTo>
                    <a:pt x="60" y="17"/>
                  </a:lnTo>
                  <a:lnTo>
                    <a:pt x="60" y="8"/>
                  </a:lnTo>
                  <a:lnTo>
                    <a:pt x="0" y="8"/>
                  </a:lnTo>
                  <a:lnTo>
                    <a:pt x="0" y="17"/>
                  </a:lnTo>
                  <a:lnTo>
                    <a:pt x="17" y="0"/>
                  </a:lnTo>
                  <a:lnTo>
                    <a:pt x="46" y="34"/>
                  </a:lnTo>
                  <a:lnTo>
                    <a:pt x="60" y="27"/>
                  </a:lnTo>
                  <a:lnTo>
                    <a:pt x="60" y="17"/>
                  </a:lnTo>
                  <a:lnTo>
                    <a:pt x="46" y="3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82" name="Freeform 80"/>
            <p:cNvSpPr>
              <a:spLocks/>
            </p:cNvSpPr>
            <p:nvPr/>
          </p:nvSpPr>
          <p:spPr bwMode="auto">
            <a:xfrm>
              <a:off x="4090" y="2083"/>
              <a:ext cx="62" cy="31"/>
            </a:xfrm>
            <a:custGeom>
              <a:avLst/>
              <a:gdLst>
                <a:gd name="T0" fmla="*/ 15 w 62"/>
                <a:gd name="T1" fmla="*/ 0 h 31"/>
                <a:gd name="T2" fmla="*/ 0 w 62"/>
                <a:gd name="T3" fmla="*/ 15 h 31"/>
                <a:gd name="T4" fmla="*/ 0 w 62"/>
                <a:gd name="T5" fmla="*/ 29 h 31"/>
                <a:gd name="T6" fmla="*/ 61 w 62"/>
                <a:gd name="T7" fmla="*/ 29 h 31"/>
                <a:gd name="T8" fmla="*/ 61 w 62"/>
                <a:gd name="T9" fmla="*/ 15 h 31"/>
                <a:gd name="T10" fmla="*/ 46 w 62"/>
                <a:gd name="T11" fmla="*/ 30 h 31"/>
                <a:gd name="T12" fmla="*/ 15 w 62"/>
                <a:gd name="T13" fmla="*/ 0 h 31"/>
                <a:gd name="T14" fmla="*/ 0 w 62"/>
                <a:gd name="T15" fmla="*/ 5 h 31"/>
                <a:gd name="T16" fmla="*/ 0 w 62"/>
                <a:gd name="T17" fmla="*/ 15 h 31"/>
                <a:gd name="T18" fmla="*/ 15 w 62"/>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1"/>
                <a:gd name="T32" fmla="*/ 62 w 6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1">
                  <a:moveTo>
                    <a:pt x="15" y="0"/>
                  </a:moveTo>
                  <a:lnTo>
                    <a:pt x="0" y="15"/>
                  </a:lnTo>
                  <a:lnTo>
                    <a:pt x="0" y="29"/>
                  </a:lnTo>
                  <a:lnTo>
                    <a:pt x="61" y="29"/>
                  </a:lnTo>
                  <a:lnTo>
                    <a:pt x="61" y="15"/>
                  </a:lnTo>
                  <a:lnTo>
                    <a:pt x="46" y="30"/>
                  </a:lnTo>
                  <a:lnTo>
                    <a:pt x="15" y="0"/>
                  </a:lnTo>
                  <a:lnTo>
                    <a:pt x="0" y="5"/>
                  </a:lnTo>
                  <a:lnTo>
                    <a:pt x="0" y="15"/>
                  </a:lnTo>
                  <a:lnTo>
                    <a:pt x="15"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83" name="Freeform 81"/>
            <p:cNvSpPr>
              <a:spLocks/>
            </p:cNvSpPr>
            <p:nvPr/>
          </p:nvSpPr>
          <p:spPr bwMode="auto">
            <a:xfrm>
              <a:off x="4109" y="2038"/>
              <a:ext cx="119" cy="76"/>
            </a:xfrm>
            <a:custGeom>
              <a:avLst/>
              <a:gdLst>
                <a:gd name="T0" fmla="*/ 118 w 119"/>
                <a:gd name="T1" fmla="*/ 13 h 76"/>
                <a:gd name="T2" fmla="*/ 76 w 119"/>
                <a:gd name="T3" fmla="*/ 10 h 76"/>
                <a:gd name="T4" fmla="*/ 0 w 119"/>
                <a:gd name="T5" fmla="*/ 40 h 76"/>
                <a:gd name="T6" fmla="*/ 35 w 119"/>
                <a:gd name="T7" fmla="*/ 75 h 76"/>
                <a:gd name="T8" fmla="*/ 111 w 119"/>
                <a:gd name="T9" fmla="*/ 46 h 76"/>
                <a:gd name="T10" fmla="*/ 69 w 119"/>
                <a:gd name="T11" fmla="*/ 43 h 76"/>
                <a:gd name="T12" fmla="*/ 118 w 119"/>
                <a:gd name="T13" fmla="*/ 13 h 76"/>
                <a:gd name="T14" fmla="*/ 99 w 119"/>
                <a:gd name="T15" fmla="*/ 0 h 76"/>
                <a:gd name="T16" fmla="*/ 76 w 119"/>
                <a:gd name="T17" fmla="*/ 10 h 76"/>
                <a:gd name="T18" fmla="*/ 118 w 119"/>
                <a:gd name="T19" fmla="*/ 13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76"/>
                <a:gd name="T32" fmla="*/ 119 w 119"/>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76">
                  <a:moveTo>
                    <a:pt x="118" y="13"/>
                  </a:moveTo>
                  <a:lnTo>
                    <a:pt x="76" y="10"/>
                  </a:lnTo>
                  <a:lnTo>
                    <a:pt x="0" y="40"/>
                  </a:lnTo>
                  <a:lnTo>
                    <a:pt x="35" y="75"/>
                  </a:lnTo>
                  <a:lnTo>
                    <a:pt x="111" y="46"/>
                  </a:lnTo>
                  <a:lnTo>
                    <a:pt x="69" y="43"/>
                  </a:lnTo>
                  <a:lnTo>
                    <a:pt x="118" y="13"/>
                  </a:lnTo>
                  <a:lnTo>
                    <a:pt x="99" y="0"/>
                  </a:lnTo>
                  <a:lnTo>
                    <a:pt x="76" y="10"/>
                  </a:lnTo>
                  <a:lnTo>
                    <a:pt x="118" y="1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84" name="Freeform 82"/>
            <p:cNvSpPr>
              <a:spLocks/>
            </p:cNvSpPr>
            <p:nvPr/>
          </p:nvSpPr>
          <p:spPr bwMode="auto">
            <a:xfrm>
              <a:off x="4188" y="2053"/>
              <a:ext cx="90" cy="49"/>
            </a:xfrm>
            <a:custGeom>
              <a:avLst/>
              <a:gdLst>
                <a:gd name="T0" fmla="*/ 89 w 90"/>
                <a:gd name="T1" fmla="*/ 34 h 49"/>
                <a:gd name="T2" fmla="*/ 80 w 90"/>
                <a:gd name="T3" fmla="*/ 22 h 49"/>
                <a:gd name="T4" fmla="*/ 47 w 90"/>
                <a:gd name="T5" fmla="*/ 0 h 49"/>
                <a:gd name="T6" fmla="*/ 0 w 90"/>
                <a:gd name="T7" fmla="*/ 27 h 49"/>
                <a:gd name="T8" fmla="*/ 33 w 90"/>
                <a:gd name="T9" fmla="*/ 48 h 49"/>
                <a:gd name="T10" fmla="*/ 24 w 90"/>
                <a:gd name="T11" fmla="*/ 34 h 49"/>
                <a:gd name="T12" fmla="*/ 89 w 90"/>
                <a:gd name="T13" fmla="*/ 34 h 49"/>
                <a:gd name="T14" fmla="*/ 89 w 90"/>
                <a:gd name="T15" fmla="*/ 27 h 49"/>
                <a:gd name="T16" fmla="*/ 80 w 90"/>
                <a:gd name="T17" fmla="*/ 22 h 49"/>
                <a:gd name="T18" fmla="*/ 89 w 90"/>
                <a:gd name="T19" fmla="*/ 34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49"/>
                <a:gd name="T32" fmla="*/ 90 w 90"/>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49">
                  <a:moveTo>
                    <a:pt x="89" y="34"/>
                  </a:moveTo>
                  <a:lnTo>
                    <a:pt x="80" y="22"/>
                  </a:lnTo>
                  <a:lnTo>
                    <a:pt x="47" y="0"/>
                  </a:lnTo>
                  <a:lnTo>
                    <a:pt x="0" y="27"/>
                  </a:lnTo>
                  <a:lnTo>
                    <a:pt x="33" y="48"/>
                  </a:lnTo>
                  <a:lnTo>
                    <a:pt x="24" y="34"/>
                  </a:lnTo>
                  <a:lnTo>
                    <a:pt x="89" y="34"/>
                  </a:lnTo>
                  <a:lnTo>
                    <a:pt x="89" y="27"/>
                  </a:lnTo>
                  <a:lnTo>
                    <a:pt x="80" y="22"/>
                  </a:lnTo>
                  <a:lnTo>
                    <a:pt x="89" y="3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85" name="Freeform 83"/>
            <p:cNvSpPr>
              <a:spLocks/>
            </p:cNvSpPr>
            <p:nvPr/>
          </p:nvSpPr>
          <p:spPr bwMode="auto">
            <a:xfrm>
              <a:off x="4217" y="2093"/>
              <a:ext cx="61" cy="31"/>
            </a:xfrm>
            <a:custGeom>
              <a:avLst/>
              <a:gdLst>
                <a:gd name="T0" fmla="*/ 46 w 61"/>
                <a:gd name="T1" fmla="*/ 30 h 31"/>
                <a:gd name="T2" fmla="*/ 60 w 61"/>
                <a:gd name="T3" fmla="*/ 15 h 31"/>
                <a:gd name="T4" fmla="*/ 60 w 61"/>
                <a:gd name="T5" fmla="*/ 1 h 31"/>
                <a:gd name="T6" fmla="*/ 0 w 61"/>
                <a:gd name="T7" fmla="*/ 1 h 31"/>
                <a:gd name="T8" fmla="*/ 0 w 61"/>
                <a:gd name="T9" fmla="*/ 15 h 31"/>
                <a:gd name="T10" fmla="*/ 14 w 61"/>
                <a:gd name="T11" fmla="*/ 0 h 31"/>
                <a:gd name="T12" fmla="*/ 46 w 61"/>
                <a:gd name="T13" fmla="*/ 30 h 31"/>
                <a:gd name="T14" fmla="*/ 60 w 61"/>
                <a:gd name="T15" fmla="*/ 25 h 31"/>
                <a:gd name="T16" fmla="*/ 60 w 61"/>
                <a:gd name="T17" fmla="*/ 15 h 31"/>
                <a:gd name="T18" fmla="*/ 46 w 61"/>
                <a:gd name="T19" fmla="*/ 3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1"/>
                <a:gd name="T32" fmla="*/ 61 w 6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1">
                  <a:moveTo>
                    <a:pt x="46" y="30"/>
                  </a:moveTo>
                  <a:lnTo>
                    <a:pt x="60" y="15"/>
                  </a:lnTo>
                  <a:lnTo>
                    <a:pt x="60" y="1"/>
                  </a:lnTo>
                  <a:lnTo>
                    <a:pt x="0" y="1"/>
                  </a:lnTo>
                  <a:lnTo>
                    <a:pt x="0" y="15"/>
                  </a:lnTo>
                  <a:lnTo>
                    <a:pt x="14" y="0"/>
                  </a:lnTo>
                  <a:lnTo>
                    <a:pt x="46" y="30"/>
                  </a:lnTo>
                  <a:lnTo>
                    <a:pt x="60" y="25"/>
                  </a:lnTo>
                  <a:lnTo>
                    <a:pt x="60" y="15"/>
                  </a:lnTo>
                  <a:lnTo>
                    <a:pt x="46" y="3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86" name="Freeform 84"/>
            <p:cNvSpPr>
              <a:spLocks/>
            </p:cNvSpPr>
            <p:nvPr/>
          </p:nvSpPr>
          <p:spPr bwMode="auto">
            <a:xfrm>
              <a:off x="4140" y="2093"/>
              <a:ext cx="120" cy="74"/>
            </a:xfrm>
            <a:custGeom>
              <a:avLst/>
              <a:gdLst>
                <a:gd name="T0" fmla="*/ 0 w 120"/>
                <a:gd name="T1" fmla="*/ 61 h 74"/>
                <a:gd name="T2" fmla="*/ 42 w 120"/>
                <a:gd name="T3" fmla="*/ 64 h 74"/>
                <a:gd name="T4" fmla="*/ 119 w 120"/>
                <a:gd name="T5" fmla="*/ 35 h 74"/>
                <a:gd name="T6" fmla="*/ 84 w 120"/>
                <a:gd name="T7" fmla="*/ 0 h 74"/>
                <a:gd name="T8" fmla="*/ 7 w 120"/>
                <a:gd name="T9" fmla="*/ 29 h 74"/>
                <a:gd name="T10" fmla="*/ 47 w 120"/>
                <a:gd name="T11" fmla="*/ 32 h 74"/>
                <a:gd name="T12" fmla="*/ 0 w 120"/>
                <a:gd name="T13" fmla="*/ 61 h 74"/>
                <a:gd name="T14" fmla="*/ 19 w 120"/>
                <a:gd name="T15" fmla="*/ 73 h 74"/>
                <a:gd name="T16" fmla="*/ 42 w 120"/>
                <a:gd name="T17" fmla="*/ 64 h 74"/>
                <a:gd name="T18" fmla="*/ 0 w 120"/>
                <a:gd name="T19" fmla="*/ 61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74"/>
                <a:gd name="T32" fmla="*/ 120 w 120"/>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74">
                  <a:moveTo>
                    <a:pt x="0" y="61"/>
                  </a:moveTo>
                  <a:lnTo>
                    <a:pt x="42" y="64"/>
                  </a:lnTo>
                  <a:lnTo>
                    <a:pt x="119" y="35"/>
                  </a:lnTo>
                  <a:lnTo>
                    <a:pt x="84" y="0"/>
                  </a:lnTo>
                  <a:lnTo>
                    <a:pt x="7" y="29"/>
                  </a:lnTo>
                  <a:lnTo>
                    <a:pt x="47" y="32"/>
                  </a:lnTo>
                  <a:lnTo>
                    <a:pt x="0" y="61"/>
                  </a:lnTo>
                  <a:lnTo>
                    <a:pt x="19" y="73"/>
                  </a:lnTo>
                  <a:lnTo>
                    <a:pt x="42" y="64"/>
                  </a:lnTo>
                  <a:lnTo>
                    <a:pt x="0" y="6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87" name="Freeform 85"/>
            <p:cNvSpPr>
              <a:spLocks/>
            </p:cNvSpPr>
            <p:nvPr/>
          </p:nvSpPr>
          <p:spPr bwMode="auto">
            <a:xfrm>
              <a:off x="4090" y="2104"/>
              <a:ext cx="88" cy="50"/>
            </a:xfrm>
            <a:custGeom>
              <a:avLst/>
              <a:gdLst>
                <a:gd name="T0" fmla="*/ 0 w 88"/>
                <a:gd name="T1" fmla="*/ 14 h 50"/>
                <a:gd name="T2" fmla="*/ 9 w 88"/>
                <a:gd name="T3" fmla="*/ 29 h 50"/>
                <a:gd name="T4" fmla="*/ 42 w 88"/>
                <a:gd name="T5" fmla="*/ 49 h 50"/>
                <a:gd name="T6" fmla="*/ 87 w 88"/>
                <a:gd name="T7" fmla="*/ 21 h 50"/>
                <a:gd name="T8" fmla="*/ 54 w 88"/>
                <a:gd name="T9" fmla="*/ 0 h 50"/>
                <a:gd name="T10" fmla="*/ 65 w 88"/>
                <a:gd name="T11" fmla="*/ 14 h 50"/>
                <a:gd name="T12" fmla="*/ 0 w 88"/>
                <a:gd name="T13" fmla="*/ 14 h 50"/>
                <a:gd name="T14" fmla="*/ 0 w 88"/>
                <a:gd name="T15" fmla="*/ 24 h 50"/>
                <a:gd name="T16" fmla="*/ 9 w 88"/>
                <a:gd name="T17" fmla="*/ 29 h 50"/>
                <a:gd name="T18" fmla="*/ 0 w 88"/>
                <a:gd name="T19" fmla="*/ 14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50"/>
                <a:gd name="T32" fmla="*/ 88 w 8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50">
                  <a:moveTo>
                    <a:pt x="0" y="14"/>
                  </a:moveTo>
                  <a:lnTo>
                    <a:pt x="9" y="29"/>
                  </a:lnTo>
                  <a:lnTo>
                    <a:pt x="42" y="49"/>
                  </a:lnTo>
                  <a:lnTo>
                    <a:pt x="87" y="21"/>
                  </a:lnTo>
                  <a:lnTo>
                    <a:pt x="54" y="0"/>
                  </a:lnTo>
                  <a:lnTo>
                    <a:pt x="65" y="14"/>
                  </a:lnTo>
                  <a:lnTo>
                    <a:pt x="0" y="14"/>
                  </a:lnTo>
                  <a:lnTo>
                    <a:pt x="0" y="24"/>
                  </a:lnTo>
                  <a:lnTo>
                    <a:pt x="9" y="29"/>
                  </a:lnTo>
                  <a:lnTo>
                    <a:pt x="0" y="1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88" name="Freeform 86"/>
            <p:cNvSpPr>
              <a:spLocks/>
            </p:cNvSpPr>
            <p:nvPr/>
          </p:nvSpPr>
          <p:spPr bwMode="auto">
            <a:xfrm>
              <a:off x="4188" y="2144"/>
              <a:ext cx="61" cy="31"/>
            </a:xfrm>
            <a:custGeom>
              <a:avLst/>
              <a:gdLst>
                <a:gd name="T0" fmla="*/ 14 w 61"/>
                <a:gd name="T1" fmla="*/ 0 h 31"/>
                <a:gd name="T2" fmla="*/ 0 w 61"/>
                <a:gd name="T3" fmla="*/ 15 h 31"/>
                <a:gd name="T4" fmla="*/ 0 w 61"/>
                <a:gd name="T5" fmla="*/ 29 h 31"/>
                <a:gd name="T6" fmla="*/ 60 w 61"/>
                <a:gd name="T7" fmla="*/ 29 h 31"/>
                <a:gd name="T8" fmla="*/ 60 w 61"/>
                <a:gd name="T9" fmla="*/ 15 h 31"/>
                <a:gd name="T10" fmla="*/ 46 w 61"/>
                <a:gd name="T11" fmla="*/ 30 h 31"/>
                <a:gd name="T12" fmla="*/ 14 w 61"/>
                <a:gd name="T13" fmla="*/ 0 h 31"/>
                <a:gd name="T14" fmla="*/ 0 w 61"/>
                <a:gd name="T15" fmla="*/ 5 h 31"/>
                <a:gd name="T16" fmla="*/ 0 w 61"/>
                <a:gd name="T17" fmla="*/ 15 h 31"/>
                <a:gd name="T18" fmla="*/ 14 w 61"/>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1"/>
                <a:gd name="T32" fmla="*/ 61 w 6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1">
                  <a:moveTo>
                    <a:pt x="14" y="0"/>
                  </a:moveTo>
                  <a:lnTo>
                    <a:pt x="0" y="15"/>
                  </a:lnTo>
                  <a:lnTo>
                    <a:pt x="0" y="29"/>
                  </a:lnTo>
                  <a:lnTo>
                    <a:pt x="60" y="29"/>
                  </a:lnTo>
                  <a:lnTo>
                    <a:pt x="60" y="15"/>
                  </a:lnTo>
                  <a:lnTo>
                    <a:pt x="46" y="30"/>
                  </a:lnTo>
                  <a:lnTo>
                    <a:pt x="14" y="0"/>
                  </a:lnTo>
                  <a:lnTo>
                    <a:pt x="0" y="5"/>
                  </a:lnTo>
                  <a:lnTo>
                    <a:pt x="0" y="15"/>
                  </a:lnTo>
                  <a:lnTo>
                    <a:pt x="14"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89" name="Freeform 87"/>
            <p:cNvSpPr>
              <a:spLocks/>
            </p:cNvSpPr>
            <p:nvPr/>
          </p:nvSpPr>
          <p:spPr bwMode="auto">
            <a:xfrm>
              <a:off x="4206" y="2103"/>
              <a:ext cx="120" cy="72"/>
            </a:xfrm>
            <a:custGeom>
              <a:avLst/>
              <a:gdLst>
                <a:gd name="T0" fmla="*/ 119 w 120"/>
                <a:gd name="T1" fmla="*/ 10 h 72"/>
                <a:gd name="T2" fmla="*/ 79 w 120"/>
                <a:gd name="T3" fmla="*/ 9 h 72"/>
                <a:gd name="T4" fmla="*/ 0 w 120"/>
                <a:gd name="T5" fmla="*/ 36 h 72"/>
                <a:gd name="T6" fmla="*/ 35 w 120"/>
                <a:gd name="T7" fmla="*/ 71 h 72"/>
                <a:gd name="T8" fmla="*/ 114 w 120"/>
                <a:gd name="T9" fmla="*/ 43 h 72"/>
                <a:gd name="T10" fmla="*/ 72 w 120"/>
                <a:gd name="T11" fmla="*/ 41 h 72"/>
                <a:gd name="T12" fmla="*/ 119 w 120"/>
                <a:gd name="T13" fmla="*/ 10 h 72"/>
                <a:gd name="T14" fmla="*/ 100 w 120"/>
                <a:gd name="T15" fmla="*/ 0 h 72"/>
                <a:gd name="T16" fmla="*/ 79 w 120"/>
                <a:gd name="T17" fmla="*/ 9 h 72"/>
                <a:gd name="T18" fmla="*/ 119 w 120"/>
                <a:gd name="T19" fmla="*/ 1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72"/>
                <a:gd name="T32" fmla="*/ 120 w 12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72">
                  <a:moveTo>
                    <a:pt x="119" y="10"/>
                  </a:moveTo>
                  <a:lnTo>
                    <a:pt x="79" y="9"/>
                  </a:lnTo>
                  <a:lnTo>
                    <a:pt x="0" y="36"/>
                  </a:lnTo>
                  <a:lnTo>
                    <a:pt x="35" y="71"/>
                  </a:lnTo>
                  <a:lnTo>
                    <a:pt x="114" y="43"/>
                  </a:lnTo>
                  <a:lnTo>
                    <a:pt x="72" y="41"/>
                  </a:lnTo>
                  <a:lnTo>
                    <a:pt x="119" y="10"/>
                  </a:lnTo>
                  <a:lnTo>
                    <a:pt x="100" y="0"/>
                  </a:lnTo>
                  <a:lnTo>
                    <a:pt x="79" y="9"/>
                  </a:lnTo>
                  <a:lnTo>
                    <a:pt x="119" y="1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90" name="Freeform 88"/>
            <p:cNvSpPr>
              <a:spLocks/>
            </p:cNvSpPr>
            <p:nvPr/>
          </p:nvSpPr>
          <p:spPr bwMode="auto">
            <a:xfrm>
              <a:off x="4288" y="2114"/>
              <a:ext cx="88" cy="51"/>
            </a:xfrm>
            <a:custGeom>
              <a:avLst/>
              <a:gdLst>
                <a:gd name="T0" fmla="*/ 87 w 88"/>
                <a:gd name="T1" fmla="*/ 36 h 51"/>
                <a:gd name="T2" fmla="*/ 78 w 88"/>
                <a:gd name="T3" fmla="*/ 21 h 51"/>
                <a:gd name="T4" fmla="*/ 45 w 88"/>
                <a:gd name="T5" fmla="*/ 0 h 51"/>
                <a:gd name="T6" fmla="*/ 0 w 88"/>
                <a:gd name="T7" fmla="*/ 29 h 51"/>
                <a:gd name="T8" fmla="*/ 33 w 88"/>
                <a:gd name="T9" fmla="*/ 50 h 51"/>
                <a:gd name="T10" fmla="*/ 25 w 88"/>
                <a:gd name="T11" fmla="*/ 36 h 51"/>
                <a:gd name="T12" fmla="*/ 87 w 88"/>
                <a:gd name="T13" fmla="*/ 36 h 51"/>
                <a:gd name="T14" fmla="*/ 87 w 88"/>
                <a:gd name="T15" fmla="*/ 28 h 51"/>
                <a:gd name="T16" fmla="*/ 78 w 88"/>
                <a:gd name="T17" fmla="*/ 21 h 51"/>
                <a:gd name="T18" fmla="*/ 87 w 88"/>
                <a:gd name="T19" fmla="*/ 3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51"/>
                <a:gd name="T32" fmla="*/ 88 w 88"/>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51">
                  <a:moveTo>
                    <a:pt x="87" y="36"/>
                  </a:moveTo>
                  <a:lnTo>
                    <a:pt x="78" y="21"/>
                  </a:lnTo>
                  <a:lnTo>
                    <a:pt x="45" y="0"/>
                  </a:lnTo>
                  <a:lnTo>
                    <a:pt x="0" y="29"/>
                  </a:lnTo>
                  <a:lnTo>
                    <a:pt x="33" y="50"/>
                  </a:lnTo>
                  <a:lnTo>
                    <a:pt x="25" y="36"/>
                  </a:lnTo>
                  <a:lnTo>
                    <a:pt x="87" y="36"/>
                  </a:lnTo>
                  <a:lnTo>
                    <a:pt x="87" y="28"/>
                  </a:lnTo>
                  <a:lnTo>
                    <a:pt x="78" y="21"/>
                  </a:lnTo>
                  <a:lnTo>
                    <a:pt x="87" y="3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91" name="Freeform 89"/>
            <p:cNvSpPr>
              <a:spLocks/>
            </p:cNvSpPr>
            <p:nvPr/>
          </p:nvSpPr>
          <p:spPr bwMode="auto">
            <a:xfrm>
              <a:off x="4317" y="2156"/>
              <a:ext cx="59" cy="31"/>
            </a:xfrm>
            <a:custGeom>
              <a:avLst/>
              <a:gdLst>
                <a:gd name="T0" fmla="*/ 46 w 59"/>
                <a:gd name="T1" fmla="*/ 30 h 31"/>
                <a:gd name="T2" fmla="*/ 58 w 59"/>
                <a:gd name="T3" fmla="*/ 15 h 31"/>
                <a:gd name="T4" fmla="*/ 58 w 59"/>
                <a:gd name="T5" fmla="*/ 1 h 31"/>
                <a:gd name="T6" fmla="*/ 0 w 59"/>
                <a:gd name="T7" fmla="*/ 1 h 31"/>
                <a:gd name="T8" fmla="*/ 0 w 59"/>
                <a:gd name="T9" fmla="*/ 15 h 31"/>
                <a:gd name="T10" fmla="*/ 15 w 59"/>
                <a:gd name="T11" fmla="*/ 0 h 31"/>
                <a:gd name="T12" fmla="*/ 46 w 59"/>
                <a:gd name="T13" fmla="*/ 30 h 31"/>
                <a:gd name="T14" fmla="*/ 58 w 59"/>
                <a:gd name="T15" fmla="*/ 25 h 31"/>
                <a:gd name="T16" fmla="*/ 58 w 59"/>
                <a:gd name="T17" fmla="*/ 15 h 31"/>
                <a:gd name="T18" fmla="*/ 46 w 59"/>
                <a:gd name="T19" fmla="*/ 3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1"/>
                <a:gd name="T32" fmla="*/ 59 w 5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1">
                  <a:moveTo>
                    <a:pt x="46" y="30"/>
                  </a:moveTo>
                  <a:lnTo>
                    <a:pt x="58" y="15"/>
                  </a:lnTo>
                  <a:lnTo>
                    <a:pt x="58" y="1"/>
                  </a:lnTo>
                  <a:lnTo>
                    <a:pt x="0" y="1"/>
                  </a:lnTo>
                  <a:lnTo>
                    <a:pt x="0" y="15"/>
                  </a:lnTo>
                  <a:lnTo>
                    <a:pt x="15" y="0"/>
                  </a:lnTo>
                  <a:lnTo>
                    <a:pt x="46" y="30"/>
                  </a:lnTo>
                  <a:lnTo>
                    <a:pt x="58" y="25"/>
                  </a:lnTo>
                  <a:lnTo>
                    <a:pt x="58" y="15"/>
                  </a:lnTo>
                  <a:lnTo>
                    <a:pt x="46" y="3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92" name="Freeform 90"/>
            <p:cNvSpPr>
              <a:spLocks/>
            </p:cNvSpPr>
            <p:nvPr/>
          </p:nvSpPr>
          <p:spPr bwMode="auto">
            <a:xfrm>
              <a:off x="4241" y="2156"/>
              <a:ext cx="119" cy="72"/>
            </a:xfrm>
            <a:custGeom>
              <a:avLst/>
              <a:gdLst>
                <a:gd name="T0" fmla="*/ 0 w 119"/>
                <a:gd name="T1" fmla="*/ 61 h 72"/>
                <a:gd name="T2" fmla="*/ 42 w 119"/>
                <a:gd name="T3" fmla="*/ 62 h 72"/>
                <a:gd name="T4" fmla="*/ 118 w 119"/>
                <a:gd name="T5" fmla="*/ 35 h 72"/>
                <a:gd name="T6" fmla="*/ 83 w 119"/>
                <a:gd name="T7" fmla="*/ 0 h 72"/>
                <a:gd name="T8" fmla="*/ 7 w 119"/>
                <a:gd name="T9" fmla="*/ 28 h 72"/>
                <a:gd name="T10" fmla="*/ 46 w 119"/>
                <a:gd name="T11" fmla="*/ 30 h 72"/>
                <a:gd name="T12" fmla="*/ 0 w 119"/>
                <a:gd name="T13" fmla="*/ 61 h 72"/>
                <a:gd name="T14" fmla="*/ 19 w 119"/>
                <a:gd name="T15" fmla="*/ 71 h 72"/>
                <a:gd name="T16" fmla="*/ 42 w 119"/>
                <a:gd name="T17" fmla="*/ 62 h 72"/>
                <a:gd name="T18" fmla="*/ 0 w 119"/>
                <a:gd name="T19" fmla="*/ 6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72"/>
                <a:gd name="T32" fmla="*/ 119 w 119"/>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72">
                  <a:moveTo>
                    <a:pt x="0" y="61"/>
                  </a:moveTo>
                  <a:lnTo>
                    <a:pt x="42" y="62"/>
                  </a:lnTo>
                  <a:lnTo>
                    <a:pt x="118" y="35"/>
                  </a:lnTo>
                  <a:lnTo>
                    <a:pt x="83" y="0"/>
                  </a:lnTo>
                  <a:lnTo>
                    <a:pt x="7" y="28"/>
                  </a:lnTo>
                  <a:lnTo>
                    <a:pt x="46" y="30"/>
                  </a:lnTo>
                  <a:lnTo>
                    <a:pt x="0" y="61"/>
                  </a:lnTo>
                  <a:lnTo>
                    <a:pt x="19" y="71"/>
                  </a:lnTo>
                  <a:lnTo>
                    <a:pt x="42" y="62"/>
                  </a:lnTo>
                  <a:lnTo>
                    <a:pt x="0" y="6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93" name="Freeform 91"/>
            <p:cNvSpPr>
              <a:spLocks/>
            </p:cNvSpPr>
            <p:nvPr/>
          </p:nvSpPr>
          <p:spPr bwMode="auto">
            <a:xfrm>
              <a:off x="4188" y="2166"/>
              <a:ext cx="90" cy="51"/>
            </a:xfrm>
            <a:custGeom>
              <a:avLst/>
              <a:gdLst>
                <a:gd name="T0" fmla="*/ 0 w 90"/>
                <a:gd name="T1" fmla="*/ 14 h 51"/>
                <a:gd name="T2" fmla="*/ 11 w 90"/>
                <a:gd name="T3" fmla="*/ 29 h 51"/>
                <a:gd name="T4" fmla="*/ 45 w 90"/>
                <a:gd name="T5" fmla="*/ 50 h 51"/>
                <a:gd name="T6" fmla="*/ 89 w 90"/>
                <a:gd name="T7" fmla="*/ 21 h 51"/>
                <a:gd name="T8" fmla="*/ 53 w 90"/>
                <a:gd name="T9" fmla="*/ 0 h 51"/>
                <a:gd name="T10" fmla="*/ 65 w 90"/>
                <a:gd name="T11" fmla="*/ 14 h 51"/>
                <a:gd name="T12" fmla="*/ 0 w 90"/>
                <a:gd name="T13" fmla="*/ 14 h 51"/>
                <a:gd name="T14" fmla="*/ 0 w 90"/>
                <a:gd name="T15" fmla="*/ 24 h 51"/>
                <a:gd name="T16" fmla="*/ 11 w 90"/>
                <a:gd name="T17" fmla="*/ 29 h 51"/>
                <a:gd name="T18" fmla="*/ 0 w 90"/>
                <a:gd name="T19" fmla="*/ 14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1"/>
                <a:gd name="T32" fmla="*/ 90 w 9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1">
                  <a:moveTo>
                    <a:pt x="0" y="14"/>
                  </a:moveTo>
                  <a:lnTo>
                    <a:pt x="11" y="29"/>
                  </a:lnTo>
                  <a:lnTo>
                    <a:pt x="45" y="50"/>
                  </a:lnTo>
                  <a:lnTo>
                    <a:pt x="89" y="21"/>
                  </a:lnTo>
                  <a:lnTo>
                    <a:pt x="53" y="0"/>
                  </a:lnTo>
                  <a:lnTo>
                    <a:pt x="65" y="14"/>
                  </a:lnTo>
                  <a:lnTo>
                    <a:pt x="0" y="14"/>
                  </a:lnTo>
                  <a:lnTo>
                    <a:pt x="0" y="24"/>
                  </a:lnTo>
                  <a:lnTo>
                    <a:pt x="11" y="29"/>
                  </a:lnTo>
                  <a:lnTo>
                    <a:pt x="0" y="1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94" name="Freeform 92"/>
            <p:cNvSpPr>
              <a:spLocks/>
            </p:cNvSpPr>
            <p:nvPr/>
          </p:nvSpPr>
          <p:spPr bwMode="auto">
            <a:xfrm>
              <a:off x="4291" y="2207"/>
              <a:ext cx="61" cy="31"/>
            </a:xfrm>
            <a:custGeom>
              <a:avLst/>
              <a:gdLst>
                <a:gd name="T0" fmla="*/ 14 w 61"/>
                <a:gd name="T1" fmla="*/ 0 h 31"/>
                <a:gd name="T2" fmla="*/ 0 w 61"/>
                <a:gd name="T3" fmla="*/ 15 h 31"/>
                <a:gd name="T4" fmla="*/ 0 w 61"/>
                <a:gd name="T5" fmla="*/ 29 h 31"/>
                <a:gd name="T6" fmla="*/ 60 w 61"/>
                <a:gd name="T7" fmla="*/ 29 h 31"/>
                <a:gd name="T8" fmla="*/ 60 w 61"/>
                <a:gd name="T9" fmla="*/ 15 h 31"/>
                <a:gd name="T10" fmla="*/ 46 w 61"/>
                <a:gd name="T11" fmla="*/ 30 h 31"/>
                <a:gd name="T12" fmla="*/ 14 w 61"/>
                <a:gd name="T13" fmla="*/ 0 h 31"/>
                <a:gd name="T14" fmla="*/ 0 w 61"/>
                <a:gd name="T15" fmla="*/ 5 h 31"/>
                <a:gd name="T16" fmla="*/ 0 w 61"/>
                <a:gd name="T17" fmla="*/ 15 h 31"/>
                <a:gd name="T18" fmla="*/ 14 w 61"/>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1"/>
                <a:gd name="T32" fmla="*/ 61 w 6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1">
                  <a:moveTo>
                    <a:pt x="14" y="0"/>
                  </a:moveTo>
                  <a:lnTo>
                    <a:pt x="0" y="15"/>
                  </a:lnTo>
                  <a:lnTo>
                    <a:pt x="0" y="29"/>
                  </a:lnTo>
                  <a:lnTo>
                    <a:pt x="60" y="29"/>
                  </a:lnTo>
                  <a:lnTo>
                    <a:pt x="60" y="15"/>
                  </a:lnTo>
                  <a:lnTo>
                    <a:pt x="46" y="30"/>
                  </a:lnTo>
                  <a:lnTo>
                    <a:pt x="14" y="0"/>
                  </a:lnTo>
                  <a:lnTo>
                    <a:pt x="0" y="5"/>
                  </a:lnTo>
                  <a:lnTo>
                    <a:pt x="0" y="15"/>
                  </a:lnTo>
                  <a:lnTo>
                    <a:pt x="14"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95" name="Freeform 93"/>
            <p:cNvSpPr>
              <a:spLocks/>
            </p:cNvSpPr>
            <p:nvPr/>
          </p:nvSpPr>
          <p:spPr bwMode="auto">
            <a:xfrm>
              <a:off x="4309" y="2163"/>
              <a:ext cx="117" cy="75"/>
            </a:xfrm>
            <a:custGeom>
              <a:avLst/>
              <a:gdLst>
                <a:gd name="T0" fmla="*/ 116 w 117"/>
                <a:gd name="T1" fmla="*/ 13 h 75"/>
                <a:gd name="T2" fmla="*/ 77 w 117"/>
                <a:gd name="T3" fmla="*/ 10 h 75"/>
                <a:gd name="T4" fmla="*/ 0 w 117"/>
                <a:gd name="T5" fmla="*/ 39 h 75"/>
                <a:gd name="T6" fmla="*/ 35 w 117"/>
                <a:gd name="T7" fmla="*/ 74 h 75"/>
                <a:gd name="T8" fmla="*/ 111 w 117"/>
                <a:gd name="T9" fmla="*/ 45 h 75"/>
                <a:gd name="T10" fmla="*/ 70 w 117"/>
                <a:gd name="T11" fmla="*/ 41 h 75"/>
                <a:gd name="T12" fmla="*/ 116 w 117"/>
                <a:gd name="T13" fmla="*/ 13 h 75"/>
                <a:gd name="T14" fmla="*/ 97 w 117"/>
                <a:gd name="T15" fmla="*/ 0 h 75"/>
                <a:gd name="T16" fmla="*/ 77 w 117"/>
                <a:gd name="T17" fmla="*/ 10 h 75"/>
                <a:gd name="T18" fmla="*/ 116 w 117"/>
                <a:gd name="T19" fmla="*/ 13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75"/>
                <a:gd name="T32" fmla="*/ 117 w 117"/>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75">
                  <a:moveTo>
                    <a:pt x="116" y="13"/>
                  </a:moveTo>
                  <a:lnTo>
                    <a:pt x="77" y="10"/>
                  </a:lnTo>
                  <a:lnTo>
                    <a:pt x="0" y="39"/>
                  </a:lnTo>
                  <a:lnTo>
                    <a:pt x="35" y="74"/>
                  </a:lnTo>
                  <a:lnTo>
                    <a:pt x="111" y="45"/>
                  </a:lnTo>
                  <a:lnTo>
                    <a:pt x="70" y="41"/>
                  </a:lnTo>
                  <a:lnTo>
                    <a:pt x="116" y="13"/>
                  </a:lnTo>
                  <a:lnTo>
                    <a:pt x="97" y="0"/>
                  </a:lnTo>
                  <a:lnTo>
                    <a:pt x="77" y="10"/>
                  </a:lnTo>
                  <a:lnTo>
                    <a:pt x="116" y="1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96" name="Freeform 94"/>
            <p:cNvSpPr>
              <a:spLocks/>
            </p:cNvSpPr>
            <p:nvPr/>
          </p:nvSpPr>
          <p:spPr bwMode="auto">
            <a:xfrm>
              <a:off x="4388" y="2178"/>
              <a:ext cx="88" cy="49"/>
            </a:xfrm>
            <a:custGeom>
              <a:avLst/>
              <a:gdLst>
                <a:gd name="T0" fmla="*/ 87 w 88"/>
                <a:gd name="T1" fmla="*/ 34 h 49"/>
                <a:gd name="T2" fmla="*/ 78 w 88"/>
                <a:gd name="T3" fmla="*/ 21 h 49"/>
                <a:gd name="T4" fmla="*/ 45 w 88"/>
                <a:gd name="T5" fmla="*/ 0 h 49"/>
                <a:gd name="T6" fmla="*/ 0 w 88"/>
                <a:gd name="T7" fmla="*/ 26 h 49"/>
                <a:gd name="T8" fmla="*/ 33 w 88"/>
                <a:gd name="T9" fmla="*/ 48 h 49"/>
                <a:gd name="T10" fmla="*/ 25 w 88"/>
                <a:gd name="T11" fmla="*/ 34 h 49"/>
                <a:gd name="T12" fmla="*/ 87 w 88"/>
                <a:gd name="T13" fmla="*/ 34 h 49"/>
                <a:gd name="T14" fmla="*/ 87 w 88"/>
                <a:gd name="T15" fmla="*/ 26 h 49"/>
                <a:gd name="T16" fmla="*/ 78 w 88"/>
                <a:gd name="T17" fmla="*/ 21 h 49"/>
                <a:gd name="T18" fmla="*/ 87 w 88"/>
                <a:gd name="T19" fmla="*/ 34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9"/>
                <a:gd name="T32" fmla="*/ 88 w 8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9">
                  <a:moveTo>
                    <a:pt x="87" y="34"/>
                  </a:moveTo>
                  <a:lnTo>
                    <a:pt x="78" y="21"/>
                  </a:lnTo>
                  <a:lnTo>
                    <a:pt x="45" y="0"/>
                  </a:lnTo>
                  <a:lnTo>
                    <a:pt x="0" y="26"/>
                  </a:lnTo>
                  <a:lnTo>
                    <a:pt x="33" y="48"/>
                  </a:lnTo>
                  <a:lnTo>
                    <a:pt x="25" y="34"/>
                  </a:lnTo>
                  <a:lnTo>
                    <a:pt x="87" y="34"/>
                  </a:lnTo>
                  <a:lnTo>
                    <a:pt x="87" y="26"/>
                  </a:lnTo>
                  <a:lnTo>
                    <a:pt x="78" y="21"/>
                  </a:lnTo>
                  <a:lnTo>
                    <a:pt x="87" y="3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97" name="Freeform 95"/>
            <p:cNvSpPr>
              <a:spLocks/>
            </p:cNvSpPr>
            <p:nvPr/>
          </p:nvSpPr>
          <p:spPr bwMode="auto">
            <a:xfrm>
              <a:off x="4417" y="2217"/>
              <a:ext cx="59" cy="31"/>
            </a:xfrm>
            <a:custGeom>
              <a:avLst/>
              <a:gdLst>
                <a:gd name="T0" fmla="*/ 46 w 59"/>
                <a:gd name="T1" fmla="*/ 30 h 31"/>
                <a:gd name="T2" fmla="*/ 58 w 59"/>
                <a:gd name="T3" fmla="*/ 15 h 31"/>
                <a:gd name="T4" fmla="*/ 58 w 59"/>
                <a:gd name="T5" fmla="*/ 1 h 31"/>
                <a:gd name="T6" fmla="*/ 0 w 59"/>
                <a:gd name="T7" fmla="*/ 1 h 31"/>
                <a:gd name="T8" fmla="*/ 0 w 59"/>
                <a:gd name="T9" fmla="*/ 15 h 31"/>
                <a:gd name="T10" fmla="*/ 15 w 59"/>
                <a:gd name="T11" fmla="*/ 0 h 31"/>
                <a:gd name="T12" fmla="*/ 46 w 59"/>
                <a:gd name="T13" fmla="*/ 30 h 31"/>
                <a:gd name="T14" fmla="*/ 58 w 59"/>
                <a:gd name="T15" fmla="*/ 25 h 31"/>
                <a:gd name="T16" fmla="*/ 58 w 59"/>
                <a:gd name="T17" fmla="*/ 15 h 31"/>
                <a:gd name="T18" fmla="*/ 46 w 59"/>
                <a:gd name="T19" fmla="*/ 3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1"/>
                <a:gd name="T32" fmla="*/ 59 w 5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1">
                  <a:moveTo>
                    <a:pt x="46" y="30"/>
                  </a:moveTo>
                  <a:lnTo>
                    <a:pt x="58" y="15"/>
                  </a:lnTo>
                  <a:lnTo>
                    <a:pt x="58" y="1"/>
                  </a:lnTo>
                  <a:lnTo>
                    <a:pt x="0" y="1"/>
                  </a:lnTo>
                  <a:lnTo>
                    <a:pt x="0" y="15"/>
                  </a:lnTo>
                  <a:lnTo>
                    <a:pt x="15" y="0"/>
                  </a:lnTo>
                  <a:lnTo>
                    <a:pt x="46" y="30"/>
                  </a:lnTo>
                  <a:lnTo>
                    <a:pt x="58" y="25"/>
                  </a:lnTo>
                  <a:lnTo>
                    <a:pt x="58" y="15"/>
                  </a:lnTo>
                  <a:lnTo>
                    <a:pt x="46" y="3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98" name="Freeform 96"/>
            <p:cNvSpPr>
              <a:spLocks/>
            </p:cNvSpPr>
            <p:nvPr/>
          </p:nvSpPr>
          <p:spPr bwMode="auto">
            <a:xfrm>
              <a:off x="4341" y="2217"/>
              <a:ext cx="119" cy="75"/>
            </a:xfrm>
            <a:custGeom>
              <a:avLst/>
              <a:gdLst>
                <a:gd name="T0" fmla="*/ 0 w 119"/>
                <a:gd name="T1" fmla="*/ 62 h 75"/>
                <a:gd name="T2" fmla="*/ 42 w 119"/>
                <a:gd name="T3" fmla="*/ 65 h 75"/>
                <a:gd name="T4" fmla="*/ 118 w 119"/>
                <a:gd name="T5" fmla="*/ 36 h 75"/>
                <a:gd name="T6" fmla="*/ 83 w 119"/>
                <a:gd name="T7" fmla="*/ 0 h 75"/>
                <a:gd name="T8" fmla="*/ 7 w 119"/>
                <a:gd name="T9" fmla="*/ 30 h 75"/>
                <a:gd name="T10" fmla="*/ 46 w 119"/>
                <a:gd name="T11" fmla="*/ 31 h 75"/>
                <a:gd name="T12" fmla="*/ 0 w 119"/>
                <a:gd name="T13" fmla="*/ 62 h 75"/>
                <a:gd name="T14" fmla="*/ 19 w 119"/>
                <a:gd name="T15" fmla="*/ 74 h 75"/>
                <a:gd name="T16" fmla="*/ 42 w 119"/>
                <a:gd name="T17" fmla="*/ 65 h 75"/>
                <a:gd name="T18" fmla="*/ 0 w 119"/>
                <a:gd name="T19" fmla="*/ 62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75"/>
                <a:gd name="T32" fmla="*/ 119 w 119"/>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75">
                  <a:moveTo>
                    <a:pt x="0" y="62"/>
                  </a:moveTo>
                  <a:lnTo>
                    <a:pt x="42" y="65"/>
                  </a:lnTo>
                  <a:lnTo>
                    <a:pt x="118" y="36"/>
                  </a:lnTo>
                  <a:lnTo>
                    <a:pt x="83" y="0"/>
                  </a:lnTo>
                  <a:lnTo>
                    <a:pt x="7" y="30"/>
                  </a:lnTo>
                  <a:lnTo>
                    <a:pt x="46" y="31"/>
                  </a:lnTo>
                  <a:lnTo>
                    <a:pt x="0" y="62"/>
                  </a:lnTo>
                  <a:lnTo>
                    <a:pt x="19" y="74"/>
                  </a:lnTo>
                  <a:lnTo>
                    <a:pt x="42" y="65"/>
                  </a:lnTo>
                  <a:lnTo>
                    <a:pt x="0" y="6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99" name="Freeform 97"/>
            <p:cNvSpPr>
              <a:spLocks/>
            </p:cNvSpPr>
            <p:nvPr/>
          </p:nvSpPr>
          <p:spPr bwMode="auto">
            <a:xfrm>
              <a:off x="4291" y="2229"/>
              <a:ext cx="88" cy="49"/>
            </a:xfrm>
            <a:custGeom>
              <a:avLst/>
              <a:gdLst>
                <a:gd name="T0" fmla="*/ 0 w 88"/>
                <a:gd name="T1" fmla="*/ 14 h 49"/>
                <a:gd name="T2" fmla="*/ 9 w 88"/>
                <a:gd name="T3" fmla="*/ 29 h 49"/>
                <a:gd name="T4" fmla="*/ 42 w 88"/>
                <a:gd name="T5" fmla="*/ 48 h 49"/>
                <a:gd name="T6" fmla="*/ 87 w 88"/>
                <a:gd name="T7" fmla="*/ 19 h 49"/>
                <a:gd name="T8" fmla="*/ 54 w 88"/>
                <a:gd name="T9" fmla="*/ 0 h 49"/>
                <a:gd name="T10" fmla="*/ 65 w 88"/>
                <a:gd name="T11" fmla="*/ 14 h 49"/>
                <a:gd name="T12" fmla="*/ 0 w 88"/>
                <a:gd name="T13" fmla="*/ 14 h 49"/>
                <a:gd name="T14" fmla="*/ 0 w 88"/>
                <a:gd name="T15" fmla="*/ 23 h 49"/>
                <a:gd name="T16" fmla="*/ 9 w 88"/>
                <a:gd name="T17" fmla="*/ 29 h 49"/>
                <a:gd name="T18" fmla="*/ 0 w 88"/>
                <a:gd name="T19" fmla="*/ 14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9"/>
                <a:gd name="T32" fmla="*/ 88 w 8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9">
                  <a:moveTo>
                    <a:pt x="0" y="14"/>
                  </a:moveTo>
                  <a:lnTo>
                    <a:pt x="9" y="29"/>
                  </a:lnTo>
                  <a:lnTo>
                    <a:pt x="42" y="48"/>
                  </a:lnTo>
                  <a:lnTo>
                    <a:pt x="87" y="19"/>
                  </a:lnTo>
                  <a:lnTo>
                    <a:pt x="54" y="0"/>
                  </a:lnTo>
                  <a:lnTo>
                    <a:pt x="65" y="14"/>
                  </a:lnTo>
                  <a:lnTo>
                    <a:pt x="0" y="14"/>
                  </a:lnTo>
                  <a:lnTo>
                    <a:pt x="0" y="23"/>
                  </a:lnTo>
                  <a:lnTo>
                    <a:pt x="9" y="29"/>
                  </a:lnTo>
                  <a:lnTo>
                    <a:pt x="0" y="1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00" name="Freeform 98"/>
            <p:cNvSpPr>
              <a:spLocks/>
            </p:cNvSpPr>
            <p:nvPr/>
          </p:nvSpPr>
          <p:spPr bwMode="auto">
            <a:xfrm>
              <a:off x="4391" y="2269"/>
              <a:ext cx="61" cy="31"/>
            </a:xfrm>
            <a:custGeom>
              <a:avLst/>
              <a:gdLst>
                <a:gd name="T0" fmla="*/ 14 w 61"/>
                <a:gd name="T1" fmla="*/ 0 h 31"/>
                <a:gd name="T2" fmla="*/ 0 w 61"/>
                <a:gd name="T3" fmla="*/ 15 h 31"/>
                <a:gd name="T4" fmla="*/ 0 w 61"/>
                <a:gd name="T5" fmla="*/ 29 h 31"/>
                <a:gd name="T6" fmla="*/ 60 w 61"/>
                <a:gd name="T7" fmla="*/ 29 h 31"/>
                <a:gd name="T8" fmla="*/ 60 w 61"/>
                <a:gd name="T9" fmla="*/ 15 h 31"/>
                <a:gd name="T10" fmla="*/ 46 w 61"/>
                <a:gd name="T11" fmla="*/ 30 h 31"/>
                <a:gd name="T12" fmla="*/ 14 w 61"/>
                <a:gd name="T13" fmla="*/ 0 h 31"/>
                <a:gd name="T14" fmla="*/ 0 w 61"/>
                <a:gd name="T15" fmla="*/ 5 h 31"/>
                <a:gd name="T16" fmla="*/ 0 w 61"/>
                <a:gd name="T17" fmla="*/ 15 h 31"/>
                <a:gd name="T18" fmla="*/ 14 w 61"/>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1"/>
                <a:gd name="T32" fmla="*/ 61 w 6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1">
                  <a:moveTo>
                    <a:pt x="14" y="0"/>
                  </a:moveTo>
                  <a:lnTo>
                    <a:pt x="0" y="15"/>
                  </a:lnTo>
                  <a:lnTo>
                    <a:pt x="0" y="29"/>
                  </a:lnTo>
                  <a:lnTo>
                    <a:pt x="60" y="29"/>
                  </a:lnTo>
                  <a:lnTo>
                    <a:pt x="60" y="15"/>
                  </a:lnTo>
                  <a:lnTo>
                    <a:pt x="46" y="30"/>
                  </a:lnTo>
                  <a:lnTo>
                    <a:pt x="14" y="0"/>
                  </a:lnTo>
                  <a:lnTo>
                    <a:pt x="0" y="5"/>
                  </a:lnTo>
                  <a:lnTo>
                    <a:pt x="0" y="15"/>
                  </a:lnTo>
                  <a:lnTo>
                    <a:pt x="14"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01" name="Freeform 99"/>
            <p:cNvSpPr>
              <a:spLocks/>
            </p:cNvSpPr>
            <p:nvPr/>
          </p:nvSpPr>
          <p:spPr bwMode="auto">
            <a:xfrm>
              <a:off x="4409" y="2226"/>
              <a:ext cx="117" cy="74"/>
            </a:xfrm>
            <a:custGeom>
              <a:avLst/>
              <a:gdLst>
                <a:gd name="T0" fmla="*/ 116 w 117"/>
                <a:gd name="T1" fmla="*/ 12 h 74"/>
                <a:gd name="T2" fmla="*/ 77 w 117"/>
                <a:gd name="T3" fmla="*/ 9 h 74"/>
                <a:gd name="T4" fmla="*/ 0 w 117"/>
                <a:gd name="T5" fmla="*/ 38 h 74"/>
                <a:gd name="T6" fmla="*/ 35 w 117"/>
                <a:gd name="T7" fmla="*/ 73 h 74"/>
                <a:gd name="T8" fmla="*/ 111 w 117"/>
                <a:gd name="T9" fmla="*/ 44 h 74"/>
                <a:gd name="T10" fmla="*/ 70 w 117"/>
                <a:gd name="T11" fmla="*/ 41 h 74"/>
                <a:gd name="T12" fmla="*/ 116 w 117"/>
                <a:gd name="T13" fmla="*/ 12 h 74"/>
                <a:gd name="T14" fmla="*/ 97 w 117"/>
                <a:gd name="T15" fmla="*/ 0 h 74"/>
                <a:gd name="T16" fmla="*/ 77 w 117"/>
                <a:gd name="T17" fmla="*/ 9 h 74"/>
                <a:gd name="T18" fmla="*/ 116 w 117"/>
                <a:gd name="T19" fmla="*/ 12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74"/>
                <a:gd name="T32" fmla="*/ 117 w 117"/>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74">
                  <a:moveTo>
                    <a:pt x="116" y="12"/>
                  </a:moveTo>
                  <a:lnTo>
                    <a:pt x="77" y="9"/>
                  </a:lnTo>
                  <a:lnTo>
                    <a:pt x="0" y="38"/>
                  </a:lnTo>
                  <a:lnTo>
                    <a:pt x="35" y="73"/>
                  </a:lnTo>
                  <a:lnTo>
                    <a:pt x="111" y="44"/>
                  </a:lnTo>
                  <a:lnTo>
                    <a:pt x="70" y="41"/>
                  </a:lnTo>
                  <a:lnTo>
                    <a:pt x="116" y="12"/>
                  </a:lnTo>
                  <a:lnTo>
                    <a:pt x="97" y="0"/>
                  </a:lnTo>
                  <a:lnTo>
                    <a:pt x="77" y="9"/>
                  </a:lnTo>
                  <a:lnTo>
                    <a:pt x="116" y="1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02" name="Freeform 100"/>
            <p:cNvSpPr>
              <a:spLocks/>
            </p:cNvSpPr>
            <p:nvPr/>
          </p:nvSpPr>
          <p:spPr bwMode="auto">
            <a:xfrm>
              <a:off x="4488" y="2239"/>
              <a:ext cx="88" cy="49"/>
            </a:xfrm>
            <a:custGeom>
              <a:avLst/>
              <a:gdLst>
                <a:gd name="T0" fmla="*/ 87 w 88"/>
                <a:gd name="T1" fmla="*/ 36 h 49"/>
                <a:gd name="T2" fmla="*/ 78 w 88"/>
                <a:gd name="T3" fmla="*/ 22 h 49"/>
                <a:gd name="T4" fmla="*/ 45 w 88"/>
                <a:gd name="T5" fmla="*/ 0 h 49"/>
                <a:gd name="T6" fmla="*/ 0 w 88"/>
                <a:gd name="T7" fmla="*/ 27 h 49"/>
                <a:gd name="T8" fmla="*/ 33 w 88"/>
                <a:gd name="T9" fmla="*/ 48 h 49"/>
                <a:gd name="T10" fmla="*/ 25 w 88"/>
                <a:gd name="T11" fmla="*/ 36 h 49"/>
                <a:gd name="T12" fmla="*/ 87 w 88"/>
                <a:gd name="T13" fmla="*/ 36 h 49"/>
                <a:gd name="T14" fmla="*/ 87 w 88"/>
                <a:gd name="T15" fmla="*/ 27 h 49"/>
                <a:gd name="T16" fmla="*/ 78 w 88"/>
                <a:gd name="T17" fmla="*/ 22 h 49"/>
                <a:gd name="T18" fmla="*/ 87 w 88"/>
                <a:gd name="T19" fmla="*/ 3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9"/>
                <a:gd name="T32" fmla="*/ 88 w 8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9">
                  <a:moveTo>
                    <a:pt x="87" y="36"/>
                  </a:moveTo>
                  <a:lnTo>
                    <a:pt x="78" y="22"/>
                  </a:lnTo>
                  <a:lnTo>
                    <a:pt x="45" y="0"/>
                  </a:lnTo>
                  <a:lnTo>
                    <a:pt x="0" y="27"/>
                  </a:lnTo>
                  <a:lnTo>
                    <a:pt x="33" y="48"/>
                  </a:lnTo>
                  <a:lnTo>
                    <a:pt x="25" y="36"/>
                  </a:lnTo>
                  <a:lnTo>
                    <a:pt x="87" y="36"/>
                  </a:lnTo>
                  <a:lnTo>
                    <a:pt x="87" y="27"/>
                  </a:lnTo>
                  <a:lnTo>
                    <a:pt x="78" y="22"/>
                  </a:lnTo>
                  <a:lnTo>
                    <a:pt x="87" y="3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03" name="Freeform 101"/>
            <p:cNvSpPr>
              <a:spLocks/>
            </p:cNvSpPr>
            <p:nvPr/>
          </p:nvSpPr>
          <p:spPr bwMode="auto">
            <a:xfrm>
              <a:off x="4517" y="2279"/>
              <a:ext cx="59" cy="34"/>
            </a:xfrm>
            <a:custGeom>
              <a:avLst/>
              <a:gdLst>
                <a:gd name="T0" fmla="*/ 44 w 59"/>
                <a:gd name="T1" fmla="*/ 33 h 34"/>
                <a:gd name="T2" fmla="*/ 58 w 59"/>
                <a:gd name="T3" fmla="*/ 17 h 34"/>
                <a:gd name="T4" fmla="*/ 58 w 59"/>
                <a:gd name="T5" fmla="*/ 3 h 34"/>
                <a:gd name="T6" fmla="*/ 0 w 59"/>
                <a:gd name="T7" fmla="*/ 3 h 34"/>
                <a:gd name="T8" fmla="*/ 0 w 59"/>
                <a:gd name="T9" fmla="*/ 17 h 34"/>
                <a:gd name="T10" fmla="*/ 15 w 59"/>
                <a:gd name="T11" fmla="*/ 0 h 34"/>
                <a:gd name="T12" fmla="*/ 44 w 59"/>
                <a:gd name="T13" fmla="*/ 33 h 34"/>
                <a:gd name="T14" fmla="*/ 58 w 59"/>
                <a:gd name="T15" fmla="*/ 27 h 34"/>
                <a:gd name="T16" fmla="*/ 58 w 59"/>
                <a:gd name="T17" fmla="*/ 17 h 34"/>
                <a:gd name="T18" fmla="*/ 44 w 59"/>
                <a:gd name="T19" fmla="*/ 3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4"/>
                <a:gd name="T32" fmla="*/ 59 w 5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4">
                  <a:moveTo>
                    <a:pt x="44" y="33"/>
                  </a:moveTo>
                  <a:lnTo>
                    <a:pt x="58" y="17"/>
                  </a:lnTo>
                  <a:lnTo>
                    <a:pt x="58" y="3"/>
                  </a:lnTo>
                  <a:lnTo>
                    <a:pt x="0" y="3"/>
                  </a:lnTo>
                  <a:lnTo>
                    <a:pt x="0" y="17"/>
                  </a:lnTo>
                  <a:lnTo>
                    <a:pt x="15" y="0"/>
                  </a:lnTo>
                  <a:lnTo>
                    <a:pt x="44" y="33"/>
                  </a:lnTo>
                  <a:lnTo>
                    <a:pt x="58" y="27"/>
                  </a:lnTo>
                  <a:lnTo>
                    <a:pt x="58" y="17"/>
                  </a:lnTo>
                  <a:lnTo>
                    <a:pt x="44" y="3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04" name="Freeform 102"/>
            <p:cNvSpPr>
              <a:spLocks/>
            </p:cNvSpPr>
            <p:nvPr/>
          </p:nvSpPr>
          <p:spPr bwMode="auto">
            <a:xfrm>
              <a:off x="4441" y="2279"/>
              <a:ext cx="117" cy="74"/>
            </a:xfrm>
            <a:custGeom>
              <a:avLst/>
              <a:gdLst>
                <a:gd name="T0" fmla="*/ 0 w 117"/>
                <a:gd name="T1" fmla="*/ 61 h 74"/>
                <a:gd name="T2" fmla="*/ 39 w 117"/>
                <a:gd name="T3" fmla="*/ 66 h 74"/>
                <a:gd name="T4" fmla="*/ 116 w 117"/>
                <a:gd name="T5" fmla="*/ 38 h 74"/>
                <a:gd name="T6" fmla="*/ 84 w 117"/>
                <a:gd name="T7" fmla="*/ 0 h 74"/>
                <a:gd name="T8" fmla="*/ 7 w 117"/>
                <a:gd name="T9" fmla="*/ 28 h 74"/>
                <a:gd name="T10" fmla="*/ 49 w 117"/>
                <a:gd name="T11" fmla="*/ 32 h 74"/>
                <a:gd name="T12" fmla="*/ 0 w 117"/>
                <a:gd name="T13" fmla="*/ 61 h 74"/>
                <a:gd name="T14" fmla="*/ 19 w 117"/>
                <a:gd name="T15" fmla="*/ 73 h 74"/>
                <a:gd name="T16" fmla="*/ 39 w 117"/>
                <a:gd name="T17" fmla="*/ 66 h 74"/>
                <a:gd name="T18" fmla="*/ 0 w 117"/>
                <a:gd name="T19" fmla="*/ 61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74"/>
                <a:gd name="T32" fmla="*/ 117 w 117"/>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74">
                  <a:moveTo>
                    <a:pt x="0" y="61"/>
                  </a:moveTo>
                  <a:lnTo>
                    <a:pt x="39" y="66"/>
                  </a:lnTo>
                  <a:lnTo>
                    <a:pt x="116" y="38"/>
                  </a:lnTo>
                  <a:lnTo>
                    <a:pt x="84" y="0"/>
                  </a:lnTo>
                  <a:lnTo>
                    <a:pt x="7" y="28"/>
                  </a:lnTo>
                  <a:lnTo>
                    <a:pt x="49" y="32"/>
                  </a:lnTo>
                  <a:lnTo>
                    <a:pt x="0" y="61"/>
                  </a:lnTo>
                  <a:lnTo>
                    <a:pt x="19" y="73"/>
                  </a:lnTo>
                  <a:lnTo>
                    <a:pt x="39" y="66"/>
                  </a:lnTo>
                  <a:lnTo>
                    <a:pt x="0" y="6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05" name="Freeform 103"/>
            <p:cNvSpPr>
              <a:spLocks/>
            </p:cNvSpPr>
            <p:nvPr/>
          </p:nvSpPr>
          <p:spPr bwMode="auto">
            <a:xfrm>
              <a:off x="4391" y="2291"/>
              <a:ext cx="90" cy="49"/>
            </a:xfrm>
            <a:custGeom>
              <a:avLst/>
              <a:gdLst>
                <a:gd name="T0" fmla="*/ 0 w 90"/>
                <a:gd name="T1" fmla="*/ 14 h 49"/>
                <a:gd name="T2" fmla="*/ 9 w 90"/>
                <a:gd name="T3" fmla="*/ 29 h 49"/>
                <a:gd name="T4" fmla="*/ 42 w 90"/>
                <a:gd name="T5" fmla="*/ 48 h 49"/>
                <a:gd name="T6" fmla="*/ 89 w 90"/>
                <a:gd name="T7" fmla="*/ 21 h 49"/>
                <a:gd name="T8" fmla="*/ 56 w 90"/>
                <a:gd name="T9" fmla="*/ 0 h 49"/>
                <a:gd name="T10" fmla="*/ 65 w 90"/>
                <a:gd name="T11" fmla="*/ 14 h 49"/>
                <a:gd name="T12" fmla="*/ 0 w 90"/>
                <a:gd name="T13" fmla="*/ 14 h 49"/>
                <a:gd name="T14" fmla="*/ 0 w 90"/>
                <a:gd name="T15" fmla="*/ 22 h 49"/>
                <a:gd name="T16" fmla="*/ 9 w 90"/>
                <a:gd name="T17" fmla="*/ 29 h 49"/>
                <a:gd name="T18" fmla="*/ 0 w 90"/>
                <a:gd name="T19" fmla="*/ 14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49"/>
                <a:gd name="T32" fmla="*/ 90 w 90"/>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49">
                  <a:moveTo>
                    <a:pt x="0" y="14"/>
                  </a:moveTo>
                  <a:lnTo>
                    <a:pt x="9" y="29"/>
                  </a:lnTo>
                  <a:lnTo>
                    <a:pt x="42" y="48"/>
                  </a:lnTo>
                  <a:lnTo>
                    <a:pt x="89" y="21"/>
                  </a:lnTo>
                  <a:lnTo>
                    <a:pt x="56" y="0"/>
                  </a:lnTo>
                  <a:lnTo>
                    <a:pt x="65" y="14"/>
                  </a:lnTo>
                  <a:lnTo>
                    <a:pt x="0" y="14"/>
                  </a:lnTo>
                  <a:lnTo>
                    <a:pt x="0" y="22"/>
                  </a:lnTo>
                  <a:lnTo>
                    <a:pt x="9" y="29"/>
                  </a:lnTo>
                  <a:lnTo>
                    <a:pt x="0" y="1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06" name="Freeform 104"/>
            <p:cNvSpPr>
              <a:spLocks/>
            </p:cNvSpPr>
            <p:nvPr/>
          </p:nvSpPr>
          <p:spPr bwMode="auto">
            <a:xfrm>
              <a:off x="4035" y="1924"/>
              <a:ext cx="72" cy="40"/>
            </a:xfrm>
            <a:custGeom>
              <a:avLst/>
              <a:gdLst>
                <a:gd name="T0" fmla="*/ 0 w 72"/>
                <a:gd name="T1" fmla="*/ 13 h 40"/>
                <a:gd name="T2" fmla="*/ 9 w 72"/>
                <a:gd name="T3" fmla="*/ 28 h 40"/>
                <a:gd name="T4" fmla="*/ 28 w 72"/>
                <a:gd name="T5" fmla="*/ 39 h 40"/>
                <a:gd name="T6" fmla="*/ 71 w 72"/>
                <a:gd name="T7" fmla="*/ 12 h 40"/>
                <a:gd name="T8" fmla="*/ 52 w 72"/>
                <a:gd name="T9" fmla="*/ 0 h 40"/>
                <a:gd name="T10" fmla="*/ 60 w 72"/>
                <a:gd name="T11" fmla="*/ 13 h 40"/>
                <a:gd name="T12" fmla="*/ 0 w 72"/>
                <a:gd name="T13" fmla="*/ 13 h 40"/>
                <a:gd name="T14" fmla="*/ 0 w 72"/>
                <a:gd name="T15" fmla="*/ 23 h 40"/>
                <a:gd name="T16" fmla="*/ 9 w 72"/>
                <a:gd name="T17" fmla="*/ 28 h 40"/>
                <a:gd name="T18" fmla="*/ 0 w 72"/>
                <a:gd name="T19" fmla="*/ 13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0"/>
                <a:gd name="T32" fmla="*/ 72 w 72"/>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0">
                  <a:moveTo>
                    <a:pt x="0" y="13"/>
                  </a:moveTo>
                  <a:lnTo>
                    <a:pt x="9" y="28"/>
                  </a:lnTo>
                  <a:lnTo>
                    <a:pt x="28" y="39"/>
                  </a:lnTo>
                  <a:lnTo>
                    <a:pt x="71" y="12"/>
                  </a:lnTo>
                  <a:lnTo>
                    <a:pt x="52" y="0"/>
                  </a:lnTo>
                  <a:lnTo>
                    <a:pt x="60" y="13"/>
                  </a:lnTo>
                  <a:lnTo>
                    <a:pt x="0" y="13"/>
                  </a:lnTo>
                  <a:lnTo>
                    <a:pt x="0" y="23"/>
                  </a:lnTo>
                  <a:lnTo>
                    <a:pt x="9" y="28"/>
                  </a:lnTo>
                  <a:lnTo>
                    <a:pt x="0" y="1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07" name="Freeform 105"/>
            <p:cNvSpPr>
              <a:spLocks/>
            </p:cNvSpPr>
            <p:nvPr/>
          </p:nvSpPr>
          <p:spPr bwMode="auto">
            <a:xfrm>
              <a:off x="4035" y="1908"/>
              <a:ext cx="59" cy="32"/>
            </a:xfrm>
            <a:custGeom>
              <a:avLst/>
              <a:gdLst>
                <a:gd name="T0" fmla="*/ 15 w 59"/>
                <a:gd name="T1" fmla="*/ 0 h 32"/>
                <a:gd name="T2" fmla="*/ 0 w 59"/>
                <a:gd name="T3" fmla="*/ 15 h 32"/>
                <a:gd name="T4" fmla="*/ 0 w 59"/>
                <a:gd name="T5" fmla="*/ 25 h 32"/>
                <a:gd name="T6" fmla="*/ 58 w 59"/>
                <a:gd name="T7" fmla="*/ 25 h 32"/>
                <a:gd name="T8" fmla="*/ 58 w 59"/>
                <a:gd name="T9" fmla="*/ 15 h 32"/>
                <a:gd name="T10" fmla="*/ 44 w 59"/>
                <a:gd name="T11" fmla="*/ 31 h 32"/>
                <a:gd name="T12" fmla="*/ 15 w 59"/>
                <a:gd name="T13" fmla="*/ 0 h 32"/>
                <a:gd name="T14" fmla="*/ 0 w 59"/>
                <a:gd name="T15" fmla="*/ 5 h 32"/>
                <a:gd name="T16" fmla="*/ 0 w 59"/>
                <a:gd name="T17" fmla="*/ 15 h 32"/>
                <a:gd name="T18" fmla="*/ 15 w 59"/>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2"/>
                <a:gd name="T32" fmla="*/ 59 w 5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2">
                  <a:moveTo>
                    <a:pt x="15" y="0"/>
                  </a:moveTo>
                  <a:lnTo>
                    <a:pt x="0" y="15"/>
                  </a:lnTo>
                  <a:lnTo>
                    <a:pt x="0" y="25"/>
                  </a:lnTo>
                  <a:lnTo>
                    <a:pt x="58" y="25"/>
                  </a:lnTo>
                  <a:lnTo>
                    <a:pt x="58" y="15"/>
                  </a:lnTo>
                  <a:lnTo>
                    <a:pt x="44" y="31"/>
                  </a:lnTo>
                  <a:lnTo>
                    <a:pt x="15" y="0"/>
                  </a:lnTo>
                  <a:lnTo>
                    <a:pt x="0" y="5"/>
                  </a:lnTo>
                  <a:lnTo>
                    <a:pt x="0" y="15"/>
                  </a:lnTo>
                  <a:lnTo>
                    <a:pt x="15"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08" name="Freeform 106"/>
            <p:cNvSpPr>
              <a:spLocks/>
            </p:cNvSpPr>
            <p:nvPr/>
          </p:nvSpPr>
          <p:spPr bwMode="auto">
            <a:xfrm>
              <a:off x="4053" y="1866"/>
              <a:ext cx="120" cy="74"/>
            </a:xfrm>
            <a:custGeom>
              <a:avLst/>
              <a:gdLst>
                <a:gd name="T0" fmla="*/ 119 w 120"/>
                <a:gd name="T1" fmla="*/ 12 h 74"/>
                <a:gd name="T2" fmla="*/ 79 w 120"/>
                <a:gd name="T3" fmla="*/ 9 h 74"/>
                <a:gd name="T4" fmla="*/ 0 w 120"/>
                <a:gd name="T5" fmla="*/ 37 h 74"/>
                <a:gd name="T6" fmla="*/ 33 w 120"/>
                <a:gd name="T7" fmla="*/ 73 h 74"/>
                <a:gd name="T8" fmla="*/ 112 w 120"/>
                <a:gd name="T9" fmla="*/ 45 h 74"/>
                <a:gd name="T10" fmla="*/ 72 w 120"/>
                <a:gd name="T11" fmla="*/ 42 h 74"/>
                <a:gd name="T12" fmla="*/ 119 w 120"/>
                <a:gd name="T13" fmla="*/ 12 h 74"/>
                <a:gd name="T14" fmla="*/ 100 w 120"/>
                <a:gd name="T15" fmla="*/ 0 h 74"/>
                <a:gd name="T16" fmla="*/ 79 w 120"/>
                <a:gd name="T17" fmla="*/ 9 h 74"/>
                <a:gd name="T18" fmla="*/ 119 w 120"/>
                <a:gd name="T19" fmla="*/ 12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74"/>
                <a:gd name="T32" fmla="*/ 120 w 120"/>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74">
                  <a:moveTo>
                    <a:pt x="119" y="12"/>
                  </a:moveTo>
                  <a:lnTo>
                    <a:pt x="79" y="9"/>
                  </a:lnTo>
                  <a:lnTo>
                    <a:pt x="0" y="37"/>
                  </a:lnTo>
                  <a:lnTo>
                    <a:pt x="33" y="73"/>
                  </a:lnTo>
                  <a:lnTo>
                    <a:pt x="112" y="45"/>
                  </a:lnTo>
                  <a:lnTo>
                    <a:pt x="72" y="42"/>
                  </a:lnTo>
                  <a:lnTo>
                    <a:pt x="119" y="12"/>
                  </a:lnTo>
                  <a:lnTo>
                    <a:pt x="100" y="0"/>
                  </a:lnTo>
                  <a:lnTo>
                    <a:pt x="79" y="9"/>
                  </a:lnTo>
                  <a:lnTo>
                    <a:pt x="119" y="1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09" name="Freeform 107"/>
            <p:cNvSpPr>
              <a:spLocks/>
            </p:cNvSpPr>
            <p:nvPr/>
          </p:nvSpPr>
          <p:spPr bwMode="auto">
            <a:xfrm>
              <a:off x="4135" y="1879"/>
              <a:ext cx="75" cy="41"/>
            </a:xfrm>
            <a:custGeom>
              <a:avLst/>
              <a:gdLst>
                <a:gd name="T0" fmla="*/ 74 w 75"/>
                <a:gd name="T1" fmla="*/ 27 h 41"/>
                <a:gd name="T2" fmla="*/ 65 w 75"/>
                <a:gd name="T3" fmla="*/ 13 h 41"/>
                <a:gd name="T4" fmla="*/ 44 w 75"/>
                <a:gd name="T5" fmla="*/ 0 h 41"/>
                <a:gd name="T6" fmla="*/ 0 w 75"/>
                <a:gd name="T7" fmla="*/ 28 h 41"/>
                <a:gd name="T8" fmla="*/ 20 w 75"/>
                <a:gd name="T9" fmla="*/ 40 h 41"/>
                <a:gd name="T10" fmla="*/ 11 w 75"/>
                <a:gd name="T11" fmla="*/ 27 h 41"/>
                <a:gd name="T12" fmla="*/ 74 w 75"/>
                <a:gd name="T13" fmla="*/ 27 h 41"/>
                <a:gd name="T14" fmla="*/ 74 w 75"/>
                <a:gd name="T15" fmla="*/ 19 h 41"/>
                <a:gd name="T16" fmla="*/ 65 w 75"/>
                <a:gd name="T17" fmla="*/ 13 h 41"/>
                <a:gd name="T18" fmla="*/ 74 w 75"/>
                <a:gd name="T19" fmla="*/ 2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41"/>
                <a:gd name="T32" fmla="*/ 75 w 75"/>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41">
                  <a:moveTo>
                    <a:pt x="74" y="27"/>
                  </a:moveTo>
                  <a:lnTo>
                    <a:pt x="65" y="13"/>
                  </a:lnTo>
                  <a:lnTo>
                    <a:pt x="44" y="0"/>
                  </a:lnTo>
                  <a:lnTo>
                    <a:pt x="0" y="28"/>
                  </a:lnTo>
                  <a:lnTo>
                    <a:pt x="20" y="40"/>
                  </a:lnTo>
                  <a:lnTo>
                    <a:pt x="11" y="27"/>
                  </a:lnTo>
                  <a:lnTo>
                    <a:pt x="74" y="27"/>
                  </a:lnTo>
                  <a:lnTo>
                    <a:pt x="74" y="19"/>
                  </a:lnTo>
                  <a:lnTo>
                    <a:pt x="65" y="13"/>
                  </a:lnTo>
                  <a:lnTo>
                    <a:pt x="74" y="2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10" name="Freeform 108"/>
            <p:cNvSpPr>
              <a:spLocks/>
            </p:cNvSpPr>
            <p:nvPr/>
          </p:nvSpPr>
          <p:spPr bwMode="auto">
            <a:xfrm>
              <a:off x="4148" y="1903"/>
              <a:ext cx="62" cy="34"/>
            </a:xfrm>
            <a:custGeom>
              <a:avLst/>
              <a:gdLst>
                <a:gd name="T0" fmla="*/ 46 w 62"/>
                <a:gd name="T1" fmla="*/ 33 h 34"/>
                <a:gd name="T2" fmla="*/ 61 w 62"/>
                <a:gd name="T3" fmla="*/ 17 h 34"/>
                <a:gd name="T4" fmla="*/ 61 w 62"/>
                <a:gd name="T5" fmla="*/ 8 h 34"/>
                <a:gd name="T6" fmla="*/ 0 w 62"/>
                <a:gd name="T7" fmla="*/ 8 h 34"/>
                <a:gd name="T8" fmla="*/ 0 w 62"/>
                <a:gd name="T9" fmla="*/ 17 h 34"/>
                <a:gd name="T10" fmla="*/ 17 w 62"/>
                <a:gd name="T11" fmla="*/ 0 h 34"/>
                <a:gd name="T12" fmla="*/ 46 w 62"/>
                <a:gd name="T13" fmla="*/ 33 h 34"/>
                <a:gd name="T14" fmla="*/ 61 w 62"/>
                <a:gd name="T15" fmla="*/ 28 h 34"/>
                <a:gd name="T16" fmla="*/ 61 w 62"/>
                <a:gd name="T17" fmla="*/ 17 h 34"/>
                <a:gd name="T18" fmla="*/ 46 w 62"/>
                <a:gd name="T19" fmla="*/ 3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4"/>
                <a:gd name="T32" fmla="*/ 62 w 6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4">
                  <a:moveTo>
                    <a:pt x="46" y="33"/>
                  </a:moveTo>
                  <a:lnTo>
                    <a:pt x="61" y="17"/>
                  </a:lnTo>
                  <a:lnTo>
                    <a:pt x="61" y="8"/>
                  </a:lnTo>
                  <a:lnTo>
                    <a:pt x="0" y="8"/>
                  </a:lnTo>
                  <a:lnTo>
                    <a:pt x="0" y="17"/>
                  </a:lnTo>
                  <a:lnTo>
                    <a:pt x="17" y="0"/>
                  </a:lnTo>
                  <a:lnTo>
                    <a:pt x="46" y="33"/>
                  </a:lnTo>
                  <a:lnTo>
                    <a:pt x="61" y="28"/>
                  </a:lnTo>
                  <a:lnTo>
                    <a:pt x="61" y="17"/>
                  </a:lnTo>
                  <a:lnTo>
                    <a:pt x="46" y="3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11" name="Freeform 109"/>
            <p:cNvSpPr>
              <a:spLocks/>
            </p:cNvSpPr>
            <p:nvPr/>
          </p:nvSpPr>
          <p:spPr bwMode="auto">
            <a:xfrm>
              <a:off x="4069" y="1903"/>
              <a:ext cx="123" cy="74"/>
            </a:xfrm>
            <a:custGeom>
              <a:avLst/>
              <a:gdLst>
                <a:gd name="T0" fmla="*/ 0 w 123"/>
                <a:gd name="T1" fmla="*/ 61 h 74"/>
                <a:gd name="T2" fmla="*/ 40 w 123"/>
                <a:gd name="T3" fmla="*/ 66 h 74"/>
                <a:gd name="T4" fmla="*/ 122 w 123"/>
                <a:gd name="T5" fmla="*/ 38 h 74"/>
                <a:gd name="T6" fmla="*/ 89 w 123"/>
                <a:gd name="T7" fmla="*/ 0 h 74"/>
                <a:gd name="T8" fmla="*/ 7 w 123"/>
                <a:gd name="T9" fmla="*/ 28 h 74"/>
                <a:gd name="T10" fmla="*/ 47 w 123"/>
                <a:gd name="T11" fmla="*/ 32 h 74"/>
                <a:gd name="T12" fmla="*/ 0 w 123"/>
                <a:gd name="T13" fmla="*/ 61 h 74"/>
                <a:gd name="T14" fmla="*/ 19 w 123"/>
                <a:gd name="T15" fmla="*/ 73 h 74"/>
                <a:gd name="T16" fmla="*/ 40 w 123"/>
                <a:gd name="T17" fmla="*/ 66 h 74"/>
                <a:gd name="T18" fmla="*/ 0 w 123"/>
                <a:gd name="T19" fmla="*/ 61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74"/>
                <a:gd name="T32" fmla="*/ 123 w 12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74">
                  <a:moveTo>
                    <a:pt x="0" y="61"/>
                  </a:moveTo>
                  <a:lnTo>
                    <a:pt x="40" y="66"/>
                  </a:lnTo>
                  <a:lnTo>
                    <a:pt x="122" y="38"/>
                  </a:lnTo>
                  <a:lnTo>
                    <a:pt x="89" y="0"/>
                  </a:lnTo>
                  <a:lnTo>
                    <a:pt x="7" y="28"/>
                  </a:lnTo>
                  <a:lnTo>
                    <a:pt x="47" y="32"/>
                  </a:lnTo>
                  <a:lnTo>
                    <a:pt x="0" y="61"/>
                  </a:lnTo>
                  <a:lnTo>
                    <a:pt x="19" y="73"/>
                  </a:lnTo>
                  <a:lnTo>
                    <a:pt x="40" y="66"/>
                  </a:lnTo>
                  <a:lnTo>
                    <a:pt x="0" y="6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12" name="Freeform 110"/>
            <p:cNvSpPr>
              <a:spLocks/>
            </p:cNvSpPr>
            <p:nvPr/>
          </p:nvSpPr>
          <p:spPr bwMode="auto">
            <a:xfrm>
              <a:off x="4127" y="1914"/>
              <a:ext cx="122" cy="73"/>
            </a:xfrm>
            <a:custGeom>
              <a:avLst/>
              <a:gdLst>
                <a:gd name="T0" fmla="*/ 121 w 122"/>
                <a:gd name="T1" fmla="*/ 10 h 73"/>
                <a:gd name="T2" fmla="*/ 81 w 122"/>
                <a:gd name="T3" fmla="*/ 7 h 73"/>
                <a:gd name="T4" fmla="*/ 0 w 122"/>
                <a:gd name="T5" fmla="*/ 35 h 73"/>
                <a:gd name="T6" fmla="*/ 33 w 122"/>
                <a:gd name="T7" fmla="*/ 72 h 73"/>
                <a:gd name="T8" fmla="*/ 114 w 122"/>
                <a:gd name="T9" fmla="*/ 44 h 73"/>
                <a:gd name="T10" fmla="*/ 74 w 122"/>
                <a:gd name="T11" fmla="*/ 41 h 73"/>
                <a:gd name="T12" fmla="*/ 121 w 122"/>
                <a:gd name="T13" fmla="*/ 10 h 73"/>
                <a:gd name="T14" fmla="*/ 102 w 122"/>
                <a:gd name="T15" fmla="*/ 0 h 73"/>
                <a:gd name="T16" fmla="*/ 81 w 122"/>
                <a:gd name="T17" fmla="*/ 7 h 73"/>
                <a:gd name="T18" fmla="*/ 121 w 122"/>
                <a:gd name="T19" fmla="*/ 1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73"/>
                <a:gd name="T32" fmla="*/ 122 w 12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73">
                  <a:moveTo>
                    <a:pt x="121" y="10"/>
                  </a:moveTo>
                  <a:lnTo>
                    <a:pt x="81" y="7"/>
                  </a:lnTo>
                  <a:lnTo>
                    <a:pt x="0" y="35"/>
                  </a:lnTo>
                  <a:lnTo>
                    <a:pt x="33" y="72"/>
                  </a:lnTo>
                  <a:lnTo>
                    <a:pt x="114" y="44"/>
                  </a:lnTo>
                  <a:lnTo>
                    <a:pt x="74" y="41"/>
                  </a:lnTo>
                  <a:lnTo>
                    <a:pt x="121" y="10"/>
                  </a:lnTo>
                  <a:lnTo>
                    <a:pt x="102" y="0"/>
                  </a:lnTo>
                  <a:lnTo>
                    <a:pt x="81" y="7"/>
                  </a:lnTo>
                  <a:lnTo>
                    <a:pt x="121" y="1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13" name="Freeform 111"/>
            <p:cNvSpPr>
              <a:spLocks/>
            </p:cNvSpPr>
            <p:nvPr/>
          </p:nvSpPr>
          <p:spPr bwMode="auto">
            <a:xfrm>
              <a:off x="4212" y="1926"/>
              <a:ext cx="72" cy="39"/>
            </a:xfrm>
            <a:custGeom>
              <a:avLst/>
              <a:gdLst>
                <a:gd name="T0" fmla="*/ 71 w 72"/>
                <a:gd name="T1" fmla="*/ 25 h 39"/>
                <a:gd name="T2" fmla="*/ 62 w 72"/>
                <a:gd name="T3" fmla="*/ 12 h 39"/>
                <a:gd name="T4" fmla="*/ 43 w 72"/>
                <a:gd name="T5" fmla="*/ 0 h 39"/>
                <a:gd name="T6" fmla="*/ 0 w 72"/>
                <a:gd name="T7" fmla="*/ 28 h 39"/>
                <a:gd name="T8" fmla="*/ 19 w 72"/>
                <a:gd name="T9" fmla="*/ 38 h 39"/>
                <a:gd name="T10" fmla="*/ 11 w 72"/>
                <a:gd name="T11" fmla="*/ 25 h 39"/>
                <a:gd name="T12" fmla="*/ 71 w 72"/>
                <a:gd name="T13" fmla="*/ 25 h 39"/>
                <a:gd name="T14" fmla="*/ 71 w 72"/>
                <a:gd name="T15" fmla="*/ 17 h 39"/>
                <a:gd name="T16" fmla="*/ 62 w 72"/>
                <a:gd name="T17" fmla="*/ 12 h 39"/>
                <a:gd name="T18" fmla="*/ 71 w 72"/>
                <a:gd name="T19" fmla="*/ 25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9"/>
                <a:gd name="T32" fmla="*/ 72 w 72"/>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9">
                  <a:moveTo>
                    <a:pt x="71" y="25"/>
                  </a:moveTo>
                  <a:lnTo>
                    <a:pt x="62" y="12"/>
                  </a:lnTo>
                  <a:lnTo>
                    <a:pt x="43" y="0"/>
                  </a:lnTo>
                  <a:lnTo>
                    <a:pt x="0" y="28"/>
                  </a:lnTo>
                  <a:lnTo>
                    <a:pt x="19" y="38"/>
                  </a:lnTo>
                  <a:lnTo>
                    <a:pt x="11" y="25"/>
                  </a:lnTo>
                  <a:lnTo>
                    <a:pt x="71" y="25"/>
                  </a:lnTo>
                  <a:lnTo>
                    <a:pt x="71" y="17"/>
                  </a:lnTo>
                  <a:lnTo>
                    <a:pt x="62" y="12"/>
                  </a:lnTo>
                  <a:lnTo>
                    <a:pt x="71" y="2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14" name="Freeform 112"/>
            <p:cNvSpPr>
              <a:spLocks/>
            </p:cNvSpPr>
            <p:nvPr/>
          </p:nvSpPr>
          <p:spPr bwMode="auto">
            <a:xfrm>
              <a:off x="4225" y="1949"/>
              <a:ext cx="59" cy="33"/>
            </a:xfrm>
            <a:custGeom>
              <a:avLst/>
              <a:gdLst>
                <a:gd name="T0" fmla="*/ 44 w 59"/>
                <a:gd name="T1" fmla="*/ 32 h 33"/>
                <a:gd name="T2" fmla="*/ 58 w 59"/>
                <a:gd name="T3" fmla="*/ 17 h 33"/>
                <a:gd name="T4" fmla="*/ 58 w 59"/>
                <a:gd name="T5" fmla="*/ 6 h 33"/>
                <a:gd name="T6" fmla="*/ 0 w 59"/>
                <a:gd name="T7" fmla="*/ 6 h 33"/>
                <a:gd name="T8" fmla="*/ 0 w 59"/>
                <a:gd name="T9" fmla="*/ 17 h 33"/>
                <a:gd name="T10" fmla="*/ 15 w 59"/>
                <a:gd name="T11" fmla="*/ 0 h 33"/>
                <a:gd name="T12" fmla="*/ 44 w 59"/>
                <a:gd name="T13" fmla="*/ 32 h 33"/>
                <a:gd name="T14" fmla="*/ 58 w 59"/>
                <a:gd name="T15" fmla="*/ 27 h 33"/>
                <a:gd name="T16" fmla="*/ 58 w 59"/>
                <a:gd name="T17" fmla="*/ 17 h 33"/>
                <a:gd name="T18" fmla="*/ 44 w 59"/>
                <a:gd name="T19" fmla="*/ 32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3"/>
                <a:gd name="T32" fmla="*/ 59 w 5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3">
                  <a:moveTo>
                    <a:pt x="44" y="32"/>
                  </a:moveTo>
                  <a:lnTo>
                    <a:pt x="58" y="17"/>
                  </a:lnTo>
                  <a:lnTo>
                    <a:pt x="58" y="6"/>
                  </a:lnTo>
                  <a:lnTo>
                    <a:pt x="0" y="6"/>
                  </a:lnTo>
                  <a:lnTo>
                    <a:pt x="0" y="17"/>
                  </a:lnTo>
                  <a:lnTo>
                    <a:pt x="15" y="0"/>
                  </a:lnTo>
                  <a:lnTo>
                    <a:pt x="44" y="32"/>
                  </a:lnTo>
                  <a:lnTo>
                    <a:pt x="58" y="27"/>
                  </a:lnTo>
                  <a:lnTo>
                    <a:pt x="58" y="17"/>
                  </a:lnTo>
                  <a:lnTo>
                    <a:pt x="44" y="3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15" name="Freeform 113"/>
            <p:cNvSpPr>
              <a:spLocks/>
            </p:cNvSpPr>
            <p:nvPr/>
          </p:nvSpPr>
          <p:spPr bwMode="auto">
            <a:xfrm>
              <a:off x="4143" y="1949"/>
              <a:ext cx="122" cy="73"/>
            </a:xfrm>
            <a:custGeom>
              <a:avLst/>
              <a:gdLst>
                <a:gd name="T0" fmla="*/ 0 w 122"/>
                <a:gd name="T1" fmla="*/ 62 h 73"/>
                <a:gd name="T2" fmla="*/ 40 w 122"/>
                <a:gd name="T3" fmla="*/ 65 h 73"/>
                <a:gd name="T4" fmla="*/ 121 w 122"/>
                <a:gd name="T5" fmla="*/ 37 h 73"/>
                <a:gd name="T6" fmla="*/ 88 w 122"/>
                <a:gd name="T7" fmla="*/ 0 h 73"/>
                <a:gd name="T8" fmla="*/ 7 w 122"/>
                <a:gd name="T9" fmla="*/ 28 h 73"/>
                <a:gd name="T10" fmla="*/ 47 w 122"/>
                <a:gd name="T11" fmla="*/ 31 h 73"/>
                <a:gd name="T12" fmla="*/ 0 w 122"/>
                <a:gd name="T13" fmla="*/ 62 h 73"/>
                <a:gd name="T14" fmla="*/ 19 w 122"/>
                <a:gd name="T15" fmla="*/ 72 h 73"/>
                <a:gd name="T16" fmla="*/ 40 w 122"/>
                <a:gd name="T17" fmla="*/ 65 h 73"/>
                <a:gd name="T18" fmla="*/ 0 w 122"/>
                <a:gd name="T19" fmla="*/ 6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73"/>
                <a:gd name="T32" fmla="*/ 122 w 12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73">
                  <a:moveTo>
                    <a:pt x="0" y="62"/>
                  </a:moveTo>
                  <a:lnTo>
                    <a:pt x="40" y="65"/>
                  </a:lnTo>
                  <a:lnTo>
                    <a:pt x="121" y="37"/>
                  </a:lnTo>
                  <a:lnTo>
                    <a:pt x="88" y="0"/>
                  </a:lnTo>
                  <a:lnTo>
                    <a:pt x="7" y="28"/>
                  </a:lnTo>
                  <a:lnTo>
                    <a:pt x="47" y="31"/>
                  </a:lnTo>
                  <a:lnTo>
                    <a:pt x="0" y="62"/>
                  </a:lnTo>
                  <a:lnTo>
                    <a:pt x="19" y="72"/>
                  </a:lnTo>
                  <a:lnTo>
                    <a:pt x="40" y="65"/>
                  </a:lnTo>
                  <a:lnTo>
                    <a:pt x="0" y="6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16" name="Freeform 114"/>
            <p:cNvSpPr>
              <a:spLocks/>
            </p:cNvSpPr>
            <p:nvPr/>
          </p:nvSpPr>
          <p:spPr bwMode="auto">
            <a:xfrm>
              <a:off x="4109" y="1971"/>
              <a:ext cx="72" cy="39"/>
            </a:xfrm>
            <a:custGeom>
              <a:avLst/>
              <a:gdLst>
                <a:gd name="T0" fmla="*/ 0 w 72"/>
                <a:gd name="T1" fmla="*/ 13 h 39"/>
                <a:gd name="T2" fmla="*/ 9 w 72"/>
                <a:gd name="T3" fmla="*/ 28 h 39"/>
                <a:gd name="T4" fmla="*/ 28 w 72"/>
                <a:gd name="T5" fmla="*/ 38 h 39"/>
                <a:gd name="T6" fmla="*/ 71 w 72"/>
                <a:gd name="T7" fmla="*/ 10 h 39"/>
                <a:gd name="T8" fmla="*/ 52 w 72"/>
                <a:gd name="T9" fmla="*/ 0 h 39"/>
                <a:gd name="T10" fmla="*/ 62 w 72"/>
                <a:gd name="T11" fmla="*/ 13 h 39"/>
                <a:gd name="T12" fmla="*/ 0 w 72"/>
                <a:gd name="T13" fmla="*/ 13 h 39"/>
                <a:gd name="T14" fmla="*/ 0 w 72"/>
                <a:gd name="T15" fmla="*/ 22 h 39"/>
                <a:gd name="T16" fmla="*/ 9 w 72"/>
                <a:gd name="T17" fmla="*/ 28 h 39"/>
                <a:gd name="T18" fmla="*/ 0 w 72"/>
                <a:gd name="T19" fmla="*/ 1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9"/>
                <a:gd name="T32" fmla="*/ 72 w 72"/>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9">
                  <a:moveTo>
                    <a:pt x="0" y="13"/>
                  </a:moveTo>
                  <a:lnTo>
                    <a:pt x="9" y="28"/>
                  </a:lnTo>
                  <a:lnTo>
                    <a:pt x="28" y="38"/>
                  </a:lnTo>
                  <a:lnTo>
                    <a:pt x="71" y="10"/>
                  </a:lnTo>
                  <a:lnTo>
                    <a:pt x="52" y="0"/>
                  </a:lnTo>
                  <a:lnTo>
                    <a:pt x="62" y="13"/>
                  </a:lnTo>
                  <a:lnTo>
                    <a:pt x="0" y="13"/>
                  </a:lnTo>
                  <a:lnTo>
                    <a:pt x="0" y="22"/>
                  </a:lnTo>
                  <a:lnTo>
                    <a:pt x="9" y="28"/>
                  </a:lnTo>
                  <a:lnTo>
                    <a:pt x="0" y="1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17" name="Freeform 115"/>
            <p:cNvSpPr>
              <a:spLocks/>
            </p:cNvSpPr>
            <p:nvPr/>
          </p:nvSpPr>
          <p:spPr bwMode="auto">
            <a:xfrm>
              <a:off x="4109" y="1954"/>
              <a:ext cx="61" cy="33"/>
            </a:xfrm>
            <a:custGeom>
              <a:avLst/>
              <a:gdLst>
                <a:gd name="T0" fmla="*/ 14 w 61"/>
                <a:gd name="T1" fmla="*/ 0 h 33"/>
                <a:gd name="T2" fmla="*/ 0 w 61"/>
                <a:gd name="T3" fmla="*/ 15 h 33"/>
                <a:gd name="T4" fmla="*/ 0 w 61"/>
                <a:gd name="T5" fmla="*/ 26 h 33"/>
                <a:gd name="T6" fmla="*/ 60 w 61"/>
                <a:gd name="T7" fmla="*/ 26 h 33"/>
                <a:gd name="T8" fmla="*/ 60 w 61"/>
                <a:gd name="T9" fmla="*/ 15 h 33"/>
                <a:gd name="T10" fmla="*/ 43 w 61"/>
                <a:gd name="T11" fmla="*/ 32 h 33"/>
                <a:gd name="T12" fmla="*/ 14 w 61"/>
                <a:gd name="T13" fmla="*/ 0 h 33"/>
                <a:gd name="T14" fmla="*/ 0 w 61"/>
                <a:gd name="T15" fmla="*/ 5 h 33"/>
                <a:gd name="T16" fmla="*/ 0 w 61"/>
                <a:gd name="T17" fmla="*/ 15 h 33"/>
                <a:gd name="T18" fmla="*/ 14 w 6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3"/>
                <a:gd name="T32" fmla="*/ 61 w 6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3">
                  <a:moveTo>
                    <a:pt x="14" y="0"/>
                  </a:moveTo>
                  <a:lnTo>
                    <a:pt x="0" y="15"/>
                  </a:lnTo>
                  <a:lnTo>
                    <a:pt x="0" y="26"/>
                  </a:lnTo>
                  <a:lnTo>
                    <a:pt x="60" y="26"/>
                  </a:lnTo>
                  <a:lnTo>
                    <a:pt x="60" y="15"/>
                  </a:lnTo>
                  <a:lnTo>
                    <a:pt x="43" y="32"/>
                  </a:lnTo>
                  <a:lnTo>
                    <a:pt x="14" y="0"/>
                  </a:lnTo>
                  <a:lnTo>
                    <a:pt x="0" y="5"/>
                  </a:lnTo>
                  <a:lnTo>
                    <a:pt x="0" y="15"/>
                  </a:lnTo>
                  <a:lnTo>
                    <a:pt x="14"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18" name="Freeform 116"/>
            <p:cNvSpPr>
              <a:spLocks/>
            </p:cNvSpPr>
            <p:nvPr/>
          </p:nvSpPr>
          <p:spPr bwMode="auto">
            <a:xfrm>
              <a:off x="4248" y="2049"/>
              <a:ext cx="78" cy="61"/>
            </a:xfrm>
            <a:custGeom>
              <a:avLst/>
              <a:gdLst>
                <a:gd name="T0" fmla="*/ 40 w 78"/>
                <a:gd name="T1" fmla="*/ 16 h 61"/>
                <a:gd name="T2" fmla="*/ 77 w 78"/>
                <a:gd name="T3" fmla="*/ 20 h 61"/>
                <a:gd name="T4" fmla="*/ 44 w 78"/>
                <a:gd name="T5" fmla="*/ 0 h 61"/>
                <a:gd name="T6" fmla="*/ 0 w 78"/>
                <a:gd name="T7" fmla="*/ 29 h 61"/>
                <a:gd name="T8" fmla="*/ 33 w 78"/>
                <a:gd name="T9" fmla="*/ 49 h 61"/>
                <a:gd name="T10" fmla="*/ 73 w 78"/>
                <a:gd name="T11" fmla="*/ 53 h 61"/>
                <a:gd name="T12" fmla="*/ 33 w 78"/>
                <a:gd name="T13" fmla="*/ 49 h 61"/>
                <a:gd name="T14" fmla="*/ 51 w 78"/>
                <a:gd name="T15" fmla="*/ 60 h 61"/>
                <a:gd name="T16" fmla="*/ 73 w 78"/>
                <a:gd name="T17" fmla="*/ 53 h 61"/>
                <a:gd name="T18" fmla="*/ 40 w 78"/>
                <a:gd name="T19" fmla="*/ 16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61"/>
                <a:gd name="T32" fmla="*/ 78 w 78"/>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61">
                  <a:moveTo>
                    <a:pt x="40" y="16"/>
                  </a:moveTo>
                  <a:lnTo>
                    <a:pt x="77" y="20"/>
                  </a:lnTo>
                  <a:lnTo>
                    <a:pt x="44" y="0"/>
                  </a:lnTo>
                  <a:lnTo>
                    <a:pt x="0" y="29"/>
                  </a:lnTo>
                  <a:lnTo>
                    <a:pt x="33" y="49"/>
                  </a:lnTo>
                  <a:lnTo>
                    <a:pt x="73" y="53"/>
                  </a:lnTo>
                  <a:lnTo>
                    <a:pt x="33" y="49"/>
                  </a:lnTo>
                  <a:lnTo>
                    <a:pt x="51" y="60"/>
                  </a:lnTo>
                  <a:lnTo>
                    <a:pt x="73" y="53"/>
                  </a:lnTo>
                  <a:lnTo>
                    <a:pt x="40" y="1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19" name="Freeform 117"/>
            <p:cNvSpPr>
              <a:spLocks/>
            </p:cNvSpPr>
            <p:nvPr/>
          </p:nvSpPr>
          <p:spPr bwMode="auto">
            <a:xfrm>
              <a:off x="4296" y="2036"/>
              <a:ext cx="127" cy="66"/>
            </a:xfrm>
            <a:custGeom>
              <a:avLst/>
              <a:gdLst>
                <a:gd name="T0" fmla="*/ 61 w 127"/>
                <a:gd name="T1" fmla="*/ 19 h 66"/>
                <a:gd name="T2" fmla="*/ 75 w 127"/>
                <a:gd name="T3" fmla="*/ 0 h 66"/>
                <a:gd name="T4" fmla="*/ 0 w 127"/>
                <a:gd name="T5" fmla="*/ 27 h 66"/>
                <a:gd name="T6" fmla="*/ 35 w 127"/>
                <a:gd name="T7" fmla="*/ 65 h 66"/>
                <a:gd name="T8" fmla="*/ 110 w 127"/>
                <a:gd name="T9" fmla="*/ 38 h 66"/>
                <a:gd name="T10" fmla="*/ 126 w 127"/>
                <a:gd name="T11" fmla="*/ 19 h 66"/>
                <a:gd name="T12" fmla="*/ 110 w 127"/>
                <a:gd name="T13" fmla="*/ 38 h 66"/>
                <a:gd name="T14" fmla="*/ 126 w 127"/>
                <a:gd name="T15" fmla="*/ 30 h 66"/>
                <a:gd name="T16" fmla="*/ 126 w 127"/>
                <a:gd name="T17" fmla="*/ 19 h 66"/>
                <a:gd name="T18" fmla="*/ 61 w 127"/>
                <a:gd name="T19" fmla="*/ 19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66"/>
                <a:gd name="T32" fmla="*/ 127 w 127"/>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66">
                  <a:moveTo>
                    <a:pt x="61" y="19"/>
                  </a:moveTo>
                  <a:lnTo>
                    <a:pt x="75" y="0"/>
                  </a:lnTo>
                  <a:lnTo>
                    <a:pt x="0" y="27"/>
                  </a:lnTo>
                  <a:lnTo>
                    <a:pt x="35" y="65"/>
                  </a:lnTo>
                  <a:lnTo>
                    <a:pt x="110" y="38"/>
                  </a:lnTo>
                  <a:lnTo>
                    <a:pt x="126" y="19"/>
                  </a:lnTo>
                  <a:lnTo>
                    <a:pt x="110" y="38"/>
                  </a:lnTo>
                  <a:lnTo>
                    <a:pt x="126" y="30"/>
                  </a:lnTo>
                  <a:lnTo>
                    <a:pt x="126" y="19"/>
                  </a:lnTo>
                  <a:lnTo>
                    <a:pt x="61" y="1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20" name="Freeform 118"/>
            <p:cNvSpPr>
              <a:spLocks/>
            </p:cNvSpPr>
            <p:nvPr/>
          </p:nvSpPr>
          <p:spPr bwMode="auto">
            <a:xfrm>
              <a:off x="4364" y="2024"/>
              <a:ext cx="59" cy="25"/>
            </a:xfrm>
            <a:custGeom>
              <a:avLst/>
              <a:gdLst>
                <a:gd name="T0" fmla="*/ 8 w 59"/>
                <a:gd name="T1" fmla="*/ 24 h 25"/>
                <a:gd name="T2" fmla="*/ 0 w 59"/>
                <a:gd name="T3" fmla="*/ 12 h 25"/>
                <a:gd name="T4" fmla="*/ 0 w 59"/>
                <a:gd name="T5" fmla="*/ 24 h 25"/>
                <a:gd name="T6" fmla="*/ 58 w 59"/>
                <a:gd name="T7" fmla="*/ 24 h 25"/>
                <a:gd name="T8" fmla="*/ 58 w 59"/>
                <a:gd name="T9" fmla="*/ 12 h 25"/>
                <a:gd name="T10" fmla="*/ 50 w 59"/>
                <a:gd name="T11" fmla="*/ 0 h 25"/>
                <a:gd name="T12" fmla="*/ 58 w 59"/>
                <a:gd name="T13" fmla="*/ 12 h 25"/>
                <a:gd name="T14" fmla="*/ 58 w 59"/>
                <a:gd name="T15" fmla="*/ 5 h 25"/>
                <a:gd name="T16" fmla="*/ 50 w 59"/>
                <a:gd name="T17" fmla="*/ 0 h 25"/>
                <a:gd name="T18" fmla="*/ 8 w 59"/>
                <a:gd name="T19" fmla="*/ 24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5"/>
                <a:gd name="T32" fmla="*/ 59 w 59"/>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5">
                  <a:moveTo>
                    <a:pt x="8" y="24"/>
                  </a:moveTo>
                  <a:lnTo>
                    <a:pt x="0" y="12"/>
                  </a:lnTo>
                  <a:lnTo>
                    <a:pt x="0" y="24"/>
                  </a:lnTo>
                  <a:lnTo>
                    <a:pt x="58" y="24"/>
                  </a:lnTo>
                  <a:lnTo>
                    <a:pt x="58" y="12"/>
                  </a:lnTo>
                  <a:lnTo>
                    <a:pt x="50" y="0"/>
                  </a:lnTo>
                  <a:lnTo>
                    <a:pt x="58" y="12"/>
                  </a:lnTo>
                  <a:lnTo>
                    <a:pt x="58" y="5"/>
                  </a:lnTo>
                  <a:lnTo>
                    <a:pt x="50" y="0"/>
                  </a:lnTo>
                  <a:lnTo>
                    <a:pt x="8" y="2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21" name="Freeform 119"/>
            <p:cNvSpPr>
              <a:spLocks/>
            </p:cNvSpPr>
            <p:nvPr/>
          </p:nvSpPr>
          <p:spPr bwMode="auto">
            <a:xfrm>
              <a:off x="4333" y="1986"/>
              <a:ext cx="80" cy="63"/>
            </a:xfrm>
            <a:custGeom>
              <a:avLst/>
              <a:gdLst>
                <a:gd name="T0" fmla="*/ 37 w 80"/>
                <a:gd name="T1" fmla="*/ 45 h 63"/>
                <a:gd name="T2" fmla="*/ 0 w 80"/>
                <a:gd name="T3" fmla="*/ 42 h 63"/>
                <a:gd name="T4" fmla="*/ 35 w 80"/>
                <a:gd name="T5" fmla="*/ 62 h 63"/>
                <a:gd name="T6" fmla="*/ 79 w 80"/>
                <a:gd name="T7" fmla="*/ 33 h 63"/>
                <a:gd name="T8" fmla="*/ 44 w 80"/>
                <a:gd name="T9" fmla="*/ 12 h 63"/>
                <a:gd name="T10" fmla="*/ 7 w 80"/>
                <a:gd name="T11" fmla="*/ 9 h 63"/>
                <a:gd name="T12" fmla="*/ 44 w 80"/>
                <a:gd name="T13" fmla="*/ 12 h 63"/>
                <a:gd name="T14" fmla="*/ 26 w 80"/>
                <a:gd name="T15" fmla="*/ 0 h 63"/>
                <a:gd name="T16" fmla="*/ 7 w 80"/>
                <a:gd name="T17" fmla="*/ 9 h 63"/>
                <a:gd name="T18" fmla="*/ 37 w 80"/>
                <a:gd name="T19" fmla="*/ 45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63"/>
                <a:gd name="T32" fmla="*/ 80 w 8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63">
                  <a:moveTo>
                    <a:pt x="37" y="45"/>
                  </a:moveTo>
                  <a:lnTo>
                    <a:pt x="0" y="42"/>
                  </a:lnTo>
                  <a:lnTo>
                    <a:pt x="35" y="62"/>
                  </a:lnTo>
                  <a:lnTo>
                    <a:pt x="79" y="33"/>
                  </a:lnTo>
                  <a:lnTo>
                    <a:pt x="44" y="12"/>
                  </a:lnTo>
                  <a:lnTo>
                    <a:pt x="7" y="9"/>
                  </a:lnTo>
                  <a:lnTo>
                    <a:pt x="44" y="12"/>
                  </a:lnTo>
                  <a:lnTo>
                    <a:pt x="26" y="0"/>
                  </a:lnTo>
                  <a:lnTo>
                    <a:pt x="7" y="9"/>
                  </a:lnTo>
                  <a:lnTo>
                    <a:pt x="37" y="4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22" name="Freeform 120"/>
            <p:cNvSpPr>
              <a:spLocks/>
            </p:cNvSpPr>
            <p:nvPr/>
          </p:nvSpPr>
          <p:spPr bwMode="auto">
            <a:xfrm>
              <a:off x="4238" y="1996"/>
              <a:ext cx="125" cy="63"/>
            </a:xfrm>
            <a:custGeom>
              <a:avLst/>
              <a:gdLst>
                <a:gd name="T0" fmla="*/ 68 w 125"/>
                <a:gd name="T1" fmla="*/ 45 h 63"/>
                <a:gd name="T2" fmla="*/ 49 w 125"/>
                <a:gd name="T3" fmla="*/ 62 h 63"/>
                <a:gd name="T4" fmla="*/ 124 w 125"/>
                <a:gd name="T5" fmla="*/ 36 h 63"/>
                <a:gd name="T6" fmla="*/ 91 w 125"/>
                <a:gd name="T7" fmla="*/ 0 h 63"/>
                <a:gd name="T8" fmla="*/ 16 w 125"/>
                <a:gd name="T9" fmla="*/ 26 h 63"/>
                <a:gd name="T10" fmla="*/ 0 w 125"/>
                <a:gd name="T11" fmla="*/ 45 h 63"/>
                <a:gd name="T12" fmla="*/ 16 w 125"/>
                <a:gd name="T13" fmla="*/ 26 h 63"/>
                <a:gd name="T14" fmla="*/ 0 w 125"/>
                <a:gd name="T15" fmla="*/ 33 h 63"/>
                <a:gd name="T16" fmla="*/ 0 w 125"/>
                <a:gd name="T17" fmla="*/ 45 h 63"/>
                <a:gd name="T18" fmla="*/ 68 w 125"/>
                <a:gd name="T19" fmla="*/ 45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63"/>
                <a:gd name="T32" fmla="*/ 125 w 125"/>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63">
                  <a:moveTo>
                    <a:pt x="68" y="45"/>
                  </a:moveTo>
                  <a:lnTo>
                    <a:pt x="49" y="62"/>
                  </a:lnTo>
                  <a:lnTo>
                    <a:pt x="124" y="36"/>
                  </a:lnTo>
                  <a:lnTo>
                    <a:pt x="91" y="0"/>
                  </a:lnTo>
                  <a:lnTo>
                    <a:pt x="16" y="26"/>
                  </a:lnTo>
                  <a:lnTo>
                    <a:pt x="0" y="45"/>
                  </a:lnTo>
                  <a:lnTo>
                    <a:pt x="16" y="26"/>
                  </a:lnTo>
                  <a:lnTo>
                    <a:pt x="0" y="33"/>
                  </a:lnTo>
                  <a:lnTo>
                    <a:pt x="0" y="45"/>
                  </a:lnTo>
                  <a:lnTo>
                    <a:pt x="68" y="4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23" name="Freeform 121"/>
            <p:cNvSpPr>
              <a:spLocks/>
            </p:cNvSpPr>
            <p:nvPr/>
          </p:nvSpPr>
          <p:spPr bwMode="auto">
            <a:xfrm>
              <a:off x="4238" y="2048"/>
              <a:ext cx="62" cy="26"/>
            </a:xfrm>
            <a:custGeom>
              <a:avLst/>
              <a:gdLst>
                <a:gd name="T0" fmla="*/ 50 w 62"/>
                <a:gd name="T1" fmla="*/ 1 h 26"/>
                <a:gd name="T2" fmla="*/ 61 w 62"/>
                <a:gd name="T3" fmla="*/ 13 h 26"/>
                <a:gd name="T4" fmla="*/ 61 w 62"/>
                <a:gd name="T5" fmla="*/ 0 h 26"/>
                <a:gd name="T6" fmla="*/ 0 w 62"/>
                <a:gd name="T7" fmla="*/ 0 h 26"/>
                <a:gd name="T8" fmla="*/ 0 w 62"/>
                <a:gd name="T9" fmla="*/ 13 h 26"/>
                <a:gd name="T10" fmla="*/ 8 w 62"/>
                <a:gd name="T11" fmla="*/ 25 h 26"/>
                <a:gd name="T12" fmla="*/ 0 w 62"/>
                <a:gd name="T13" fmla="*/ 13 h 26"/>
                <a:gd name="T14" fmla="*/ 0 w 62"/>
                <a:gd name="T15" fmla="*/ 20 h 26"/>
                <a:gd name="T16" fmla="*/ 8 w 62"/>
                <a:gd name="T17" fmla="*/ 25 h 26"/>
                <a:gd name="T18" fmla="*/ 50 w 62"/>
                <a:gd name="T19" fmla="*/ 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6"/>
                <a:gd name="T32" fmla="*/ 62 w 6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6">
                  <a:moveTo>
                    <a:pt x="50" y="1"/>
                  </a:moveTo>
                  <a:lnTo>
                    <a:pt x="61" y="13"/>
                  </a:lnTo>
                  <a:lnTo>
                    <a:pt x="61" y="0"/>
                  </a:lnTo>
                  <a:lnTo>
                    <a:pt x="0" y="0"/>
                  </a:lnTo>
                  <a:lnTo>
                    <a:pt x="0" y="13"/>
                  </a:lnTo>
                  <a:lnTo>
                    <a:pt x="8" y="25"/>
                  </a:lnTo>
                  <a:lnTo>
                    <a:pt x="0" y="13"/>
                  </a:lnTo>
                  <a:lnTo>
                    <a:pt x="0" y="20"/>
                  </a:lnTo>
                  <a:lnTo>
                    <a:pt x="8" y="25"/>
                  </a:lnTo>
                  <a:lnTo>
                    <a:pt x="50" y="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24" name="Freeform 122"/>
            <p:cNvSpPr>
              <a:spLocks/>
            </p:cNvSpPr>
            <p:nvPr/>
          </p:nvSpPr>
          <p:spPr bwMode="auto">
            <a:xfrm>
              <a:off x="4359" y="2049"/>
              <a:ext cx="114" cy="71"/>
            </a:xfrm>
            <a:custGeom>
              <a:avLst/>
              <a:gdLst>
                <a:gd name="T0" fmla="*/ 113 w 114"/>
                <a:gd name="T1" fmla="*/ 10 h 71"/>
                <a:gd name="T2" fmla="*/ 71 w 114"/>
                <a:gd name="T3" fmla="*/ 7 h 71"/>
                <a:gd name="T4" fmla="*/ 0 w 114"/>
                <a:gd name="T5" fmla="*/ 34 h 71"/>
                <a:gd name="T6" fmla="*/ 32 w 114"/>
                <a:gd name="T7" fmla="*/ 70 h 71"/>
                <a:gd name="T8" fmla="*/ 104 w 114"/>
                <a:gd name="T9" fmla="*/ 44 h 71"/>
                <a:gd name="T10" fmla="*/ 65 w 114"/>
                <a:gd name="T11" fmla="*/ 41 h 71"/>
                <a:gd name="T12" fmla="*/ 113 w 114"/>
                <a:gd name="T13" fmla="*/ 10 h 71"/>
                <a:gd name="T14" fmla="*/ 95 w 114"/>
                <a:gd name="T15" fmla="*/ 0 h 71"/>
                <a:gd name="T16" fmla="*/ 71 w 114"/>
                <a:gd name="T17" fmla="*/ 7 h 71"/>
                <a:gd name="T18" fmla="*/ 113 w 114"/>
                <a:gd name="T19" fmla="*/ 1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71"/>
                <a:gd name="T32" fmla="*/ 114 w 114"/>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71">
                  <a:moveTo>
                    <a:pt x="113" y="10"/>
                  </a:moveTo>
                  <a:lnTo>
                    <a:pt x="71" y="7"/>
                  </a:lnTo>
                  <a:lnTo>
                    <a:pt x="0" y="34"/>
                  </a:lnTo>
                  <a:lnTo>
                    <a:pt x="32" y="70"/>
                  </a:lnTo>
                  <a:lnTo>
                    <a:pt x="104" y="44"/>
                  </a:lnTo>
                  <a:lnTo>
                    <a:pt x="65" y="41"/>
                  </a:lnTo>
                  <a:lnTo>
                    <a:pt x="113" y="10"/>
                  </a:lnTo>
                  <a:lnTo>
                    <a:pt x="95" y="0"/>
                  </a:lnTo>
                  <a:lnTo>
                    <a:pt x="71" y="7"/>
                  </a:lnTo>
                  <a:lnTo>
                    <a:pt x="113" y="1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25" name="Freeform 123"/>
            <p:cNvSpPr>
              <a:spLocks/>
            </p:cNvSpPr>
            <p:nvPr/>
          </p:nvSpPr>
          <p:spPr bwMode="auto">
            <a:xfrm>
              <a:off x="4433" y="2061"/>
              <a:ext cx="91" cy="51"/>
            </a:xfrm>
            <a:custGeom>
              <a:avLst/>
              <a:gdLst>
                <a:gd name="T0" fmla="*/ 90 w 91"/>
                <a:gd name="T1" fmla="*/ 36 h 51"/>
                <a:gd name="T2" fmla="*/ 81 w 91"/>
                <a:gd name="T3" fmla="*/ 21 h 51"/>
                <a:gd name="T4" fmla="*/ 47 w 91"/>
                <a:gd name="T5" fmla="*/ 0 h 51"/>
                <a:gd name="T6" fmla="*/ 0 w 91"/>
                <a:gd name="T7" fmla="*/ 29 h 51"/>
                <a:gd name="T8" fmla="*/ 34 w 91"/>
                <a:gd name="T9" fmla="*/ 50 h 51"/>
                <a:gd name="T10" fmla="*/ 25 w 91"/>
                <a:gd name="T11" fmla="*/ 36 h 51"/>
                <a:gd name="T12" fmla="*/ 90 w 91"/>
                <a:gd name="T13" fmla="*/ 36 h 51"/>
                <a:gd name="T14" fmla="*/ 90 w 91"/>
                <a:gd name="T15" fmla="*/ 28 h 51"/>
                <a:gd name="T16" fmla="*/ 81 w 91"/>
                <a:gd name="T17" fmla="*/ 21 h 51"/>
                <a:gd name="T18" fmla="*/ 90 w 91"/>
                <a:gd name="T19" fmla="*/ 3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51"/>
                <a:gd name="T32" fmla="*/ 91 w 9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51">
                  <a:moveTo>
                    <a:pt x="90" y="36"/>
                  </a:moveTo>
                  <a:lnTo>
                    <a:pt x="81" y="21"/>
                  </a:lnTo>
                  <a:lnTo>
                    <a:pt x="47" y="0"/>
                  </a:lnTo>
                  <a:lnTo>
                    <a:pt x="0" y="29"/>
                  </a:lnTo>
                  <a:lnTo>
                    <a:pt x="34" y="50"/>
                  </a:lnTo>
                  <a:lnTo>
                    <a:pt x="25" y="36"/>
                  </a:lnTo>
                  <a:lnTo>
                    <a:pt x="90" y="36"/>
                  </a:lnTo>
                  <a:lnTo>
                    <a:pt x="90" y="28"/>
                  </a:lnTo>
                  <a:lnTo>
                    <a:pt x="81" y="21"/>
                  </a:lnTo>
                  <a:lnTo>
                    <a:pt x="90" y="3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26" name="Freeform 124"/>
            <p:cNvSpPr>
              <a:spLocks/>
            </p:cNvSpPr>
            <p:nvPr/>
          </p:nvSpPr>
          <p:spPr bwMode="auto">
            <a:xfrm>
              <a:off x="4462" y="2101"/>
              <a:ext cx="62" cy="31"/>
            </a:xfrm>
            <a:custGeom>
              <a:avLst/>
              <a:gdLst>
                <a:gd name="T0" fmla="*/ 46 w 62"/>
                <a:gd name="T1" fmla="*/ 30 h 31"/>
                <a:gd name="T2" fmla="*/ 61 w 62"/>
                <a:gd name="T3" fmla="*/ 15 h 31"/>
                <a:gd name="T4" fmla="*/ 61 w 62"/>
                <a:gd name="T5" fmla="*/ 3 h 31"/>
                <a:gd name="T6" fmla="*/ 0 w 62"/>
                <a:gd name="T7" fmla="*/ 3 h 31"/>
                <a:gd name="T8" fmla="*/ 0 w 62"/>
                <a:gd name="T9" fmla="*/ 15 h 31"/>
                <a:gd name="T10" fmla="*/ 15 w 62"/>
                <a:gd name="T11" fmla="*/ 0 h 31"/>
                <a:gd name="T12" fmla="*/ 46 w 62"/>
                <a:gd name="T13" fmla="*/ 30 h 31"/>
                <a:gd name="T14" fmla="*/ 61 w 62"/>
                <a:gd name="T15" fmla="*/ 25 h 31"/>
                <a:gd name="T16" fmla="*/ 61 w 62"/>
                <a:gd name="T17" fmla="*/ 15 h 31"/>
                <a:gd name="T18" fmla="*/ 46 w 62"/>
                <a:gd name="T19" fmla="*/ 3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1"/>
                <a:gd name="T32" fmla="*/ 62 w 6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1">
                  <a:moveTo>
                    <a:pt x="46" y="30"/>
                  </a:moveTo>
                  <a:lnTo>
                    <a:pt x="61" y="15"/>
                  </a:lnTo>
                  <a:lnTo>
                    <a:pt x="61" y="3"/>
                  </a:lnTo>
                  <a:lnTo>
                    <a:pt x="0" y="3"/>
                  </a:lnTo>
                  <a:lnTo>
                    <a:pt x="0" y="15"/>
                  </a:lnTo>
                  <a:lnTo>
                    <a:pt x="15" y="0"/>
                  </a:lnTo>
                  <a:lnTo>
                    <a:pt x="46" y="30"/>
                  </a:lnTo>
                  <a:lnTo>
                    <a:pt x="61" y="25"/>
                  </a:lnTo>
                  <a:lnTo>
                    <a:pt x="61" y="15"/>
                  </a:lnTo>
                  <a:lnTo>
                    <a:pt x="46" y="3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27" name="Freeform 125"/>
            <p:cNvSpPr>
              <a:spLocks/>
            </p:cNvSpPr>
            <p:nvPr/>
          </p:nvSpPr>
          <p:spPr bwMode="auto">
            <a:xfrm>
              <a:off x="4391" y="2101"/>
              <a:ext cx="114" cy="71"/>
            </a:xfrm>
            <a:custGeom>
              <a:avLst/>
              <a:gdLst>
                <a:gd name="T0" fmla="*/ 0 w 114"/>
                <a:gd name="T1" fmla="*/ 60 h 71"/>
                <a:gd name="T2" fmla="*/ 42 w 114"/>
                <a:gd name="T3" fmla="*/ 61 h 71"/>
                <a:gd name="T4" fmla="*/ 113 w 114"/>
                <a:gd name="T5" fmla="*/ 35 h 71"/>
                <a:gd name="T6" fmla="*/ 78 w 114"/>
                <a:gd name="T7" fmla="*/ 0 h 71"/>
                <a:gd name="T8" fmla="*/ 7 w 114"/>
                <a:gd name="T9" fmla="*/ 26 h 71"/>
                <a:gd name="T10" fmla="*/ 46 w 114"/>
                <a:gd name="T11" fmla="*/ 29 h 71"/>
                <a:gd name="T12" fmla="*/ 0 w 114"/>
                <a:gd name="T13" fmla="*/ 60 h 71"/>
                <a:gd name="T14" fmla="*/ 21 w 114"/>
                <a:gd name="T15" fmla="*/ 70 h 71"/>
                <a:gd name="T16" fmla="*/ 42 w 114"/>
                <a:gd name="T17" fmla="*/ 61 h 71"/>
                <a:gd name="T18" fmla="*/ 0 w 114"/>
                <a:gd name="T19" fmla="*/ 6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71"/>
                <a:gd name="T32" fmla="*/ 114 w 114"/>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71">
                  <a:moveTo>
                    <a:pt x="0" y="60"/>
                  </a:moveTo>
                  <a:lnTo>
                    <a:pt x="42" y="61"/>
                  </a:lnTo>
                  <a:lnTo>
                    <a:pt x="113" y="35"/>
                  </a:lnTo>
                  <a:lnTo>
                    <a:pt x="78" y="0"/>
                  </a:lnTo>
                  <a:lnTo>
                    <a:pt x="7" y="26"/>
                  </a:lnTo>
                  <a:lnTo>
                    <a:pt x="46" y="29"/>
                  </a:lnTo>
                  <a:lnTo>
                    <a:pt x="0" y="60"/>
                  </a:lnTo>
                  <a:lnTo>
                    <a:pt x="21" y="70"/>
                  </a:lnTo>
                  <a:lnTo>
                    <a:pt x="42" y="61"/>
                  </a:lnTo>
                  <a:lnTo>
                    <a:pt x="0" y="6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28" name="Freeform 126"/>
            <p:cNvSpPr>
              <a:spLocks/>
            </p:cNvSpPr>
            <p:nvPr/>
          </p:nvSpPr>
          <p:spPr bwMode="auto">
            <a:xfrm>
              <a:off x="4341" y="2111"/>
              <a:ext cx="88" cy="49"/>
            </a:xfrm>
            <a:custGeom>
              <a:avLst/>
              <a:gdLst>
                <a:gd name="T0" fmla="*/ 0 w 88"/>
                <a:gd name="T1" fmla="*/ 15 h 49"/>
                <a:gd name="T2" fmla="*/ 9 w 88"/>
                <a:gd name="T3" fmla="*/ 29 h 49"/>
                <a:gd name="T4" fmla="*/ 42 w 88"/>
                <a:gd name="T5" fmla="*/ 48 h 49"/>
                <a:gd name="T6" fmla="*/ 87 w 88"/>
                <a:gd name="T7" fmla="*/ 19 h 49"/>
                <a:gd name="T8" fmla="*/ 54 w 88"/>
                <a:gd name="T9" fmla="*/ 0 h 49"/>
                <a:gd name="T10" fmla="*/ 65 w 88"/>
                <a:gd name="T11" fmla="*/ 15 h 49"/>
                <a:gd name="T12" fmla="*/ 0 w 88"/>
                <a:gd name="T13" fmla="*/ 15 h 49"/>
                <a:gd name="T14" fmla="*/ 0 w 88"/>
                <a:gd name="T15" fmla="*/ 23 h 49"/>
                <a:gd name="T16" fmla="*/ 9 w 88"/>
                <a:gd name="T17" fmla="*/ 29 h 49"/>
                <a:gd name="T18" fmla="*/ 0 w 88"/>
                <a:gd name="T19" fmla="*/ 15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9"/>
                <a:gd name="T32" fmla="*/ 88 w 8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9">
                  <a:moveTo>
                    <a:pt x="0" y="15"/>
                  </a:moveTo>
                  <a:lnTo>
                    <a:pt x="9" y="29"/>
                  </a:lnTo>
                  <a:lnTo>
                    <a:pt x="42" y="48"/>
                  </a:lnTo>
                  <a:lnTo>
                    <a:pt x="87" y="19"/>
                  </a:lnTo>
                  <a:lnTo>
                    <a:pt x="54" y="0"/>
                  </a:lnTo>
                  <a:lnTo>
                    <a:pt x="65" y="15"/>
                  </a:lnTo>
                  <a:lnTo>
                    <a:pt x="0" y="15"/>
                  </a:lnTo>
                  <a:lnTo>
                    <a:pt x="0" y="23"/>
                  </a:lnTo>
                  <a:lnTo>
                    <a:pt x="9" y="29"/>
                  </a:lnTo>
                  <a:lnTo>
                    <a:pt x="0" y="1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29" name="Freeform 127"/>
            <p:cNvSpPr>
              <a:spLocks/>
            </p:cNvSpPr>
            <p:nvPr/>
          </p:nvSpPr>
          <p:spPr bwMode="auto">
            <a:xfrm>
              <a:off x="4341" y="2088"/>
              <a:ext cx="61" cy="32"/>
            </a:xfrm>
            <a:custGeom>
              <a:avLst/>
              <a:gdLst>
                <a:gd name="T0" fmla="*/ 14 w 61"/>
                <a:gd name="T1" fmla="*/ 0 h 32"/>
                <a:gd name="T2" fmla="*/ 0 w 61"/>
                <a:gd name="T3" fmla="*/ 15 h 32"/>
                <a:gd name="T4" fmla="*/ 0 w 61"/>
                <a:gd name="T5" fmla="*/ 31 h 32"/>
                <a:gd name="T6" fmla="*/ 60 w 61"/>
                <a:gd name="T7" fmla="*/ 31 h 32"/>
                <a:gd name="T8" fmla="*/ 60 w 61"/>
                <a:gd name="T9" fmla="*/ 15 h 32"/>
                <a:gd name="T10" fmla="*/ 43 w 61"/>
                <a:gd name="T11" fmla="*/ 31 h 32"/>
                <a:gd name="T12" fmla="*/ 14 w 61"/>
                <a:gd name="T13" fmla="*/ 0 h 32"/>
                <a:gd name="T14" fmla="*/ 0 w 61"/>
                <a:gd name="T15" fmla="*/ 5 h 32"/>
                <a:gd name="T16" fmla="*/ 0 w 61"/>
                <a:gd name="T17" fmla="*/ 15 h 32"/>
                <a:gd name="T18" fmla="*/ 14 w 61"/>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2"/>
                <a:gd name="T32" fmla="*/ 61 w 6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2">
                  <a:moveTo>
                    <a:pt x="14" y="0"/>
                  </a:moveTo>
                  <a:lnTo>
                    <a:pt x="0" y="15"/>
                  </a:lnTo>
                  <a:lnTo>
                    <a:pt x="0" y="31"/>
                  </a:lnTo>
                  <a:lnTo>
                    <a:pt x="60" y="31"/>
                  </a:lnTo>
                  <a:lnTo>
                    <a:pt x="60" y="15"/>
                  </a:lnTo>
                  <a:lnTo>
                    <a:pt x="43" y="31"/>
                  </a:lnTo>
                  <a:lnTo>
                    <a:pt x="14" y="0"/>
                  </a:lnTo>
                  <a:lnTo>
                    <a:pt x="0" y="5"/>
                  </a:lnTo>
                  <a:lnTo>
                    <a:pt x="0" y="15"/>
                  </a:lnTo>
                  <a:lnTo>
                    <a:pt x="14"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30" name="Freeform 128"/>
            <p:cNvSpPr>
              <a:spLocks/>
            </p:cNvSpPr>
            <p:nvPr/>
          </p:nvSpPr>
          <p:spPr bwMode="auto">
            <a:xfrm>
              <a:off x="4459" y="2111"/>
              <a:ext cx="112" cy="73"/>
            </a:xfrm>
            <a:custGeom>
              <a:avLst/>
              <a:gdLst>
                <a:gd name="T0" fmla="*/ 111 w 112"/>
                <a:gd name="T1" fmla="*/ 12 h 73"/>
                <a:gd name="T2" fmla="*/ 72 w 112"/>
                <a:gd name="T3" fmla="*/ 7 h 73"/>
                <a:gd name="T4" fmla="*/ 0 w 112"/>
                <a:gd name="T5" fmla="*/ 34 h 73"/>
                <a:gd name="T6" fmla="*/ 32 w 112"/>
                <a:gd name="T7" fmla="*/ 72 h 73"/>
                <a:gd name="T8" fmla="*/ 104 w 112"/>
                <a:gd name="T9" fmla="*/ 46 h 73"/>
                <a:gd name="T10" fmla="*/ 67 w 112"/>
                <a:gd name="T11" fmla="*/ 41 h 73"/>
                <a:gd name="T12" fmla="*/ 111 w 112"/>
                <a:gd name="T13" fmla="*/ 12 h 73"/>
                <a:gd name="T14" fmla="*/ 95 w 112"/>
                <a:gd name="T15" fmla="*/ 0 h 73"/>
                <a:gd name="T16" fmla="*/ 72 w 112"/>
                <a:gd name="T17" fmla="*/ 7 h 73"/>
                <a:gd name="T18" fmla="*/ 111 w 112"/>
                <a:gd name="T19" fmla="*/ 1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73"/>
                <a:gd name="T32" fmla="*/ 112 w 11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73">
                  <a:moveTo>
                    <a:pt x="111" y="12"/>
                  </a:moveTo>
                  <a:lnTo>
                    <a:pt x="72" y="7"/>
                  </a:lnTo>
                  <a:lnTo>
                    <a:pt x="0" y="34"/>
                  </a:lnTo>
                  <a:lnTo>
                    <a:pt x="32" y="72"/>
                  </a:lnTo>
                  <a:lnTo>
                    <a:pt x="104" y="46"/>
                  </a:lnTo>
                  <a:lnTo>
                    <a:pt x="67" y="41"/>
                  </a:lnTo>
                  <a:lnTo>
                    <a:pt x="111" y="12"/>
                  </a:lnTo>
                  <a:lnTo>
                    <a:pt x="95" y="0"/>
                  </a:lnTo>
                  <a:lnTo>
                    <a:pt x="72" y="7"/>
                  </a:lnTo>
                  <a:lnTo>
                    <a:pt x="111" y="1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31" name="Freeform 129"/>
            <p:cNvSpPr>
              <a:spLocks/>
            </p:cNvSpPr>
            <p:nvPr/>
          </p:nvSpPr>
          <p:spPr bwMode="auto">
            <a:xfrm>
              <a:off x="4536" y="2124"/>
              <a:ext cx="88" cy="50"/>
            </a:xfrm>
            <a:custGeom>
              <a:avLst/>
              <a:gdLst>
                <a:gd name="T0" fmla="*/ 87 w 88"/>
                <a:gd name="T1" fmla="*/ 35 h 50"/>
                <a:gd name="T2" fmla="*/ 78 w 88"/>
                <a:gd name="T3" fmla="*/ 21 h 50"/>
                <a:gd name="T4" fmla="*/ 42 w 88"/>
                <a:gd name="T5" fmla="*/ 0 h 50"/>
                <a:gd name="T6" fmla="*/ 0 w 88"/>
                <a:gd name="T7" fmla="*/ 28 h 50"/>
                <a:gd name="T8" fmla="*/ 33 w 88"/>
                <a:gd name="T9" fmla="*/ 49 h 50"/>
                <a:gd name="T10" fmla="*/ 25 w 88"/>
                <a:gd name="T11" fmla="*/ 35 h 50"/>
                <a:gd name="T12" fmla="*/ 87 w 88"/>
                <a:gd name="T13" fmla="*/ 35 h 50"/>
                <a:gd name="T14" fmla="*/ 87 w 88"/>
                <a:gd name="T15" fmla="*/ 27 h 50"/>
                <a:gd name="T16" fmla="*/ 78 w 88"/>
                <a:gd name="T17" fmla="*/ 21 h 50"/>
                <a:gd name="T18" fmla="*/ 87 w 88"/>
                <a:gd name="T19" fmla="*/ 35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50"/>
                <a:gd name="T32" fmla="*/ 88 w 8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50">
                  <a:moveTo>
                    <a:pt x="87" y="35"/>
                  </a:moveTo>
                  <a:lnTo>
                    <a:pt x="78" y="21"/>
                  </a:lnTo>
                  <a:lnTo>
                    <a:pt x="42" y="0"/>
                  </a:lnTo>
                  <a:lnTo>
                    <a:pt x="0" y="28"/>
                  </a:lnTo>
                  <a:lnTo>
                    <a:pt x="33" y="49"/>
                  </a:lnTo>
                  <a:lnTo>
                    <a:pt x="25" y="35"/>
                  </a:lnTo>
                  <a:lnTo>
                    <a:pt x="87" y="35"/>
                  </a:lnTo>
                  <a:lnTo>
                    <a:pt x="87" y="27"/>
                  </a:lnTo>
                  <a:lnTo>
                    <a:pt x="78" y="21"/>
                  </a:lnTo>
                  <a:lnTo>
                    <a:pt x="87" y="3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32" name="Freeform 130"/>
            <p:cNvSpPr>
              <a:spLocks/>
            </p:cNvSpPr>
            <p:nvPr/>
          </p:nvSpPr>
          <p:spPr bwMode="auto">
            <a:xfrm>
              <a:off x="4565" y="2163"/>
              <a:ext cx="59" cy="30"/>
            </a:xfrm>
            <a:custGeom>
              <a:avLst/>
              <a:gdLst>
                <a:gd name="T0" fmla="*/ 44 w 59"/>
                <a:gd name="T1" fmla="*/ 29 h 30"/>
                <a:gd name="T2" fmla="*/ 58 w 59"/>
                <a:gd name="T3" fmla="*/ 15 h 30"/>
                <a:gd name="T4" fmla="*/ 58 w 59"/>
                <a:gd name="T5" fmla="*/ 2 h 30"/>
                <a:gd name="T6" fmla="*/ 0 w 59"/>
                <a:gd name="T7" fmla="*/ 2 h 30"/>
                <a:gd name="T8" fmla="*/ 0 w 59"/>
                <a:gd name="T9" fmla="*/ 15 h 30"/>
                <a:gd name="T10" fmla="*/ 12 w 59"/>
                <a:gd name="T11" fmla="*/ 0 h 30"/>
                <a:gd name="T12" fmla="*/ 44 w 59"/>
                <a:gd name="T13" fmla="*/ 29 h 30"/>
                <a:gd name="T14" fmla="*/ 58 w 59"/>
                <a:gd name="T15" fmla="*/ 24 h 30"/>
                <a:gd name="T16" fmla="*/ 58 w 59"/>
                <a:gd name="T17" fmla="*/ 15 h 30"/>
                <a:gd name="T18" fmla="*/ 44 w 59"/>
                <a:gd name="T19" fmla="*/ 29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0"/>
                <a:gd name="T32" fmla="*/ 59 w 59"/>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0">
                  <a:moveTo>
                    <a:pt x="44" y="29"/>
                  </a:moveTo>
                  <a:lnTo>
                    <a:pt x="58" y="15"/>
                  </a:lnTo>
                  <a:lnTo>
                    <a:pt x="58" y="2"/>
                  </a:lnTo>
                  <a:lnTo>
                    <a:pt x="0" y="2"/>
                  </a:lnTo>
                  <a:lnTo>
                    <a:pt x="0" y="15"/>
                  </a:lnTo>
                  <a:lnTo>
                    <a:pt x="12" y="0"/>
                  </a:lnTo>
                  <a:lnTo>
                    <a:pt x="44" y="29"/>
                  </a:lnTo>
                  <a:lnTo>
                    <a:pt x="58" y="24"/>
                  </a:lnTo>
                  <a:lnTo>
                    <a:pt x="58" y="15"/>
                  </a:lnTo>
                  <a:lnTo>
                    <a:pt x="44" y="2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33" name="Freeform 131"/>
            <p:cNvSpPr>
              <a:spLocks/>
            </p:cNvSpPr>
            <p:nvPr/>
          </p:nvSpPr>
          <p:spPr bwMode="auto">
            <a:xfrm>
              <a:off x="4494" y="2163"/>
              <a:ext cx="111" cy="70"/>
            </a:xfrm>
            <a:custGeom>
              <a:avLst/>
              <a:gdLst>
                <a:gd name="T0" fmla="*/ 0 w 111"/>
                <a:gd name="T1" fmla="*/ 59 h 70"/>
                <a:gd name="T2" fmla="*/ 39 w 111"/>
                <a:gd name="T3" fmla="*/ 60 h 70"/>
                <a:gd name="T4" fmla="*/ 110 w 111"/>
                <a:gd name="T5" fmla="*/ 35 h 70"/>
                <a:gd name="T6" fmla="*/ 76 w 111"/>
                <a:gd name="T7" fmla="*/ 0 h 70"/>
                <a:gd name="T8" fmla="*/ 5 w 111"/>
                <a:gd name="T9" fmla="*/ 26 h 70"/>
                <a:gd name="T10" fmla="*/ 46 w 111"/>
                <a:gd name="T11" fmla="*/ 27 h 70"/>
                <a:gd name="T12" fmla="*/ 0 w 111"/>
                <a:gd name="T13" fmla="*/ 59 h 70"/>
                <a:gd name="T14" fmla="*/ 18 w 111"/>
                <a:gd name="T15" fmla="*/ 69 h 70"/>
                <a:gd name="T16" fmla="*/ 39 w 111"/>
                <a:gd name="T17" fmla="*/ 60 h 70"/>
                <a:gd name="T18" fmla="*/ 0 w 111"/>
                <a:gd name="T19" fmla="*/ 59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70"/>
                <a:gd name="T32" fmla="*/ 111 w 111"/>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70">
                  <a:moveTo>
                    <a:pt x="0" y="59"/>
                  </a:moveTo>
                  <a:lnTo>
                    <a:pt x="39" y="60"/>
                  </a:lnTo>
                  <a:lnTo>
                    <a:pt x="110" y="35"/>
                  </a:lnTo>
                  <a:lnTo>
                    <a:pt x="76" y="0"/>
                  </a:lnTo>
                  <a:lnTo>
                    <a:pt x="5" y="26"/>
                  </a:lnTo>
                  <a:lnTo>
                    <a:pt x="46" y="27"/>
                  </a:lnTo>
                  <a:lnTo>
                    <a:pt x="0" y="59"/>
                  </a:lnTo>
                  <a:lnTo>
                    <a:pt x="18" y="69"/>
                  </a:lnTo>
                  <a:lnTo>
                    <a:pt x="39" y="60"/>
                  </a:lnTo>
                  <a:lnTo>
                    <a:pt x="0" y="5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34" name="Freeform 132"/>
            <p:cNvSpPr>
              <a:spLocks/>
            </p:cNvSpPr>
            <p:nvPr/>
          </p:nvSpPr>
          <p:spPr bwMode="auto">
            <a:xfrm>
              <a:off x="4441" y="2171"/>
              <a:ext cx="90" cy="51"/>
            </a:xfrm>
            <a:custGeom>
              <a:avLst/>
              <a:gdLst>
                <a:gd name="T0" fmla="*/ 0 w 90"/>
                <a:gd name="T1" fmla="*/ 15 h 51"/>
                <a:gd name="T2" fmla="*/ 9 w 90"/>
                <a:gd name="T3" fmla="*/ 31 h 51"/>
                <a:gd name="T4" fmla="*/ 45 w 90"/>
                <a:gd name="T5" fmla="*/ 50 h 51"/>
                <a:gd name="T6" fmla="*/ 89 w 90"/>
                <a:gd name="T7" fmla="*/ 19 h 51"/>
                <a:gd name="T8" fmla="*/ 53 w 90"/>
                <a:gd name="T9" fmla="*/ 0 h 51"/>
                <a:gd name="T10" fmla="*/ 65 w 90"/>
                <a:gd name="T11" fmla="*/ 15 h 51"/>
                <a:gd name="T12" fmla="*/ 0 w 90"/>
                <a:gd name="T13" fmla="*/ 15 h 51"/>
                <a:gd name="T14" fmla="*/ 0 w 90"/>
                <a:gd name="T15" fmla="*/ 25 h 51"/>
                <a:gd name="T16" fmla="*/ 9 w 90"/>
                <a:gd name="T17" fmla="*/ 31 h 51"/>
                <a:gd name="T18" fmla="*/ 0 w 90"/>
                <a:gd name="T19" fmla="*/ 15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1"/>
                <a:gd name="T32" fmla="*/ 90 w 9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1">
                  <a:moveTo>
                    <a:pt x="0" y="15"/>
                  </a:moveTo>
                  <a:lnTo>
                    <a:pt x="9" y="31"/>
                  </a:lnTo>
                  <a:lnTo>
                    <a:pt x="45" y="50"/>
                  </a:lnTo>
                  <a:lnTo>
                    <a:pt x="89" y="19"/>
                  </a:lnTo>
                  <a:lnTo>
                    <a:pt x="53" y="0"/>
                  </a:lnTo>
                  <a:lnTo>
                    <a:pt x="65" y="15"/>
                  </a:lnTo>
                  <a:lnTo>
                    <a:pt x="0" y="15"/>
                  </a:lnTo>
                  <a:lnTo>
                    <a:pt x="0" y="25"/>
                  </a:lnTo>
                  <a:lnTo>
                    <a:pt x="9" y="31"/>
                  </a:lnTo>
                  <a:lnTo>
                    <a:pt x="0" y="1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35" name="Freeform 133"/>
            <p:cNvSpPr>
              <a:spLocks/>
            </p:cNvSpPr>
            <p:nvPr/>
          </p:nvSpPr>
          <p:spPr bwMode="auto">
            <a:xfrm>
              <a:off x="4441" y="2149"/>
              <a:ext cx="61" cy="35"/>
            </a:xfrm>
            <a:custGeom>
              <a:avLst/>
              <a:gdLst>
                <a:gd name="T0" fmla="*/ 14 w 61"/>
                <a:gd name="T1" fmla="*/ 0 h 35"/>
                <a:gd name="T2" fmla="*/ 0 w 61"/>
                <a:gd name="T3" fmla="*/ 17 h 35"/>
                <a:gd name="T4" fmla="*/ 0 w 61"/>
                <a:gd name="T5" fmla="*/ 31 h 35"/>
                <a:gd name="T6" fmla="*/ 60 w 61"/>
                <a:gd name="T7" fmla="*/ 31 h 35"/>
                <a:gd name="T8" fmla="*/ 60 w 61"/>
                <a:gd name="T9" fmla="*/ 17 h 35"/>
                <a:gd name="T10" fmla="*/ 43 w 61"/>
                <a:gd name="T11" fmla="*/ 34 h 35"/>
                <a:gd name="T12" fmla="*/ 14 w 61"/>
                <a:gd name="T13" fmla="*/ 0 h 35"/>
                <a:gd name="T14" fmla="*/ 0 w 61"/>
                <a:gd name="T15" fmla="*/ 7 h 35"/>
                <a:gd name="T16" fmla="*/ 0 w 61"/>
                <a:gd name="T17" fmla="*/ 17 h 35"/>
                <a:gd name="T18" fmla="*/ 14 w 61"/>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5"/>
                <a:gd name="T32" fmla="*/ 61 w 6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5">
                  <a:moveTo>
                    <a:pt x="14" y="0"/>
                  </a:moveTo>
                  <a:lnTo>
                    <a:pt x="0" y="17"/>
                  </a:lnTo>
                  <a:lnTo>
                    <a:pt x="0" y="31"/>
                  </a:lnTo>
                  <a:lnTo>
                    <a:pt x="60" y="31"/>
                  </a:lnTo>
                  <a:lnTo>
                    <a:pt x="60" y="17"/>
                  </a:lnTo>
                  <a:lnTo>
                    <a:pt x="43" y="34"/>
                  </a:lnTo>
                  <a:lnTo>
                    <a:pt x="14" y="0"/>
                  </a:lnTo>
                  <a:lnTo>
                    <a:pt x="0" y="7"/>
                  </a:lnTo>
                  <a:lnTo>
                    <a:pt x="0" y="17"/>
                  </a:lnTo>
                  <a:lnTo>
                    <a:pt x="14"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36" name="Freeform 134"/>
            <p:cNvSpPr>
              <a:spLocks/>
            </p:cNvSpPr>
            <p:nvPr/>
          </p:nvSpPr>
          <p:spPr bwMode="auto">
            <a:xfrm>
              <a:off x="4544" y="2211"/>
              <a:ext cx="61" cy="32"/>
            </a:xfrm>
            <a:custGeom>
              <a:avLst/>
              <a:gdLst>
                <a:gd name="T0" fmla="*/ 14 w 61"/>
                <a:gd name="T1" fmla="*/ 0 h 32"/>
                <a:gd name="T2" fmla="*/ 0 w 61"/>
                <a:gd name="T3" fmla="*/ 15 h 32"/>
                <a:gd name="T4" fmla="*/ 0 w 61"/>
                <a:gd name="T5" fmla="*/ 31 h 32"/>
                <a:gd name="T6" fmla="*/ 60 w 61"/>
                <a:gd name="T7" fmla="*/ 31 h 32"/>
                <a:gd name="T8" fmla="*/ 60 w 61"/>
                <a:gd name="T9" fmla="*/ 15 h 32"/>
                <a:gd name="T10" fmla="*/ 46 w 61"/>
                <a:gd name="T11" fmla="*/ 30 h 32"/>
                <a:gd name="T12" fmla="*/ 14 w 61"/>
                <a:gd name="T13" fmla="*/ 0 h 32"/>
                <a:gd name="T14" fmla="*/ 0 w 61"/>
                <a:gd name="T15" fmla="*/ 5 h 32"/>
                <a:gd name="T16" fmla="*/ 0 w 61"/>
                <a:gd name="T17" fmla="*/ 15 h 32"/>
                <a:gd name="T18" fmla="*/ 14 w 61"/>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2"/>
                <a:gd name="T32" fmla="*/ 61 w 6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2">
                  <a:moveTo>
                    <a:pt x="14" y="0"/>
                  </a:moveTo>
                  <a:lnTo>
                    <a:pt x="0" y="15"/>
                  </a:lnTo>
                  <a:lnTo>
                    <a:pt x="0" y="31"/>
                  </a:lnTo>
                  <a:lnTo>
                    <a:pt x="60" y="31"/>
                  </a:lnTo>
                  <a:lnTo>
                    <a:pt x="60" y="15"/>
                  </a:lnTo>
                  <a:lnTo>
                    <a:pt x="46" y="30"/>
                  </a:lnTo>
                  <a:lnTo>
                    <a:pt x="14" y="0"/>
                  </a:lnTo>
                  <a:lnTo>
                    <a:pt x="0" y="5"/>
                  </a:lnTo>
                  <a:lnTo>
                    <a:pt x="0" y="15"/>
                  </a:lnTo>
                  <a:lnTo>
                    <a:pt x="14"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37" name="Freeform 135"/>
            <p:cNvSpPr>
              <a:spLocks/>
            </p:cNvSpPr>
            <p:nvPr/>
          </p:nvSpPr>
          <p:spPr bwMode="auto">
            <a:xfrm>
              <a:off x="4562" y="2171"/>
              <a:ext cx="109" cy="71"/>
            </a:xfrm>
            <a:custGeom>
              <a:avLst/>
              <a:gdLst>
                <a:gd name="T0" fmla="*/ 108 w 109"/>
                <a:gd name="T1" fmla="*/ 10 h 71"/>
                <a:gd name="T2" fmla="*/ 69 w 109"/>
                <a:gd name="T3" fmla="*/ 9 h 71"/>
                <a:gd name="T4" fmla="*/ 0 w 109"/>
                <a:gd name="T5" fmla="*/ 35 h 71"/>
                <a:gd name="T6" fmla="*/ 34 w 109"/>
                <a:gd name="T7" fmla="*/ 70 h 71"/>
                <a:gd name="T8" fmla="*/ 103 w 109"/>
                <a:gd name="T9" fmla="*/ 44 h 71"/>
                <a:gd name="T10" fmla="*/ 64 w 109"/>
                <a:gd name="T11" fmla="*/ 42 h 71"/>
                <a:gd name="T12" fmla="*/ 108 w 109"/>
                <a:gd name="T13" fmla="*/ 10 h 71"/>
                <a:gd name="T14" fmla="*/ 90 w 109"/>
                <a:gd name="T15" fmla="*/ 0 h 71"/>
                <a:gd name="T16" fmla="*/ 69 w 109"/>
                <a:gd name="T17" fmla="*/ 9 h 71"/>
                <a:gd name="T18" fmla="*/ 108 w 109"/>
                <a:gd name="T19" fmla="*/ 1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71"/>
                <a:gd name="T32" fmla="*/ 109 w 109"/>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71">
                  <a:moveTo>
                    <a:pt x="108" y="10"/>
                  </a:moveTo>
                  <a:lnTo>
                    <a:pt x="69" y="9"/>
                  </a:lnTo>
                  <a:lnTo>
                    <a:pt x="0" y="35"/>
                  </a:lnTo>
                  <a:lnTo>
                    <a:pt x="34" y="70"/>
                  </a:lnTo>
                  <a:lnTo>
                    <a:pt x="103" y="44"/>
                  </a:lnTo>
                  <a:lnTo>
                    <a:pt x="64" y="42"/>
                  </a:lnTo>
                  <a:lnTo>
                    <a:pt x="108" y="10"/>
                  </a:lnTo>
                  <a:lnTo>
                    <a:pt x="90" y="0"/>
                  </a:lnTo>
                  <a:lnTo>
                    <a:pt x="69" y="9"/>
                  </a:lnTo>
                  <a:lnTo>
                    <a:pt x="108" y="1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38" name="Freeform 136"/>
            <p:cNvSpPr>
              <a:spLocks/>
            </p:cNvSpPr>
            <p:nvPr/>
          </p:nvSpPr>
          <p:spPr bwMode="auto">
            <a:xfrm>
              <a:off x="4636" y="2183"/>
              <a:ext cx="90" cy="52"/>
            </a:xfrm>
            <a:custGeom>
              <a:avLst/>
              <a:gdLst>
                <a:gd name="T0" fmla="*/ 89 w 90"/>
                <a:gd name="T1" fmla="*/ 36 h 52"/>
                <a:gd name="T2" fmla="*/ 80 w 90"/>
                <a:gd name="T3" fmla="*/ 21 h 52"/>
                <a:gd name="T4" fmla="*/ 42 w 90"/>
                <a:gd name="T5" fmla="*/ 0 h 52"/>
                <a:gd name="T6" fmla="*/ 0 w 90"/>
                <a:gd name="T7" fmla="*/ 30 h 52"/>
                <a:gd name="T8" fmla="*/ 36 w 90"/>
                <a:gd name="T9" fmla="*/ 51 h 52"/>
                <a:gd name="T10" fmla="*/ 27 w 90"/>
                <a:gd name="T11" fmla="*/ 36 h 52"/>
                <a:gd name="T12" fmla="*/ 89 w 90"/>
                <a:gd name="T13" fmla="*/ 36 h 52"/>
                <a:gd name="T14" fmla="*/ 89 w 90"/>
                <a:gd name="T15" fmla="*/ 28 h 52"/>
                <a:gd name="T16" fmla="*/ 80 w 90"/>
                <a:gd name="T17" fmla="*/ 21 h 52"/>
                <a:gd name="T18" fmla="*/ 89 w 90"/>
                <a:gd name="T19" fmla="*/ 36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2"/>
                <a:gd name="T32" fmla="*/ 90 w 9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2">
                  <a:moveTo>
                    <a:pt x="89" y="36"/>
                  </a:moveTo>
                  <a:lnTo>
                    <a:pt x="80" y="21"/>
                  </a:lnTo>
                  <a:lnTo>
                    <a:pt x="42" y="0"/>
                  </a:lnTo>
                  <a:lnTo>
                    <a:pt x="0" y="30"/>
                  </a:lnTo>
                  <a:lnTo>
                    <a:pt x="36" y="51"/>
                  </a:lnTo>
                  <a:lnTo>
                    <a:pt x="27" y="36"/>
                  </a:lnTo>
                  <a:lnTo>
                    <a:pt x="89" y="36"/>
                  </a:lnTo>
                  <a:lnTo>
                    <a:pt x="89" y="28"/>
                  </a:lnTo>
                  <a:lnTo>
                    <a:pt x="80" y="21"/>
                  </a:lnTo>
                  <a:lnTo>
                    <a:pt x="89" y="3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39" name="Freeform 137"/>
            <p:cNvSpPr>
              <a:spLocks/>
            </p:cNvSpPr>
            <p:nvPr/>
          </p:nvSpPr>
          <p:spPr bwMode="auto">
            <a:xfrm>
              <a:off x="4667" y="2222"/>
              <a:ext cx="59" cy="35"/>
            </a:xfrm>
            <a:custGeom>
              <a:avLst/>
              <a:gdLst>
                <a:gd name="T0" fmla="*/ 44 w 59"/>
                <a:gd name="T1" fmla="*/ 34 h 35"/>
                <a:gd name="T2" fmla="*/ 58 w 59"/>
                <a:gd name="T3" fmla="*/ 17 h 35"/>
                <a:gd name="T4" fmla="*/ 58 w 59"/>
                <a:gd name="T5" fmla="*/ 3 h 35"/>
                <a:gd name="T6" fmla="*/ 0 w 59"/>
                <a:gd name="T7" fmla="*/ 3 h 35"/>
                <a:gd name="T8" fmla="*/ 0 w 59"/>
                <a:gd name="T9" fmla="*/ 17 h 35"/>
                <a:gd name="T10" fmla="*/ 15 w 59"/>
                <a:gd name="T11" fmla="*/ 0 h 35"/>
                <a:gd name="T12" fmla="*/ 44 w 59"/>
                <a:gd name="T13" fmla="*/ 34 h 35"/>
                <a:gd name="T14" fmla="*/ 58 w 59"/>
                <a:gd name="T15" fmla="*/ 27 h 35"/>
                <a:gd name="T16" fmla="*/ 58 w 59"/>
                <a:gd name="T17" fmla="*/ 17 h 35"/>
                <a:gd name="T18" fmla="*/ 44 w 59"/>
                <a:gd name="T19" fmla="*/ 3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5"/>
                <a:gd name="T32" fmla="*/ 59 w 59"/>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5">
                  <a:moveTo>
                    <a:pt x="44" y="34"/>
                  </a:moveTo>
                  <a:lnTo>
                    <a:pt x="58" y="17"/>
                  </a:lnTo>
                  <a:lnTo>
                    <a:pt x="58" y="3"/>
                  </a:lnTo>
                  <a:lnTo>
                    <a:pt x="0" y="3"/>
                  </a:lnTo>
                  <a:lnTo>
                    <a:pt x="0" y="17"/>
                  </a:lnTo>
                  <a:lnTo>
                    <a:pt x="15" y="0"/>
                  </a:lnTo>
                  <a:lnTo>
                    <a:pt x="44" y="34"/>
                  </a:lnTo>
                  <a:lnTo>
                    <a:pt x="58" y="27"/>
                  </a:lnTo>
                  <a:lnTo>
                    <a:pt x="58" y="17"/>
                  </a:lnTo>
                  <a:lnTo>
                    <a:pt x="44" y="3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40" name="Freeform 138"/>
            <p:cNvSpPr>
              <a:spLocks/>
            </p:cNvSpPr>
            <p:nvPr/>
          </p:nvSpPr>
          <p:spPr bwMode="auto">
            <a:xfrm>
              <a:off x="4596" y="2222"/>
              <a:ext cx="112" cy="73"/>
            </a:xfrm>
            <a:custGeom>
              <a:avLst/>
              <a:gdLst>
                <a:gd name="T0" fmla="*/ 0 w 112"/>
                <a:gd name="T1" fmla="*/ 62 h 73"/>
                <a:gd name="T2" fmla="*/ 37 w 112"/>
                <a:gd name="T3" fmla="*/ 65 h 73"/>
                <a:gd name="T4" fmla="*/ 111 w 112"/>
                <a:gd name="T5" fmla="*/ 38 h 73"/>
                <a:gd name="T6" fmla="*/ 79 w 112"/>
                <a:gd name="T7" fmla="*/ 0 h 73"/>
                <a:gd name="T8" fmla="*/ 5 w 112"/>
                <a:gd name="T9" fmla="*/ 28 h 73"/>
                <a:gd name="T10" fmla="*/ 44 w 112"/>
                <a:gd name="T11" fmla="*/ 31 h 73"/>
                <a:gd name="T12" fmla="*/ 0 w 112"/>
                <a:gd name="T13" fmla="*/ 62 h 73"/>
                <a:gd name="T14" fmla="*/ 19 w 112"/>
                <a:gd name="T15" fmla="*/ 72 h 73"/>
                <a:gd name="T16" fmla="*/ 37 w 112"/>
                <a:gd name="T17" fmla="*/ 65 h 73"/>
                <a:gd name="T18" fmla="*/ 0 w 112"/>
                <a:gd name="T19" fmla="*/ 6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73"/>
                <a:gd name="T32" fmla="*/ 112 w 11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73">
                  <a:moveTo>
                    <a:pt x="0" y="62"/>
                  </a:moveTo>
                  <a:lnTo>
                    <a:pt x="37" y="65"/>
                  </a:lnTo>
                  <a:lnTo>
                    <a:pt x="111" y="38"/>
                  </a:lnTo>
                  <a:lnTo>
                    <a:pt x="79" y="0"/>
                  </a:lnTo>
                  <a:lnTo>
                    <a:pt x="5" y="28"/>
                  </a:lnTo>
                  <a:lnTo>
                    <a:pt x="44" y="31"/>
                  </a:lnTo>
                  <a:lnTo>
                    <a:pt x="0" y="62"/>
                  </a:lnTo>
                  <a:lnTo>
                    <a:pt x="19" y="72"/>
                  </a:lnTo>
                  <a:lnTo>
                    <a:pt x="37" y="65"/>
                  </a:lnTo>
                  <a:lnTo>
                    <a:pt x="0" y="6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41" name="Freeform 139"/>
            <p:cNvSpPr>
              <a:spLocks/>
            </p:cNvSpPr>
            <p:nvPr/>
          </p:nvSpPr>
          <p:spPr bwMode="auto">
            <a:xfrm>
              <a:off x="4544" y="2234"/>
              <a:ext cx="88" cy="49"/>
            </a:xfrm>
            <a:custGeom>
              <a:avLst/>
              <a:gdLst>
                <a:gd name="T0" fmla="*/ 0 w 88"/>
                <a:gd name="T1" fmla="*/ 15 h 49"/>
                <a:gd name="T2" fmla="*/ 11 w 88"/>
                <a:gd name="T3" fmla="*/ 29 h 49"/>
                <a:gd name="T4" fmla="*/ 45 w 88"/>
                <a:gd name="T5" fmla="*/ 48 h 49"/>
                <a:gd name="T6" fmla="*/ 87 w 88"/>
                <a:gd name="T7" fmla="*/ 19 h 49"/>
                <a:gd name="T8" fmla="*/ 54 w 88"/>
                <a:gd name="T9" fmla="*/ 0 h 49"/>
                <a:gd name="T10" fmla="*/ 65 w 88"/>
                <a:gd name="T11" fmla="*/ 15 h 49"/>
                <a:gd name="T12" fmla="*/ 0 w 88"/>
                <a:gd name="T13" fmla="*/ 15 h 49"/>
                <a:gd name="T14" fmla="*/ 0 w 88"/>
                <a:gd name="T15" fmla="*/ 23 h 49"/>
                <a:gd name="T16" fmla="*/ 11 w 88"/>
                <a:gd name="T17" fmla="*/ 29 h 49"/>
                <a:gd name="T18" fmla="*/ 0 w 88"/>
                <a:gd name="T19" fmla="*/ 15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9"/>
                <a:gd name="T32" fmla="*/ 88 w 8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9">
                  <a:moveTo>
                    <a:pt x="0" y="15"/>
                  </a:moveTo>
                  <a:lnTo>
                    <a:pt x="11" y="29"/>
                  </a:lnTo>
                  <a:lnTo>
                    <a:pt x="45" y="48"/>
                  </a:lnTo>
                  <a:lnTo>
                    <a:pt x="87" y="19"/>
                  </a:lnTo>
                  <a:lnTo>
                    <a:pt x="54" y="0"/>
                  </a:lnTo>
                  <a:lnTo>
                    <a:pt x="65" y="15"/>
                  </a:lnTo>
                  <a:lnTo>
                    <a:pt x="0" y="15"/>
                  </a:lnTo>
                  <a:lnTo>
                    <a:pt x="0" y="23"/>
                  </a:lnTo>
                  <a:lnTo>
                    <a:pt x="11" y="29"/>
                  </a:lnTo>
                  <a:lnTo>
                    <a:pt x="0" y="1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42" name="Freeform 140"/>
            <p:cNvSpPr>
              <a:spLocks/>
            </p:cNvSpPr>
            <p:nvPr/>
          </p:nvSpPr>
          <p:spPr bwMode="auto">
            <a:xfrm>
              <a:off x="4177" y="1824"/>
              <a:ext cx="136" cy="66"/>
            </a:xfrm>
            <a:custGeom>
              <a:avLst/>
              <a:gdLst>
                <a:gd name="T0" fmla="*/ 69 w 136"/>
                <a:gd name="T1" fmla="*/ 46 h 66"/>
                <a:gd name="T2" fmla="*/ 52 w 136"/>
                <a:gd name="T3" fmla="*/ 65 h 66"/>
                <a:gd name="T4" fmla="*/ 135 w 136"/>
                <a:gd name="T5" fmla="*/ 36 h 66"/>
                <a:gd name="T6" fmla="*/ 102 w 136"/>
                <a:gd name="T7" fmla="*/ 0 h 66"/>
                <a:gd name="T8" fmla="*/ 19 w 136"/>
                <a:gd name="T9" fmla="*/ 29 h 66"/>
                <a:gd name="T10" fmla="*/ 0 w 136"/>
                <a:gd name="T11" fmla="*/ 46 h 66"/>
                <a:gd name="T12" fmla="*/ 19 w 136"/>
                <a:gd name="T13" fmla="*/ 29 h 66"/>
                <a:gd name="T14" fmla="*/ 0 w 136"/>
                <a:gd name="T15" fmla="*/ 35 h 66"/>
                <a:gd name="T16" fmla="*/ 0 w 136"/>
                <a:gd name="T17" fmla="*/ 46 h 66"/>
                <a:gd name="T18" fmla="*/ 69 w 136"/>
                <a:gd name="T19" fmla="*/ 4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66"/>
                <a:gd name="T32" fmla="*/ 136 w 136"/>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66">
                  <a:moveTo>
                    <a:pt x="69" y="46"/>
                  </a:moveTo>
                  <a:lnTo>
                    <a:pt x="52" y="65"/>
                  </a:lnTo>
                  <a:lnTo>
                    <a:pt x="135" y="36"/>
                  </a:lnTo>
                  <a:lnTo>
                    <a:pt x="102" y="0"/>
                  </a:lnTo>
                  <a:lnTo>
                    <a:pt x="19" y="29"/>
                  </a:lnTo>
                  <a:lnTo>
                    <a:pt x="0" y="46"/>
                  </a:lnTo>
                  <a:lnTo>
                    <a:pt x="19" y="29"/>
                  </a:lnTo>
                  <a:lnTo>
                    <a:pt x="0" y="35"/>
                  </a:lnTo>
                  <a:lnTo>
                    <a:pt x="0" y="46"/>
                  </a:lnTo>
                  <a:lnTo>
                    <a:pt x="69" y="4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43" name="Freeform 141"/>
            <p:cNvSpPr>
              <a:spLocks/>
            </p:cNvSpPr>
            <p:nvPr/>
          </p:nvSpPr>
          <p:spPr bwMode="auto">
            <a:xfrm>
              <a:off x="4177" y="1873"/>
              <a:ext cx="62" cy="27"/>
            </a:xfrm>
            <a:custGeom>
              <a:avLst/>
              <a:gdLst>
                <a:gd name="T0" fmla="*/ 50 w 62"/>
                <a:gd name="T1" fmla="*/ 0 h 27"/>
                <a:gd name="T2" fmla="*/ 61 w 62"/>
                <a:gd name="T3" fmla="*/ 13 h 27"/>
                <a:gd name="T4" fmla="*/ 61 w 62"/>
                <a:gd name="T5" fmla="*/ 4 h 27"/>
                <a:gd name="T6" fmla="*/ 0 w 62"/>
                <a:gd name="T7" fmla="*/ 4 h 27"/>
                <a:gd name="T8" fmla="*/ 0 w 62"/>
                <a:gd name="T9" fmla="*/ 13 h 27"/>
                <a:gd name="T10" fmla="*/ 11 w 62"/>
                <a:gd name="T11" fmla="*/ 26 h 27"/>
                <a:gd name="T12" fmla="*/ 0 w 62"/>
                <a:gd name="T13" fmla="*/ 13 h 27"/>
                <a:gd name="T14" fmla="*/ 0 w 62"/>
                <a:gd name="T15" fmla="*/ 21 h 27"/>
                <a:gd name="T16" fmla="*/ 11 w 62"/>
                <a:gd name="T17" fmla="*/ 26 h 27"/>
                <a:gd name="T18" fmla="*/ 50 w 62"/>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7"/>
                <a:gd name="T32" fmla="*/ 62 w 6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7">
                  <a:moveTo>
                    <a:pt x="50" y="0"/>
                  </a:moveTo>
                  <a:lnTo>
                    <a:pt x="61" y="13"/>
                  </a:lnTo>
                  <a:lnTo>
                    <a:pt x="61" y="4"/>
                  </a:lnTo>
                  <a:lnTo>
                    <a:pt x="0" y="4"/>
                  </a:lnTo>
                  <a:lnTo>
                    <a:pt x="0" y="13"/>
                  </a:lnTo>
                  <a:lnTo>
                    <a:pt x="11" y="26"/>
                  </a:lnTo>
                  <a:lnTo>
                    <a:pt x="0" y="13"/>
                  </a:lnTo>
                  <a:lnTo>
                    <a:pt x="0" y="21"/>
                  </a:lnTo>
                  <a:lnTo>
                    <a:pt x="11" y="26"/>
                  </a:lnTo>
                  <a:lnTo>
                    <a:pt x="50"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44" name="Freeform 142"/>
            <p:cNvSpPr>
              <a:spLocks/>
            </p:cNvSpPr>
            <p:nvPr/>
          </p:nvSpPr>
          <p:spPr bwMode="auto">
            <a:xfrm>
              <a:off x="4191" y="1873"/>
              <a:ext cx="61" cy="51"/>
            </a:xfrm>
            <a:custGeom>
              <a:avLst/>
              <a:gdLst>
                <a:gd name="T0" fmla="*/ 27 w 61"/>
                <a:gd name="T1" fmla="*/ 8 h 51"/>
                <a:gd name="T2" fmla="*/ 60 w 61"/>
                <a:gd name="T3" fmla="*/ 11 h 51"/>
                <a:gd name="T4" fmla="*/ 39 w 61"/>
                <a:gd name="T5" fmla="*/ 0 h 51"/>
                <a:gd name="T6" fmla="*/ 0 w 61"/>
                <a:gd name="T7" fmla="*/ 31 h 51"/>
                <a:gd name="T8" fmla="*/ 21 w 61"/>
                <a:gd name="T9" fmla="*/ 42 h 51"/>
                <a:gd name="T10" fmla="*/ 54 w 61"/>
                <a:gd name="T11" fmla="*/ 43 h 51"/>
                <a:gd name="T12" fmla="*/ 21 w 61"/>
                <a:gd name="T13" fmla="*/ 42 h 51"/>
                <a:gd name="T14" fmla="*/ 37 w 61"/>
                <a:gd name="T15" fmla="*/ 50 h 51"/>
                <a:gd name="T16" fmla="*/ 54 w 61"/>
                <a:gd name="T17" fmla="*/ 43 h 51"/>
                <a:gd name="T18" fmla="*/ 27 w 61"/>
                <a:gd name="T19" fmla="*/ 8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51"/>
                <a:gd name="T32" fmla="*/ 61 w 6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51">
                  <a:moveTo>
                    <a:pt x="27" y="8"/>
                  </a:moveTo>
                  <a:lnTo>
                    <a:pt x="60" y="11"/>
                  </a:lnTo>
                  <a:lnTo>
                    <a:pt x="39" y="0"/>
                  </a:lnTo>
                  <a:lnTo>
                    <a:pt x="0" y="31"/>
                  </a:lnTo>
                  <a:lnTo>
                    <a:pt x="21" y="42"/>
                  </a:lnTo>
                  <a:lnTo>
                    <a:pt x="54" y="43"/>
                  </a:lnTo>
                  <a:lnTo>
                    <a:pt x="21" y="42"/>
                  </a:lnTo>
                  <a:lnTo>
                    <a:pt x="37" y="50"/>
                  </a:lnTo>
                  <a:lnTo>
                    <a:pt x="54" y="43"/>
                  </a:lnTo>
                  <a:lnTo>
                    <a:pt x="27" y="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45" name="Freeform 143"/>
            <p:cNvSpPr>
              <a:spLocks/>
            </p:cNvSpPr>
            <p:nvPr/>
          </p:nvSpPr>
          <p:spPr bwMode="auto">
            <a:xfrm>
              <a:off x="4225" y="1851"/>
              <a:ext cx="130" cy="64"/>
            </a:xfrm>
            <a:custGeom>
              <a:avLst/>
              <a:gdLst>
                <a:gd name="T0" fmla="*/ 63 w 130"/>
                <a:gd name="T1" fmla="*/ 19 h 64"/>
                <a:gd name="T2" fmla="*/ 80 w 130"/>
                <a:gd name="T3" fmla="*/ 0 h 64"/>
                <a:gd name="T4" fmla="*/ 0 w 130"/>
                <a:gd name="T5" fmla="*/ 27 h 64"/>
                <a:gd name="T6" fmla="*/ 30 w 130"/>
                <a:gd name="T7" fmla="*/ 63 h 64"/>
                <a:gd name="T8" fmla="*/ 113 w 130"/>
                <a:gd name="T9" fmla="*/ 36 h 64"/>
                <a:gd name="T10" fmla="*/ 129 w 130"/>
                <a:gd name="T11" fmla="*/ 19 h 64"/>
                <a:gd name="T12" fmla="*/ 113 w 130"/>
                <a:gd name="T13" fmla="*/ 36 h 64"/>
                <a:gd name="T14" fmla="*/ 129 w 130"/>
                <a:gd name="T15" fmla="*/ 30 h 64"/>
                <a:gd name="T16" fmla="*/ 129 w 130"/>
                <a:gd name="T17" fmla="*/ 19 h 64"/>
                <a:gd name="T18" fmla="*/ 63 w 130"/>
                <a:gd name="T19" fmla="*/ 19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64"/>
                <a:gd name="T32" fmla="*/ 130 w 130"/>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64">
                  <a:moveTo>
                    <a:pt x="63" y="19"/>
                  </a:moveTo>
                  <a:lnTo>
                    <a:pt x="80" y="0"/>
                  </a:lnTo>
                  <a:lnTo>
                    <a:pt x="0" y="27"/>
                  </a:lnTo>
                  <a:lnTo>
                    <a:pt x="30" y="63"/>
                  </a:lnTo>
                  <a:lnTo>
                    <a:pt x="113" y="36"/>
                  </a:lnTo>
                  <a:lnTo>
                    <a:pt x="129" y="19"/>
                  </a:lnTo>
                  <a:lnTo>
                    <a:pt x="113" y="36"/>
                  </a:lnTo>
                  <a:lnTo>
                    <a:pt x="129" y="30"/>
                  </a:lnTo>
                  <a:lnTo>
                    <a:pt x="129" y="19"/>
                  </a:lnTo>
                  <a:lnTo>
                    <a:pt x="63" y="1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46" name="Freeform 144"/>
            <p:cNvSpPr>
              <a:spLocks/>
            </p:cNvSpPr>
            <p:nvPr/>
          </p:nvSpPr>
          <p:spPr bwMode="auto">
            <a:xfrm>
              <a:off x="4296" y="1844"/>
              <a:ext cx="59" cy="25"/>
            </a:xfrm>
            <a:custGeom>
              <a:avLst/>
              <a:gdLst>
                <a:gd name="T0" fmla="*/ 8 w 59"/>
                <a:gd name="T1" fmla="*/ 24 h 25"/>
                <a:gd name="T2" fmla="*/ 0 w 59"/>
                <a:gd name="T3" fmla="*/ 12 h 25"/>
                <a:gd name="T4" fmla="*/ 0 w 59"/>
                <a:gd name="T5" fmla="*/ 20 h 25"/>
                <a:gd name="T6" fmla="*/ 58 w 59"/>
                <a:gd name="T7" fmla="*/ 20 h 25"/>
                <a:gd name="T8" fmla="*/ 58 w 59"/>
                <a:gd name="T9" fmla="*/ 12 h 25"/>
                <a:gd name="T10" fmla="*/ 50 w 59"/>
                <a:gd name="T11" fmla="*/ 0 h 25"/>
                <a:gd name="T12" fmla="*/ 58 w 59"/>
                <a:gd name="T13" fmla="*/ 12 h 25"/>
                <a:gd name="T14" fmla="*/ 58 w 59"/>
                <a:gd name="T15" fmla="*/ 5 h 25"/>
                <a:gd name="T16" fmla="*/ 50 w 59"/>
                <a:gd name="T17" fmla="*/ 0 h 25"/>
                <a:gd name="T18" fmla="*/ 8 w 59"/>
                <a:gd name="T19" fmla="*/ 24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5"/>
                <a:gd name="T32" fmla="*/ 59 w 59"/>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5">
                  <a:moveTo>
                    <a:pt x="8" y="24"/>
                  </a:moveTo>
                  <a:lnTo>
                    <a:pt x="0" y="12"/>
                  </a:lnTo>
                  <a:lnTo>
                    <a:pt x="0" y="20"/>
                  </a:lnTo>
                  <a:lnTo>
                    <a:pt x="58" y="20"/>
                  </a:lnTo>
                  <a:lnTo>
                    <a:pt x="58" y="12"/>
                  </a:lnTo>
                  <a:lnTo>
                    <a:pt x="50" y="0"/>
                  </a:lnTo>
                  <a:lnTo>
                    <a:pt x="58" y="12"/>
                  </a:lnTo>
                  <a:lnTo>
                    <a:pt x="58" y="5"/>
                  </a:lnTo>
                  <a:lnTo>
                    <a:pt x="50" y="0"/>
                  </a:lnTo>
                  <a:lnTo>
                    <a:pt x="8" y="2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47" name="Freeform 145"/>
            <p:cNvSpPr>
              <a:spLocks/>
            </p:cNvSpPr>
            <p:nvPr/>
          </p:nvSpPr>
          <p:spPr bwMode="auto">
            <a:xfrm>
              <a:off x="4280" y="1816"/>
              <a:ext cx="64" cy="53"/>
            </a:xfrm>
            <a:custGeom>
              <a:avLst/>
              <a:gdLst>
                <a:gd name="T0" fmla="*/ 38 w 64"/>
                <a:gd name="T1" fmla="*/ 42 h 53"/>
                <a:gd name="T2" fmla="*/ 0 w 64"/>
                <a:gd name="T3" fmla="*/ 39 h 53"/>
                <a:gd name="T4" fmla="*/ 21 w 64"/>
                <a:gd name="T5" fmla="*/ 52 h 53"/>
                <a:gd name="T6" fmla="*/ 63 w 64"/>
                <a:gd name="T7" fmla="*/ 24 h 53"/>
                <a:gd name="T8" fmla="*/ 44 w 64"/>
                <a:gd name="T9" fmla="*/ 10 h 53"/>
                <a:gd name="T10" fmla="*/ 8 w 64"/>
                <a:gd name="T11" fmla="*/ 7 h 53"/>
                <a:gd name="T12" fmla="*/ 44 w 64"/>
                <a:gd name="T13" fmla="*/ 10 h 53"/>
                <a:gd name="T14" fmla="*/ 27 w 64"/>
                <a:gd name="T15" fmla="*/ 0 h 53"/>
                <a:gd name="T16" fmla="*/ 8 w 64"/>
                <a:gd name="T17" fmla="*/ 7 h 53"/>
                <a:gd name="T18" fmla="*/ 38 w 64"/>
                <a:gd name="T19" fmla="*/ 4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53"/>
                <a:gd name="T32" fmla="*/ 64 w 64"/>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53">
                  <a:moveTo>
                    <a:pt x="38" y="42"/>
                  </a:moveTo>
                  <a:lnTo>
                    <a:pt x="0" y="39"/>
                  </a:lnTo>
                  <a:lnTo>
                    <a:pt x="21" y="52"/>
                  </a:lnTo>
                  <a:lnTo>
                    <a:pt x="63" y="24"/>
                  </a:lnTo>
                  <a:lnTo>
                    <a:pt x="44" y="10"/>
                  </a:lnTo>
                  <a:lnTo>
                    <a:pt x="8" y="7"/>
                  </a:lnTo>
                  <a:lnTo>
                    <a:pt x="44" y="10"/>
                  </a:lnTo>
                  <a:lnTo>
                    <a:pt x="27" y="0"/>
                  </a:lnTo>
                  <a:lnTo>
                    <a:pt x="8" y="7"/>
                  </a:lnTo>
                  <a:lnTo>
                    <a:pt x="38" y="4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48" name="Freeform 146"/>
            <p:cNvSpPr>
              <a:spLocks/>
            </p:cNvSpPr>
            <p:nvPr/>
          </p:nvSpPr>
          <p:spPr bwMode="auto">
            <a:xfrm>
              <a:off x="4288" y="1896"/>
              <a:ext cx="122" cy="73"/>
            </a:xfrm>
            <a:custGeom>
              <a:avLst/>
              <a:gdLst>
                <a:gd name="T0" fmla="*/ 0 w 122"/>
                <a:gd name="T1" fmla="*/ 62 h 73"/>
                <a:gd name="T2" fmla="*/ 40 w 122"/>
                <a:gd name="T3" fmla="*/ 66 h 73"/>
                <a:gd name="T4" fmla="*/ 121 w 122"/>
                <a:gd name="T5" fmla="*/ 38 h 73"/>
                <a:gd name="T6" fmla="*/ 88 w 122"/>
                <a:gd name="T7" fmla="*/ 0 h 73"/>
                <a:gd name="T8" fmla="*/ 7 w 122"/>
                <a:gd name="T9" fmla="*/ 28 h 73"/>
                <a:gd name="T10" fmla="*/ 47 w 122"/>
                <a:gd name="T11" fmla="*/ 32 h 73"/>
                <a:gd name="T12" fmla="*/ 0 w 122"/>
                <a:gd name="T13" fmla="*/ 62 h 73"/>
                <a:gd name="T14" fmla="*/ 19 w 122"/>
                <a:gd name="T15" fmla="*/ 72 h 73"/>
                <a:gd name="T16" fmla="*/ 40 w 122"/>
                <a:gd name="T17" fmla="*/ 66 h 73"/>
                <a:gd name="T18" fmla="*/ 0 w 122"/>
                <a:gd name="T19" fmla="*/ 6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73"/>
                <a:gd name="T32" fmla="*/ 122 w 12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73">
                  <a:moveTo>
                    <a:pt x="0" y="62"/>
                  </a:moveTo>
                  <a:lnTo>
                    <a:pt x="40" y="66"/>
                  </a:lnTo>
                  <a:lnTo>
                    <a:pt x="121" y="38"/>
                  </a:lnTo>
                  <a:lnTo>
                    <a:pt x="88" y="0"/>
                  </a:lnTo>
                  <a:lnTo>
                    <a:pt x="7" y="28"/>
                  </a:lnTo>
                  <a:lnTo>
                    <a:pt x="47" y="32"/>
                  </a:lnTo>
                  <a:lnTo>
                    <a:pt x="0" y="62"/>
                  </a:lnTo>
                  <a:lnTo>
                    <a:pt x="19" y="72"/>
                  </a:lnTo>
                  <a:lnTo>
                    <a:pt x="40" y="66"/>
                  </a:lnTo>
                  <a:lnTo>
                    <a:pt x="0" y="6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49" name="Freeform 147"/>
            <p:cNvSpPr>
              <a:spLocks/>
            </p:cNvSpPr>
            <p:nvPr/>
          </p:nvSpPr>
          <p:spPr bwMode="auto">
            <a:xfrm>
              <a:off x="4254" y="1918"/>
              <a:ext cx="72" cy="39"/>
            </a:xfrm>
            <a:custGeom>
              <a:avLst/>
              <a:gdLst>
                <a:gd name="T0" fmla="*/ 0 w 72"/>
                <a:gd name="T1" fmla="*/ 14 h 39"/>
                <a:gd name="T2" fmla="*/ 11 w 72"/>
                <a:gd name="T3" fmla="*/ 28 h 39"/>
                <a:gd name="T4" fmla="*/ 28 w 72"/>
                <a:gd name="T5" fmla="*/ 38 h 39"/>
                <a:gd name="T6" fmla="*/ 71 w 72"/>
                <a:gd name="T7" fmla="*/ 12 h 39"/>
                <a:gd name="T8" fmla="*/ 52 w 72"/>
                <a:gd name="T9" fmla="*/ 0 h 39"/>
                <a:gd name="T10" fmla="*/ 62 w 72"/>
                <a:gd name="T11" fmla="*/ 14 h 39"/>
                <a:gd name="T12" fmla="*/ 0 w 72"/>
                <a:gd name="T13" fmla="*/ 14 h 39"/>
                <a:gd name="T14" fmla="*/ 0 w 72"/>
                <a:gd name="T15" fmla="*/ 22 h 39"/>
                <a:gd name="T16" fmla="*/ 11 w 72"/>
                <a:gd name="T17" fmla="*/ 28 h 39"/>
                <a:gd name="T18" fmla="*/ 0 w 72"/>
                <a:gd name="T19" fmla="*/ 14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9"/>
                <a:gd name="T32" fmla="*/ 72 w 72"/>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9">
                  <a:moveTo>
                    <a:pt x="0" y="14"/>
                  </a:moveTo>
                  <a:lnTo>
                    <a:pt x="11" y="28"/>
                  </a:lnTo>
                  <a:lnTo>
                    <a:pt x="28" y="38"/>
                  </a:lnTo>
                  <a:lnTo>
                    <a:pt x="71" y="12"/>
                  </a:lnTo>
                  <a:lnTo>
                    <a:pt x="52" y="0"/>
                  </a:lnTo>
                  <a:lnTo>
                    <a:pt x="62" y="14"/>
                  </a:lnTo>
                  <a:lnTo>
                    <a:pt x="0" y="14"/>
                  </a:lnTo>
                  <a:lnTo>
                    <a:pt x="0" y="22"/>
                  </a:lnTo>
                  <a:lnTo>
                    <a:pt x="11" y="28"/>
                  </a:lnTo>
                  <a:lnTo>
                    <a:pt x="0" y="1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50" name="Freeform 148"/>
            <p:cNvSpPr>
              <a:spLocks/>
            </p:cNvSpPr>
            <p:nvPr/>
          </p:nvSpPr>
          <p:spPr bwMode="auto">
            <a:xfrm>
              <a:off x="4254" y="1903"/>
              <a:ext cx="61" cy="32"/>
            </a:xfrm>
            <a:custGeom>
              <a:avLst/>
              <a:gdLst>
                <a:gd name="T0" fmla="*/ 17 w 61"/>
                <a:gd name="T1" fmla="*/ 0 h 32"/>
                <a:gd name="T2" fmla="*/ 0 w 61"/>
                <a:gd name="T3" fmla="*/ 15 h 32"/>
                <a:gd name="T4" fmla="*/ 0 w 61"/>
                <a:gd name="T5" fmla="*/ 25 h 32"/>
                <a:gd name="T6" fmla="*/ 60 w 61"/>
                <a:gd name="T7" fmla="*/ 25 h 32"/>
                <a:gd name="T8" fmla="*/ 60 w 61"/>
                <a:gd name="T9" fmla="*/ 15 h 32"/>
                <a:gd name="T10" fmla="*/ 43 w 61"/>
                <a:gd name="T11" fmla="*/ 31 h 32"/>
                <a:gd name="T12" fmla="*/ 17 w 61"/>
                <a:gd name="T13" fmla="*/ 0 h 32"/>
                <a:gd name="T14" fmla="*/ 0 w 61"/>
                <a:gd name="T15" fmla="*/ 5 h 32"/>
                <a:gd name="T16" fmla="*/ 0 w 61"/>
                <a:gd name="T17" fmla="*/ 15 h 32"/>
                <a:gd name="T18" fmla="*/ 17 w 61"/>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2"/>
                <a:gd name="T32" fmla="*/ 61 w 6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2">
                  <a:moveTo>
                    <a:pt x="17" y="0"/>
                  </a:moveTo>
                  <a:lnTo>
                    <a:pt x="0" y="15"/>
                  </a:lnTo>
                  <a:lnTo>
                    <a:pt x="0" y="25"/>
                  </a:lnTo>
                  <a:lnTo>
                    <a:pt x="60" y="25"/>
                  </a:lnTo>
                  <a:lnTo>
                    <a:pt x="60" y="15"/>
                  </a:lnTo>
                  <a:lnTo>
                    <a:pt x="43" y="31"/>
                  </a:lnTo>
                  <a:lnTo>
                    <a:pt x="17" y="0"/>
                  </a:lnTo>
                  <a:lnTo>
                    <a:pt x="0" y="5"/>
                  </a:lnTo>
                  <a:lnTo>
                    <a:pt x="0" y="15"/>
                  </a:lnTo>
                  <a:lnTo>
                    <a:pt x="17"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51" name="Freeform 149"/>
            <p:cNvSpPr>
              <a:spLocks/>
            </p:cNvSpPr>
            <p:nvPr/>
          </p:nvSpPr>
          <p:spPr bwMode="auto">
            <a:xfrm>
              <a:off x="4275" y="1863"/>
              <a:ext cx="117" cy="72"/>
            </a:xfrm>
            <a:custGeom>
              <a:avLst/>
              <a:gdLst>
                <a:gd name="T0" fmla="*/ 116 w 117"/>
                <a:gd name="T1" fmla="*/ 9 h 72"/>
                <a:gd name="T2" fmla="*/ 79 w 117"/>
                <a:gd name="T3" fmla="*/ 7 h 72"/>
                <a:gd name="T4" fmla="*/ 0 w 117"/>
                <a:gd name="T5" fmla="*/ 35 h 72"/>
                <a:gd name="T6" fmla="*/ 30 w 117"/>
                <a:gd name="T7" fmla="*/ 71 h 72"/>
                <a:gd name="T8" fmla="*/ 109 w 117"/>
                <a:gd name="T9" fmla="*/ 43 h 72"/>
                <a:gd name="T10" fmla="*/ 72 w 117"/>
                <a:gd name="T11" fmla="*/ 41 h 72"/>
                <a:gd name="T12" fmla="*/ 116 w 117"/>
                <a:gd name="T13" fmla="*/ 9 h 72"/>
                <a:gd name="T14" fmla="*/ 97 w 117"/>
                <a:gd name="T15" fmla="*/ 0 h 72"/>
                <a:gd name="T16" fmla="*/ 79 w 117"/>
                <a:gd name="T17" fmla="*/ 7 h 72"/>
                <a:gd name="T18" fmla="*/ 116 w 117"/>
                <a:gd name="T19" fmla="*/ 9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72"/>
                <a:gd name="T32" fmla="*/ 117 w 117"/>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72">
                  <a:moveTo>
                    <a:pt x="116" y="9"/>
                  </a:moveTo>
                  <a:lnTo>
                    <a:pt x="79" y="7"/>
                  </a:lnTo>
                  <a:lnTo>
                    <a:pt x="0" y="35"/>
                  </a:lnTo>
                  <a:lnTo>
                    <a:pt x="30" y="71"/>
                  </a:lnTo>
                  <a:lnTo>
                    <a:pt x="109" y="43"/>
                  </a:lnTo>
                  <a:lnTo>
                    <a:pt x="72" y="41"/>
                  </a:lnTo>
                  <a:lnTo>
                    <a:pt x="116" y="9"/>
                  </a:lnTo>
                  <a:lnTo>
                    <a:pt x="97" y="0"/>
                  </a:lnTo>
                  <a:lnTo>
                    <a:pt x="79" y="7"/>
                  </a:lnTo>
                  <a:lnTo>
                    <a:pt x="116" y="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52" name="Freeform 150"/>
            <p:cNvSpPr>
              <a:spLocks/>
            </p:cNvSpPr>
            <p:nvPr/>
          </p:nvSpPr>
          <p:spPr bwMode="auto">
            <a:xfrm>
              <a:off x="4357" y="1873"/>
              <a:ext cx="74" cy="42"/>
            </a:xfrm>
            <a:custGeom>
              <a:avLst/>
              <a:gdLst>
                <a:gd name="T0" fmla="*/ 73 w 74"/>
                <a:gd name="T1" fmla="*/ 26 h 42"/>
                <a:gd name="T2" fmla="*/ 62 w 74"/>
                <a:gd name="T3" fmla="*/ 12 h 42"/>
                <a:gd name="T4" fmla="*/ 41 w 74"/>
                <a:gd name="T5" fmla="*/ 0 h 42"/>
                <a:gd name="T6" fmla="*/ 0 w 74"/>
                <a:gd name="T7" fmla="*/ 29 h 42"/>
                <a:gd name="T8" fmla="*/ 19 w 74"/>
                <a:gd name="T9" fmla="*/ 41 h 42"/>
                <a:gd name="T10" fmla="*/ 11 w 74"/>
                <a:gd name="T11" fmla="*/ 26 h 42"/>
                <a:gd name="T12" fmla="*/ 73 w 74"/>
                <a:gd name="T13" fmla="*/ 26 h 42"/>
                <a:gd name="T14" fmla="*/ 73 w 74"/>
                <a:gd name="T15" fmla="*/ 19 h 42"/>
                <a:gd name="T16" fmla="*/ 62 w 74"/>
                <a:gd name="T17" fmla="*/ 12 h 42"/>
                <a:gd name="T18" fmla="*/ 73 w 74"/>
                <a:gd name="T19" fmla="*/ 2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42"/>
                <a:gd name="T32" fmla="*/ 74 w 7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42">
                  <a:moveTo>
                    <a:pt x="73" y="26"/>
                  </a:moveTo>
                  <a:lnTo>
                    <a:pt x="62" y="12"/>
                  </a:lnTo>
                  <a:lnTo>
                    <a:pt x="41" y="0"/>
                  </a:lnTo>
                  <a:lnTo>
                    <a:pt x="0" y="29"/>
                  </a:lnTo>
                  <a:lnTo>
                    <a:pt x="19" y="41"/>
                  </a:lnTo>
                  <a:lnTo>
                    <a:pt x="11" y="26"/>
                  </a:lnTo>
                  <a:lnTo>
                    <a:pt x="73" y="26"/>
                  </a:lnTo>
                  <a:lnTo>
                    <a:pt x="73" y="19"/>
                  </a:lnTo>
                  <a:lnTo>
                    <a:pt x="62" y="12"/>
                  </a:lnTo>
                  <a:lnTo>
                    <a:pt x="73" y="2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53" name="Freeform 151"/>
            <p:cNvSpPr>
              <a:spLocks/>
            </p:cNvSpPr>
            <p:nvPr/>
          </p:nvSpPr>
          <p:spPr bwMode="auto">
            <a:xfrm>
              <a:off x="4370" y="1896"/>
              <a:ext cx="61" cy="34"/>
            </a:xfrm>
            <a:custGeom>
              <a:avLst/>
              <a:gdLst>
                <a:gd name="T0" fmla="*/ 43 w 61"/>
                <a:gd name="T1" fmla="*/ 33 h 34"/>
                <a:gd name="T2" fmla="*/ 60 w 61"/>
                <a:gd name="T3" fmla="*/ 17 h 34"/>
                <a:gd name="T4" fmla="*/ 60 w 61"/>
                <a:gd name="T5" fmla="*/ 8 h 34"/>
                <a:gd name="T6" fmla="*/ 0 w 61"/>
                <a:gd name="T7" fmla="*/ 8 h 34"/>
                <a:gd name="T8" fmla="*/ 0 w 61"/>
                <a:gd name="T9" fmla="*/ 17 h 34"/>
                <a:gd name="T10" fmla="*/ 14 w 61"/>
                <a:gd name="T11" fmla="*/ 0 h 34"/>
                <a:gd name="T12" fmla="*/ 43 w 61"/>
                <a:gd name="T13" fmla="*/ 33 h 34"/>
                <a:gd name="T14" fmla="*/ 60 w 61"/>
                <a:gd name="T15" fmla="*/ 28 h 34"/>
                <a:gd name="T16" fmla="*/ 60 w 61"/>
                <a:gd name="T17" fmla="*/ 17 h 34"/>
                <a:gd name="T18" fmla="*/ 43 w 61"/>
                <a:gd name="T19" fmla="*/ 3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4"/>
                <a:gd name="T32" fmla="*/ 61 w 61"/>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4">
                  <a:moveTo>
                    <a:pt x="43" y="33"/>
                  </a:moveTo>
                  <a:lnTo>
                    <a:pt x="60" y="17"/>
                  </a:lnTo>
                  <a:lnTo>
                    <a:pt x="60" y="8"/>
                  </a:lnTo>
                  <a:lnTo>
                    <a:pt x="0" y="8"/>
                  </a:lnTo>
                  <a:lnTo>
                    <a:pt x="0" y="17"/>
                  </a:lnTo>
                  <a:lnTo>
                    <a:pt x="14" y="0"/>
                  </a:lnTo>
                  <a:lnTo>
                    <a:pt x="43" y="33"/>
                  </a:lnTo>
                  <a:lnTo>
                    <a:pt x="60" y="28"/>
                  </a:lnTo>
                  <a:lnTo>
                    <a:pt x="60" y="17"/>
                  </a:lnTo>
                  <a:lnTo>
                    <a:pt x="43" y="3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54" name="Freeform 152"/>
            <p:cNvSpPr>
              <a:spLocks/>
            </p:cNvSpPr>
            <p:nvPr/>
          </p:nvSpPr>
          <p:spPr bwMode="auto">
            <a:xfrm>
              <a:off x="4480" y="1934"/>
              <a:ext cx="75" cy="61"/>
            </a:xfrm>
            <a:custGeom>
              <a:avLst/>
              <a:gdLst>
                <a:gd name="T0" fmla="*/ 35 w 75"/>
                <a:gd name="T1" fmla="*/ 43 h 61"/>
                <a:gd name="T2" fmla="*/ 0 w 75"/>
                <a:gd name="T3" fmla="*/ 40 h 61"/>
                <a:gd name="T4" fmla="*/ 35 w 75"/>
                <a:gd name="T5" fmla="*/ 60 h 61"/>
                <a:gd name="T6" fmla="*/ 74 w 75"/>
                <a:gd name="T7" fmla="*/ 29 h 61"/>
                <a:gd name="T8" fmla="*/ 39 w 75"/>
                <a:gd name="T9" fmla="*/ 10 h 61"/>
                <a:gd name="T10" fmla="*/ 4 w 75"/>
                <a:gd name="T11" fmla="*/ 7 h 61"/>
                <a:gd name="T12" fmla="*/ 39 w 75"/>
                <a:gd name="T13" fmla="*/ 10 h 61"/>
                <a:gd name="T14" fmla="*/ 24 w 75"/>
                <a:gd name="T15" fmla="*/ 0 h 61"/>
                <a:gd name="T16" fmla="*/ 4 w 75"/>
                <a:gd name="T17" fmla="*/ 7 h 61"/>
                <a:gd name="T18" fmla="*/ 35 w 75"/>
                <a:gd name="T19" fmla="*/ 4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61"/>
                <a:gd name="T32" fmla="*/ 75 w 75"/>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61">
                  <a:moveTo>
                    <a:pt x="35" y="43"/>
                  </a:moveTo>
                  <a:lnTo>
                    <a:pt x="0" y="40"/>
                  </a:lnTo>
                  <a:lnTo>
                    <a:pt x="35" y="60"/>
                  </a:lnTo>
                  <a:lnTo>
                    <a:pt x="74" y="29"/>
                  </a:lnTo>
                  <a:lnTo>
                    <a:pt x="39" y="10"/>
                  </a:lnTo>
                  <a:lnTo>
                    <a:pt x="4" y="7"/>
                  </a:lnTo>
                  <a:lnTo>
                    <a:pt x="39" y="10"/>
                  </a:lnTo>
                  <a:lnTo>
                    <a:pt x="24" y="0"/>
                  </a:lnTo>
                  <a:lnTo>
                    <a:pt x="4" y="7"/>
                  </a:lnTo>
                  <a:lnTo>
                    <a:pt x="35" y="4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55" name="Freeform 153"/>
            <p:cNvSpPr>
              <a:spLocks/>
            </p:cNvSpPr>
            <p:nvPr/>
          </p:nvSpPr>
          <p:spPr bwMode="auto">
            <a:xfrm>
              <a:off x="4383" y="1943"/>
              <a:ext cx="125" cy="62"/>
            </a:xfrm>
            <a:custGeom>
              <a:avLst/>
              <a:gdLst>
                <a:gd name="T0" fmla="*/ 68 w 125"/>
                <a:gd name="T1" fmla="*/ 43 h 62"/>
                <a:gd name="T2" fmla="*/ 49 w 125"/>
                <a:gd name="T3" fmla="*/ 61 h 62"/>
                <a:gd name="T4" fmla="*/ 124 w 125"/>
                <a:gd name="T5" fmla="*/ 35 h 62"/>
                <a:gd name="T6" fmla="*/ 91 w 125"/>
                <a:gd name="T7" fmla="*/ 0 h 62"/>
                <a:gd name="T8" fmla="*/ 16 w 125"/>
                <a:gd name="T9" fmla="*/ 26 h 62"/>
                <a:gd name="T10" fmla="*/ 0 w 125"/>
                <a:gd name="T11" fmla="*/ 43 h 62"/>
                <a:gd name="T12" fmla="*/ 16 w 125"/>
                <a:gd name="T13" fmla="*/ 26 h 62"/>
                <a:gd name="T14" fmla="*/ 0 w 125"/>
                <a:gd name="T15" fmla="*/ 31 h 62"/>
                <a:gd name="T16" fmla="*/ 0 w 125"/>
                <a:gd name="T17" fmla="*/ 43 h 62"/>
                <a:gd name="T18" fmla="*/ 68 w 125"/>
                <a:gd name="T19" fmla="*/ 43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62"/>
                <a:gd name="T32" fmla="*/ 125 w 125"/>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62">
                  <a:moveTo>
                    <a:pt x="68" y="43"/>
                  </a:moveTo>
                  <a:lnTo>
                    <a:pt x="49" y="61"/>
                  </a:lnTo>
                  <a:lnTo>
                    <a:pt x="124" y="35"/>
                  </a:lnTo>
                  <a:lnTo>
                    <a:pt x="91" y="0"/>
                  </a:lnTo>
                  <a:lnTo>
                    <a:pt x="16" y="26"/>
                  </a:lnTo>
                  <a:lnTo>
                    <a:pt x="0" y="43"/>
                  </a:lnTo>
                  <a:lnTo>
                    <a:pt x="16" y="26"/>
                  </a:lnTo>
                  <a:lnTo>
                    <a:pt x="0" y="31"/>
                  </a:lnTo>
                  <a:lnTo>
                    <a:pt x="0" y="43"/>
                  </a:lnTo>
                  <a:lnTo>
                    <a:pt x="68" y="4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56" name="Freeform 154"/>
            <p:cNvSpPr>
              <a:spLocks/>
            </p:cNvSpPr>
            <p:nvPr/>
          </p:nvSpPr>
          <p:spPr bwMode="auto">
            <a:xfrm>
              <a:off x="4383" y="1993"/>
              <a:ext cx="61" cy="31"/>
            </a:xfrm>
            <a:custGeom>
              <a:avLst/>
              <a:gdLst>
                <a:gd name="T0" fmla="*/ 50 w 61"/>
                <a:gd name="T1" fmla="*/ 3 h 31"/>
                <a:gd name="T2" fmla="*/ 60 w 61"/>
                <a:gd name="T3" fmla="*/ 16 h 31"/>
                <a:gd name="T4" fmla="*/ 60 w 61"/>
                <a:gd name="T5" fmla="*/ 0 h 31"/>
                <a:gd name="T6" fmla="*/ 0 w 61"/>
                <a:gd name="T7" fmla="*/ 0 h 31"/>
                <a:gd name="T8" fmla="*/ 0 w 61"/>
                <a:gd name="T9" fmla="*/ 16 h 31"/>
                <a:gd name="T10" fmla="*/ 10 w 61"/>
                <a:gd name="T11" fmla="*/ 30 h 31"/>
                <a:gd name="T12" fmla="*/ 0 w 61"/>
                <a:gd name="T13" fmla="*/ 16 h 31"/>
                <a:gd name="T14" fmla="*/ 0 w 61"/>
                <a:gd name="T15" fmla="*/ 25 h 31"/>
                <a:gd name="T16" fmla="*/ 10 w 61"/>
                <a:gd name="T17" fmla="*/ 30 h 31"/>
                <a:gd name="T18" fmla="*/ 50 w 61"/>
                <a:gd name="T19" fmla="*/ 3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1"/>
                <a:gd name="T32" fmla="*/ 61 w 6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1">
                  <a:moveTo>
                    <a:pt x="50" y="3"/>
                  </a:moveTo>
                  <a:lnTo>
                    <a:pt x="60" y="16"/>
                  </a:lnTo>
                  <a:lnTo>
                    <a:pt x="60" y="0"/>
                  </a:lnTo>
                  <a:lnTo>
                    <a:pt x="0" y="0"/>
                  </a:lnTo>
                  <a:lnTo>
                    <a:pt x="0" y="16"/>
                  </a:lnTo>
                  <a:lnTo>
                    <a:pt x="10" y="30"/>
                  </a:lnTo>
                  <a:lnTo>
                    <a:pt x="0" y="16"/>
                  </a:lnTo>
                  <a:lnTo>
                    <a:pt x="0" y="25"/>
                  </a:lnTo>
                  <a:lnTo>
                    <a:pt x="10" y="30"/>
                  </a:lnTo>
                  <a:lnTo>
                    <a:pt x="50" y="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57" name="Freeform 155"/>
            <p:cNvSpPr>
              <a:spLocks/>
            </p:cNvSpPr>
            <p:nvPr/>
          </p:nvSpPr>
          <p:spPr bwMode="auto">
            <a:xfrm>
              <a:off x="4396" y="1996"/>
              <a:ext cx="75" cy="59"/>
            </a:xfrm>
            <a:custGeom>
              <a:avLst/>
              <a:gdLst>
                <a:gd name="T0" fmla="*/ 37 w 75"/>
                <a:gd name="T1" fmla="*/ 16 h 59"/>
                <a:gd name="T2" fmla="*/ 74 w 75"/>
                <a:gd name="T3" fmla="*/ 18 h 59"/>
                <a:gd name="T4" fmla="*/ 41 w 75"/>
                <a:gd name="T5" fmla="*/ 0 h 59"/>
                <a:gd name="T6" fmla="*/ 0 w 75"/>
                <a:gd name="T7" fmla="*/ 31 h 59"/>
                <a:gd name="T8" fmla="*/ 33 w 75"/>
                <a:gd name="T9" fmla="*/ 50 h 59"/>
                <a:gd name="T10" fmla="*/ 67 w 75"/>
                <a:gd name="T11" fmla="*/ 51 h 59"/>
                <a:gd name="T12" fmla="*/ 33 w 75"/>
                <a:gd name="T13" fmla="*/ 50 h 59"/>
                <a:gd name="T14" fmla="*/ 50 w 75"/>
                <a:gd name="T15" fmla="*/ 58 h 59"/>
                <a:gd name="T16" fmla="*/ 67 w 75"/>
                <a:gd name="T17" fmla="*/ 51 h 59"/>
                <a:gd name="T18" fmla="*/ 37 w 75"/>
                <a:gd name="T19" fmla="*/ 1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59"/>
                <a:gd name="T32" fmla="*/ 75 w 75"/>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59">
                  <a:moveTo>
                    <a:pt x="37" y="16"/>
                  </a:moveTo>
                  <a:lnTo>
                    <a:pt x="74" y="18"/>
                  </a:lnTo>
                  <a:lnTo>
                    <a:pt x="41" y="0"/>
                  </a:lnTo>
                  <a:lnTo>
                    <a:pt x="0" y="31"/>
                  </a:lnTo>
                  <a:lnTo>
                    <a:pt x="33" y="50"/>
                  </a:lnTo>
                  <a:lnTo>
                    <a:pt x="67" y="51"/>
                  </a:lnTo>
                  <a:lnTo>
                    <a:pt x="33" y="50"/>
                  </a:lnTo>
                  <a:lnTo>
                    <a:pt x="50" y="58"/>
                  </a:lnTo>
                  <a:lnTo>
                    <a:pt x="67" y="51"/>
                  </a:lnTo>
                  <a:lnTo>
                    <a:pt x="37" y="1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58" name="Freeform 156"/>
            <p:cNvSpPr>
              <a:spLocks/>
            </p:cNvSpPr>
            <p:nvPr/>
          </p:nvSpPr>
          <p:spPr bwMode="auto">
            <a:xfrm>
              <a:off x="4441" y="1984"/>
              <a:ext cx="133" cy="63"/>
            </a:xfrm>
            <a:custGeom>
              <a:avLst/>
              <a:gdLst>
                <a:gd name="T0" fmla="*/ 61 w 133"/>
                <a:gd name="T1" fmla="*/ 19 h 63"/>
                <a:gd name="T2" fmla="*/ 80 w 133"/>
                <a:gd name="T3" fmla="*/ 0 h 63"/>
                <a:gd name="T4" fmla="*/ 0 w 133"/>
                <a:gd name="T5" fmla="*/ 26 h 63"/>
                <a:gd name="T6" fmla="*/ 33 w 133"/>
                <a:gd name="T7" fmla="*/ 62 h 63"/>
                <a:gd name="T8" fmla="*/ 113 w 133"/>
                <a:gd name="T9" fmla="*/ 36 h 63"/>
                <a:gd name="T10" fmla="*/ 130 w 133"/>
                <a:gd name="T11" fmla="*/ 17 h 63"/>
                <a:gd name="T12" fmla="*/ 113 w 133"/>
                <a:gd name="T13" fmla="*/ 36 h 63"/>
                <a:gd name="T14" fmla="*/ 132 w 133"/>
                <a:gd name="T15" fmla="*/ 29 h 63"/>
                <a:gd name="T16" fmla="*/ 130 w 133"/>
                <a:gd name="T17" fmla="*/ 17 h 63"/>
                <a:gd name="T18" fmla="*/ 61 w 133"/>
                <a:gd name="T19" fmla="*/ 19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63"/>
                <a:gd name="T32" fmla="*/ 133 w 133"/>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63">
                  <a:moveTo>
                    <a:pt x="61" y="19"/>
                  </a:moveTo>
                  <a:lnTo>
                    <a:pt x="80" y="0"/>
                  </a:lnTo>
                  <a:lnTo>
                    <a:pt x="0" y="26"/>
                  </a:lnTo>
                  <a:lnTo>
                    <a:pt x="33" y="62"/>
                  </a:lnTo>
                  <a:lnTo>
                    <a:pt x="113" y="36"/>
                  </a:lnTo>
                  <a:lnTo>
                    <a:pt x="130" y="17"/>
                  </a:lnTo>
                  <a:lnTo>
                    <a:pt x="113" y="36"/>
                  </a:lnTo>
                  <a:lnTo>
                    <a:pt x="132" y="29"/>
                  </a:lnTo>
                  <a:lnTo>
                    <a:pt x="130" y="17"/>
                  </a:lnTo>
                  <a:lnTo>
                    <a:pt x="61" y="1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59" name="Freeform 157"/>
            <p:cNvSpPr>
              <a:spLocks/>
            </p:cNvSpPr>
            <p:nvPr/>
          </p:nvSpPr>
          <p:spPr bwMode="auto">
            <a:xfrm>
              <a:off x="4509" y="1968"/>
              <a:ext cx="62" cy="29"/>
            </a:xfrm>
            <a:custGeom>
              <a:avLst/>
              <a:gdLst>
                <a:gd name="T0" fmla="*/ 11 w 62"/>
                <a:gd name="T1" fmla="*/ 27 h 29"/>
                <a:gd name="T2" fmla="*/ 0 w 62"/>
                <a:gd name="T3" fmla="*/ 13 h 29"/>
                <a:gd name="T4" fmla="*/ 0 w 62"/>
                <a:gd name="T5" fmla="*/ 28 h 29"/>
                <a:gd name="T6" fmla="*/ 61 w 62"/>
                <a:gd name="T7" fmla="*/ 27 h 29"/>
                <a:gd name="T8" fmla="*/ 61 w 62"/>
                <a:gd name="T9" fmla="*/ 12 h 29"/>
                <a:gd name="T10" fmla="*/ 48 w 62"/>
                <a:gd name="T11" fmla="*/ 0 h 29"/>
                <a:gd name="T12" fmla="*/ 61 w 62"/>
                <a:gd name="T13" fmla="*/ 12 h 29"/>
                <a:gd name="T14" fmla="*/ 59 w 62"/>
                <a:gd name="T15" fmla="*/ 5 h 29"/>
                <a:gd name="T16" fmla="*/ 48 w 62"/>
                <a:gd name="T17" fmla="*/ 0 h 29"/>
                <a:gd name="T18" fmla="*/ 11 w 62"/>
                <a:gd name="T19" fmla="*/ 2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9"/>
                <a:gd name="T32" fmla="*/ 62 w 62"/>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9">
                  <a:moveTo>
                    <a:pt x="11" y="27"/>
                  </a:moveTo>
                  <a:lnTo>
                    <a:pt x="0" y="13"/>
                  </a:lnTo>
                  <a:lnTo>
                    <a:pt x="0" y="28"/>
                  </a:lnTo>
                  <a:lnTo>
                    <a:pt x="61" y="27"/>
                  </a:lnTo>
                  <a:lnTo>
                    <a:pt x="61" y="12"/>
                  </a:lnTo>
                  <a:lnTo>
                    <a:pt x="48" y="0"/>
                  </a:lnTo>
                  <a:lnTo>
                    <a:pt x="61" y="12"/>
                  </a:lnTo>
                  <a:lnTo>
                    <a:pt x="59" y="5"/>
                  </a:lnTo>
                  <a:lnTo>
                    <a:pt x="48" y="0"/>
                  </a:lnTo>
                  <a:lnTo>
                    <a:pt x="11" y="2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60" name="Freeform 158"/>
            <p:cNvSpPr>
              <a:spLocks/>
            </p:cNvSpPr>
            <p:nvPr/>
          </p:nvSpPr>
          <p:spPr bwMode="auto">
            <a:xfrm>
              <a:off x="4496" y="2056"/>
              <a:ext cx="75" cy="63"/>
            </a:xfrm>
            <a:custGeom>
              <a:avLst/>
              <a:gdLst>
                <a:gd name="T0" fmla="*/ 37 w 75"/>
                <a:gd name="T1" fmla="*/ 17 h 63"/>
                <a:gd name="T2" fmla="*/ 74 w 75"/>
                <a:gd name="T3" fmla="*/ 22 h 63"/>
                <a:gd name="T4" fmla="*/ 41 w 75"/>
                <a:gd name="T5" fmla="*/ 0 h 63"/>
                <a:gd name="T6" fmla="*/ 0 w 75"/>
                <a:gd name="T7" fmla="*/ 30 h 63"/>
                <a:gd name="T8" fmla="*/ 33 w 75"/>
                <a:gd name="T9" fmla="*/ 50 h 63"/>
                <a:gd name="T10" fmla="*/ 67 w 75"/>
                <a:gd name="T11" fmla="*/ 55 h 63"/>
                <a:gd name="T12" fmla="*/ 33 w 75"/>
                <a:gd name="T13" fmla="*/ 50 h 63"/>
                <a:gd name="T14" fmla="*/ 48 w 75"/>
                <a:gd name="T15" fmla="*/ 62 h 63"/>
                <a:gd name="T16" fmla="*/ 67 w 75"/>
                <a:gd name="T17" fmla="*/ 55 h 63"/>
                <a:gd name="T18" fmla="*/ 37 w 75"/>
                <a:gd name="T19" fmla="*/ 1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63"/>
                <a:gd name="T32" fmla="*/ 75 w 75"/>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63">
                  <a:moveTo>
                    <a:pt x="37" y="17"/>
                  </a:moveTo>
                  <a:lnTo>
                    <a:pt x="74" y="22"/>
                  </a:lnTo>
                  <a:lnTo>
                    <a:pt x="41" y="0"/>
                  </a:lnTo>
                  <a:lnTo>
                    <a:pt x="0" y="30"/>
                  </a:lnTo>
                  <a:lnTo>
                    <a:pt x="33" y="50"/>
                  </a:lnTo>
                  <a:lnTo>
                    <a:pt x="67" y="55"/>
                  </a:lnTo>
                  <a:lnTo>
                    <a:pt x="33" y="50"/>
                  </a:lnTo>
                  <a:lnTo>
                    <a:pt x="48" y="62"/>
                  </a:lnTo>
                  <a:lnTo>
                    <a:pt x="67" y="55"/>
                  </a:lnTo>
                  <a:lnTo>
                    <a:pt x="37" y="1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61" name="Freeform 159"/>
            <p:cNvSpPr>
              <a:spLocks/>
            </p:cNvSpPr>
            <p:nvPr/>
          </p:nvSpPr>
          <p:spPr bwMode="auto">
            <a:xfrm>
              <a:off x="4541" y="2044"/>
              <a:ext cx="130" cy="66"/>
            </a:xfrm>
            <a:custGeom>
              <a:avLst/>
              <a:gdLst>
                <a:gd name="T0" fmla="*/ 61 w 130"/>
                <a:gd name="T1" fmla="*/ 19 h 66"/>
                <a:gd name="T2" fmla="*/ 80 w 130"/>
                <a:gd name="T3" fmla="*/ 0 h 66"/>
                <a:gd name="T4" fmla="*/ 0 w 130"/>
                <a:gd name="T5" fmla="*/ 27 h 66"/>
                <a:gd name="T6" fmla="*/ 33 w 130"/>
                <a:gd name="T7" fmla="*/ 65 h 66"/>
                <a:gd name="T8" fmla="*/ 113 w 130"/>
                <a:gd name="T9" fmla="*/ 38 h 66"/>
                <a:gd name="T10" fmla="*/ 129 w 130"/>
                <a:gd name="T11" fmla="*/ 19 h 66"/>
                <a:gd name="T12" fmla="*/ 113 w 130"/>
                <a:gd name="T13" fmla="*/ 38 h 66"/>
                <a:gd name="T14" fmla="*/ 129 w 130"/>
                <a:gd name="T15" fmla="*/ 30 h 66"/>
                <a:gd name="T16" fmla="*/ 129 w 130"/>
                <a:gd name="T17" fmla="*/ 19 h 66"/>
                <a:gd name="T18" fmla="*/ 61 w 130"/>
                <a:gd name="T19" fmla="*/ 19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66"/>
                <a:gd name="T32" fmla="*/ 130 w 130"/>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66">
                  <a:moveTo>
                    <a:pt x="61" y="19"/>
                  </a:moveTo>
                  <a:lnTo>
                    <a:pt x="80" y="0"/>
                  </a:lnTo>
                  <a:lnTo>
                    <a:pt x="0" y="27"/>
                  </a:lnTo>
                  <a:lnTo>
                    <a:pt x="33" y="65"/>
                  </a:lnTo>
                  <a:lnTo>
                    <a:pt x="113" y="38"/>
                  </a:lnTo>
                  <a:lnTo>
                    <a:pt x="129" y="19"/>
                  </a:lnTo>
                  <a:lnTo>
                    <a:pt x="113" y="38"/>
                  </a:lnTo>
                  <a:lnTo>
                    <a:pt x="129" y="30"/>
                  </a:lnTo>
                  <a:lnTo>
                    <a:pt x="129" y="19"/>
                  </a:lnTo>
                  <a:lnTo>
                    <a:pt x="61" y="1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62" name="Freeform 160"/>
            <p:cNvSpPr>
              <a:spLocks/>
            </p:cNvSpPr>
            <p:nvPr/>
          </p:nvSpPr>
          <p:spPr bwMode="auto">
            <a:xfrm>
              <a:off x="4610" y="2031"/>
              <a:ext cx="61" cy="26"/>
            </a:xfrm>
            <a:custGeom>
              <a:avLst/>
              <a:gdLst>
                <a:gd name="T0" fmla="*/ 10 w 61"/>
                <a:gd name="T1" fmla="*/ 25 h 26"/>
                <a:gd name="T2" fmla="*/ 0 w 61"/>
                <a:gd name="T3" fmla="*/ 12 h 26"/>
                <a:gd name="T4" fmla="*/ 0 w 61"/>
                <a:gd name="T5" fmla="*/ 25 h 26"/>
                <a:gd name="T6" fmla="*/ 60 w 61"/>
                <a:gd name="T7" fmla="*/ 25 h 26"/>
                <a:gd name="T8" fmla="*/ 60 w 61"/>
                <a:gd name="T9" fmla="*/ 12 h 26"/>
                <a:gd name="T10" fmla="*/ 52 w 61"/>
                <a:gd name="T11" fmla="*/ 0 h 26"/>
                <a:gd name="T12" fmla="*/ 60 w 61"/>
                <a:gd name="T13" fmla="*/ 12 h 26"/>
                <a:gd name="T14" fmla="*/ 60 w 61"/>
                <a:gd name="T15" fmla="*/ 5 h 26"/>
                <a:gd name="T16" fmla="*/ 52 w 61"/>
                <a:gd name="T17" fmla="*/ 0 h 26"/>
                <a:gd name="T18" fmla="*/ 10 w 61"/>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26"/>
                <a:gd name="T32" fmla="*/ 61 w 61"/>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26">
                  <a:moveTo>
                    <a:pt x="10" y="25"/>
                  </a:moveTo>
                  <a:lnTo>
                    <a:pt x="0" y="12"/>
                  </a:lnTo>
                  <a:lnTo>
                    <a:pt x="0" y="25"/>
                  </a:lnTo>
                  <a:lnTo>
                    <a:pt x="60" y="25"/>
                  </a:lnTo>
                  <a:lnTo>
                    <a:pt x="60" y="12"/>
                  </a:lnTo>
                  <a:lnTo>
                    <a:pt x="52" y="0"/>
                  </a:lnTo>
                  <a:lnTo>
                    <a:pt x="60" y="12"/>
                  </a:lnTo>
                  <a:lnTo>
                    <a:pt x="60" y="5"/>
                  </a:lnTo>
                  <a:lnTo>
                    <a:pt x="52" y="0"/>
                  </a:lnTo>
                  <a:lnTo>
                    <a:pt x="10" y="2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63" name="Freeform 161"/>
            <p:cNvSpPr>
              <a:spLocks/>
            </p:cNvSpPr>
            <p:nvPr/>
          </p:nvSpPr>
          <p:spPr bwMode="auto">
            <a:xfrm>
              <a:off x="4581" y="1994"/>
              <a:ext cx="80" cy="63"/>
            </a:xfrm>
            <a:custGeom>
              <a:avLst/>
              <a:gdLst>
                <a:gd name="T0" fmla="*/ 37 w 80"/>
                <a:gd name="T1" fmla="*/ 43 h 63"/>
                <a:gd name="T2" fmla="*/ 0 w 80"/>
                <a:gd name="T3" fmla="*/ 40 h 63"/>
                <a:gd name="T4" fmla="*/ 35 w 80"/>
                <a:gd name="T5" fmla="*/ 62 h 63"/>
                <a:gd name="T6" fmla="*/ 79 w 80"/>
                <a:gd name="T7" fmla="*/ 32 h 63"/>
                <a:gd name="T8" fmla="*/ 44 w 80"/>
                <a:gd name="T9" fmla="*/ 10 h 63"/>
                <a:gd name="T10" fmla="*/ 7 w 80"/>
                <a:gd name="T11" fmla="*/ 7 h 63"/>
                <a:gd name="T12" fmla="*/ 44 w 80"/>
                <a:gd name="T13" fmla="*/ 10 h 63"/>
                <a:gd name="T14" fmla="*/ 29 w 80"/>
                <a:gd name="T15" fmla="*/ 0 h 63"/>
                <a:gd name="T16" fmla="*/ 7 w 80"/>
                <a:gd name="T17" fmla="*/ 7 h 63"/>
                <a:gd name="T18" fmla="*/ 37 w 80"/>
                <a:gd name="T19" fmla="*/ 43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63"/>
                <a:gd name="T32" fmla="*/ 80 w 8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63">
                  <a:moveTo>
                    <a:pt x="37" y="43"/>
                  </a:moveTo>
                  <a:lnTo>
                    <a:pt x="0" y="40"/>
                  </a:lnTo>
                  <a:lnTo>
                    <a:pt x="35" y="62"/>
                  </a:lnTo>
                  <a:lnTo>
                    <a:pt x="79" y="32"/>
                  </a:lnTo>
                  <a:lnTo>
                    <a:pt x="44" y="10"/>
                  </a:lnTo>
                  <a:lnTo>
                    <a:pt x="7" y="7"/>
                  </a:lnTo>
                  <a:lnTo>
                    <a:pt x="44" y="10"/>
                  </a:lnTo>
                  <a:lnTo>
                    <a:pt x="29" y="0"/>
                  </a:lnTo>
                  <a:lnTo>
                    <a:pt x="7" y="7"/>
                  </a:lnTo>
                  <a:lnTo>
                    <a:pt x="37" y="4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64" name="Freeform 162"/>
            <p:cNvSpPr>
              <a:spLocks/>
            </p:cNvSpPr>
            <p:nvPr/>
          </p:nvSpPr>
          <p:spPr bwMode="auto">
            <a:xfrm>
              <a:off x="4483" y="2003"/>
              <a:ext cx="128" cy="64"/>
            </a:xfrm>
            <a:custGeom>
              <a:avLst/>
              <a:gdLst>
                <a:gd name="T0" fmla="*/ 68 w 128"/>
                <a:gd name="T1" fmla="*/ 44 h 64"/>
                <a:gd name="T2" fmla="*/ 49 w 128"/>
                <a:gd name="T3" fmla="*/ 63 h 64"/>
                <a:gd name="T4" fmla="*/ 127 w 128"/>
                <a:gd name="T5" fmla="*/ 36 h 64"/>
                <a:gd name="T6" fmla="*/ 94 w 128"/>
                <a:gd name="T7" fmla="*/ 0 h 64"/>
                <a:gd name="T8" fmla="*/ 16 w 128"/>
                <a:gd name="T9" fmla="*/ 27 h 64"/>
                <a:gd name="T10" fmla="*/ 0 w 128"/>
                <a:gd name="T11" fmla="*/ 44 h 64"/>
                <a:gd name="T12" fmla="*/ 16 w 128"/>
                <a:gd name="T13" fmla="*/ 27 h 64"/>
                <a:gd name="T14" fmla="*/ 0 w 128"/>
                <a:gd name="T15" fmla="*/ 33 h 64"/>
                <a:gd name="T16" fmla="*/ 0 w 128"/>
                <a:gd name="T17" fmla="*/ 44 h 64"/>
                <a:gd name="T18" fmla="*/ 68 w 128"/>
                <a:gd name="T19" fmla="*/ 4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64"/>
                <a:gd name="T32" fmla="*/ 128 w 128"/>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64">
                  <a:moveTo>
                    <a:pt x="68" y="44"/>
                  </a:moveTo>
                  <a:lnTo>
                    <a:pt x="49" y="63"/>
                  </a:lnTo>
                  <a:lnTo>
                    <a:pt x="127" y="36"/>
                  </a:lnTo>
                  <a:lnTo>
                    <a:pt x="94" y="0"/>
                  </a:lnTo>
                  <a:lnTo>
                    <a:pt x="16" y="27"/>
                  </a:lnTo>
                  <a:lnTo>
                    <a:pt x="0" y="44"/>
                  </a:lnTo>
                  <a:lnTo>
                    <a:pt x="16" y="27"/>
                  </a:lnTo>
                  <a:lnTo>
                    <a:pt x="0" y="33"/>
                  </a:lnTo>
                  <a:lnTo>
                    <a:pt x="0" y="44"/>
                  </a:lnTo>
                  <a:lnTo>
                    <a:pt x="68" y="4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65" name="Freeform 163"/>
            <p:cNvSpPr>
              <a:spLocks/>
            </p:cNvSpPr>
            <p:nvPr/>
          </p:nvSpPr>
          <p:spPr bwMode="auto">
            <a:xfrm>
              <a:off x="4483" y="2054"/>
              <a:ext cx="62" cy="28"/>
            </a:xfrm>
            <a:custGeom>
              <a:avLst/>
              <a:gdLst>
                <a:gd name="T0" fmla="*/ 50 w 62"/>
                <a:gd name="T1" fmla="*/ 1 h 28"/>
                <a:gd name="T2" fmla="*/ 61 w 62"/>
                <a:gd name="T3" fmla="*/ 15 h 28"/>
                <a:gd name="T4" fmla="*/ 61 w 62"/>
                <a:gd name="T5" fmla="*/ 0 h 28"/>
                <a:gd name="T6" fmla="*/ 0 w 62"/>
                <a:gd name="T7" fmla="*/ 0 h 28"/>
                <a:gd name="T8" fmla="*/ 0 w 62"/>
                <a:gd name="T9" fmla="*/ 15 h 28"/>
                <a:gd name="T10" fmla="*/ 11 w 62"/>
                <a:gd name="T11" fmla="*/ 27 h 28"/>
                <a:gd name="T12" fmla="*/ 0 w 62"/>
                <a:gd name="T13" fmla="*/ 15 h 28"/>
                <a:gd name="T14" fmla="*/ 0 w 62"/>
                <a:gd name="T15" fmla="*/ 22 h 28"/>
                <a:gd name="T16" fmla="*/ 11 w 62"/>
                <a:gd name="T17" fmla="*/ 27 h 28"/>
                <a:gd name="T18" fmla="*/ 50 w 62"/>
                <a:gd name="T19" fmla="*/ 1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8"/>
                <a:gd name="T32" fmla="*/ 62 w 62"/>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8">
                  <a:moveTo>
                    <a:pt x="50" y="1"/>
                  </a:moveTo>
                  <a:lnTo>
                    <a:pt x="61" y="15"/>
                  </a:lnTo>
                  <a:lnTo>
                    <a:pt x="61" y="0"/>
                  </a:lnTo>
                  <a:lnTo>
                    <a:pt x="0" y="0"/>
                  </a:lnTo>
                  <a:lnTo>
                    <a:pt x="0" y="15"/>
                  </a:lnTo>
                  <a:lnTo>
                    <a:pt x="11" y="27"/>
                  </a:lnTo>
                  <a:lnTo>
                    <a:pt x="0" y="15"/>
                  </a:lnTo>
                  <a:lnTo>
                    <a:pt x="0" y="22"/>
                  </a:lnTo>
                  <a:lnTo>
                    <a:pt x="11" y="27"/>
                  </a:lnTo>
                  <a:lnTo>
                    <a:pt x="50" y="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66" name="Freeform 164"/>
            <p:cNvSpPr>
              <a:spLocks/>
            </p:cNvSpPr>
            <p:nvPr/>
          </p:nvSpPr>
          <p:spPr bwMode="auto">
            <a:xfrm>
              <a:off x="4588" y="2094"/>
              <a:ext cx="62" cy="35"/>
            </a:xfrm>
            <a:custGeom>
              <a:avLst/>
              <a:gdLst>
                <a:gd name="T0" fmla="*/ 17 w 62"/>
                <a:gd name="T1" fmla="*/ 0 h 35"/>
                <a:gd name="T2" fmla="*/ 0 w 62"/>
                <a:gd name="T3" fmla="*/ 17 h 35"/>
                <a:gd name="T4" fmla="*/ 0 w 62"/>
                <a:gd name="T5" fmla="*/ 33 h 35"/>
                <a:gd name="T6" fmla="*/ 61 w 62"/>
                <a:gd name="T7" fmla="*/ 33 h 35"/>
                <a:gd name="T8" fmla="*/ 61 w 62"/>
                <a:gd name="T9" fmla="*/ 17 h 35"/>
                <a:gd name="T10" fmla="*/ 46 w 62"/>
                <a:gd name="T11" fmla="*/ 34 h 35"/>
                <a:gd name="T12" fmla="*/ 17 w 62"/>
                <a:gd name="T13" fmla="*/ 0 h 35"/>
                <a:gd name="T14" fmla="*/ 0 w 62"/>
                <a:gd name="T15" fmla="*/ 7 h 35"/>
                <a:gd name="T16" fmla="*/ 0 w 62"/>
                <a:gd name="T17" fmla="*/ 17 h 35"/>
                <a:gd name="T18" fmla="*/ 17 w 62"/>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5"/>
                <a:gd name="T32" fmla="*/ 62 w 62"/>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5">
                  <a:moveTo>
                    <a:pt x="17" y="0"/>
                  </a:moveTo>
                  <a:lnTo>
                    <a:pt x="0" y="17"/>
                  </a:lnTo>
                  <a:lnTo>
                    <a:pt x="0" y="33"/>
                  </a:lnTo>
                  <a:lnTo>
                    <a:pt x="61" y="33"/>
                  </a:lnTo>
                  <a:lnTo>
                    <a:pt x="61" y="17"/>
                  </a:lnTo>
                  <a:lnTo>
                    <a:pt x="46" y="34"/>
                  </a:lnTo>
                  <a:lnTo>
                    <a:pt x="17" y="0"/>
                  </a:lnTo>
                  <a:lnTo>
                    <a:pt x="0" y="7"/>
                  </a:lnTo>
                  <a:lnTo>
                    <a:pt x="0" y="17"/>
                  </a:lnTo>
                  <a:lnTo>
                    <a:pt x="17"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67" name="Freeform 165"/>
            <p:cNvSpPr>
              <a:spLocks/>
            </p:cNvSpPr>
            <p:nvPr/>
          </p:nvSpPr>
          <p:spPr bwMode="auto">
            <a:xfrm>
              <a:off x="4610" y="2056"/>
              <a:ext cx="114" cy="73"/>
            </a:xfrm>
            <a:custGeom>
              <a:avLst/>
              <a:gdLst>
                <a:gd name="T0" fmla="*/ 113 w 114"/>
                <a:gd name="T1" fmla="*/ 10 h 73"/>
                <a:gd name="T2" fmla="*/ 74 w 114"/>
                <a:gd name="T3" fmla="*/ 7 h 73"/>
                <a:gd name="T4" fmla="*/ 0 w 114"/>
                <a:gd name="T5" fmla="*/ 34 h 73"/>
                <a:gd name="T6" fmla="*/ 32 w 114"/>
                <a:gd name="T7" fmla="*/ 72 h 73"/>
                <a:gd name="T8" fmla="*/ 106 w 114"/>
                <a:gd name="T9" fmla="*/ 44 h 73"/>
                <a:gd name="T10" fmla="*/ 67 w 114"/>
                <a:gd name="T11" fmla="*/ 43 h 73"/>
                <a:gd name="T12" fmla="*/ 113 w 114"/>
                <a:gd name="T13" fmla="*/ 10 h 73"/>
                <a:gd name="T14" fmla="*/ 95 w 114"/>
                <a:gd name="T15" fmla="*/ 0 h 73"/>
                <a:gd name="T16" fmla="*/ 74 w 114"/>
                <a:gd name="T17" fmla="*/ 7 h 73"/>
                <a:gd name="T18" fmla="*/ 113 w 114"/>
                <a:gd name="T19" fmla="*/ 1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73"/>
                <a:gd name="T32" fmla="*/ 114 w 11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73">
                  <a:moveTo>
                    <a:pt x="113" y="10"/>
                  </a:moveTo>
                  <a:lnTo>
                    <a:pt x="74" y="7"/>
                  </a:lnTo>
                  <a:lnTo>
                    <a:pt x="0" y="34"/>
                  </a:lnTo>
                  <a:lnTo>
                    <a:pt x="32" y="72"/>
                  </a:lnTo>
                  <a:lnTo>
                    <a:pt x="106" y="44"/>
                  </a:lnTo>
                  <a:lnTo>
                    <a:pt x="67" y="43"/>
                  </a:lnTo>
                  <a:lnTo>
                    <a:pt x="113" y="10"/>
                  </a:lnTo>
                  <a:lnTo>
                    <a:pt x="95" y="0"/>
                  </a:lnTo>
                  <a:lnTo>
                    <a:pt x="74" y="7"/>
                  </a:lnTo>
                  <a:lnTo>
                    <a:pt x="113" y="1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68" name="Freeform 166"/>
            <p:cNvSpPr>
              <a:spLocks/>
            </p:cNvSpPr>
            <p:nvPr/>
          </p:nvSpPr>
          <p:spPr bwMode="auto">
            <a:xfrm>
              <a:off x="4686" y="2068"/>
              <a:ext cx="91" cy="51"/>
            </a:xfrm>
            <a:custGeom>
              <a:avLst/>
              <a:gdLst>
                <a:gd name="T0" fmla="*/ 90 w 91"/>
                <a:gd name="T1" fmla="*/ 35 h 51"/>
                <a:gd name="T2" fmla="*/ 81 w 91"/>
                <a:gd name="T3" fmla="*/ 19 h 51"/>
                <a:gd name="T4" fmla="*/ 45 w 91"/>
                <a:gd name="T5" fmla="*/ 0 h 51"/>
                <a:gd name="T6" fmla="*/ 0 w 91"/>
                <a:gd name="T7" fmla="*/ 31 h 51"/>
                <a:gd name="T8" fmla="*/ 36 w 91"/>
                <a:gd name="T9" fmla="*/ 50 h 51"/>
                <a:gd name="T10" fmla="*/ 27 w 91"/>
                <a:gd name="T11" fmla="*/ 35 h 51"/>
                <a:gd name="T12" fmla="*/ 90 w 91"/>
                <a:gd name="T13" fmla="*/ 35 h 51"/>
                <a:gd name="T14" fmla="*/ 90 w 91"/>
                <a:gd name="T15" fmla="*/ 26 h 51"/>
                <a:gd name="T16" fmla="*/ 81 w 91"/>
                <a:gd name="T17" fmla="*/ 19 h 51"/>
                <a:gd name="T18" fmla="*/ 90 w 91"/>
                <a:gd name="T19" fmla="*/ 35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51"/>
                <a:gd name="T32" fmla="*/ 91 w 9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51">
                  <a:moveTo>
                    <a:pt x="90" y="35"/>
                  </a:moveTo>
                  <a:lnTo>
                    <a:pt x="81" y="19"/>
                  </a:lnTo>
                  <a:lnTo>
                    <a:pt x="45" y="0"/>
                  </a:lnTo>
                  <a:lnTo>
                    <a:pt x="0" y="31"/>
                  </a:lnTo>
                  <a:lnTo>
                    <a:pt x="36" y="50"/>
                  </a:lnTo>
                  <a:lnTo>
                    <a:pt x="27" y="35"/>
                  </a:lnTo>
                  <a:lnTo>
                    <a:pt x="90" y="35"/>
                  </a:lnTo>
                  <a:lnTo>
                    <a:pt x="90" y="26"/>
                  </a:lnTo>
                  <a:lnTo>
                    <a:pt x="81" y="19"/>
                  </a:lnTo>
                  <a:lnTo>
                    <a:pt x="90" y="3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69" name="Freeform 167"/>
            <p:cNvSpPr>
              <a:spLocks/>
            </p:cNvSpPr>
            <p:nvPr/>
          </p:nvSpPr>
          <p:spPr bwMode="auto">
            <a:xfrm>
              <a:off x="4718" y="2106"/>
              <a:ext cx="59" cy="33"/>
            </a:xfrm>
            <a:custGeom>
              <a:avLst/>
              <a:gdLst>
                <a:gd name="T0" fmla="*/ 44 w 59"/>
                <a:gd name="T1" fmla="*/ 32 h 33"/>
                <a:gd name="T2" fmla="*/ 58 w 59"/>
                <a:gd name="T3" fmla="*/ 15 h 33"/>
                <a:gd name="T4" fmla="*/ 58 w 59"/>
                <a:gd name="T5" fmla="*/ 3 h 33"/>
                <a:gd name="T6" fmla="*/ 0 w 59"/>
                <a:gd name="T7" fmla="*/ 3 h 33"/>
                <a:gd name="T8" fmla="*/ 0 w 59"/>
                <a:gd name="T9" fmla="*/ 15 h 33"/>
                <a:gd name="T10" fmla="*/ 15 w 59"/>
                <a:gd name="T11" fmla="*/ 0 h 33"/>
                <a:gd name="T12" fmla="*/ 44 w 59"/>
                <a:gd name="T13" fmla="*/ 32 h 33"/>
                <a:gd name="T14" fmla="*/ 58 w 59"/>
                <a:gd name="T15" fmla="*/ 26 h 33"/>
                <a:gd name="T16" fmla="*/ 58 w 59"/>
                <a:gd name="T17" fmla="*/ 15 h 33"/>
                <a:gd name="T18" fmla="*/ 44 w 59"/>
                <a:gd name="T19" fmla="*/ 32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3"/>
                <a:gd name="T32" fmla="*/ 59 w 5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3">
                  <a:moveTo>
                    <a:pt x="44" y="32"/>
                  </a:moveTo>
                  <a:lnTo>
                    <a:pt x="58" y="15"/>
                  </a:lnTo>
                  <a:lnTo>
                    <a:pt x="58" y="3"/>
                  </a:lnTo>
                  <a:lnTo>
                    <a:pt x="0" y="3"/>
                  </a:lnTo>
                  <a:lnTo>
                    <a:pt x="0" y="15"/>
                  </a:lnTo>
                  <a:lnTo>
                    <a:pt x="15" y="0"/>
                  </a:lnTo>
                  <a:lnTo>
                    <a:pt x="44" y="32"/>
                  </a:lnTo>
                  <a:lnTo>
                    <a:pt x="58" y="26"/>
                  </a:lnTo>
                  <a:lnTo>
                    <a:pt x="58" y="15"/>
                  </a:lnTo>
                  <a:lnTo>
                    <a:pt x="44" y="3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70" name="Freeform 168"/>
            <p:cNvSpPr>
              <a:spLocks/>
            </p:cNvSpPr>
            <p:nvPr/>
          </p:nvSpPr>
          <p:spPr bwMode="auto">
            <a:xfrm>
              <a:off x="4638" y="2106"/>
              <a:ext cx="120" cy="74"/>
            </a:xfrm>
            <a:custGeom>
              <a:avLst/>
              <a:gdLst>
                <a:gd name="T0" fmla="*/ 0 w 120"/>
                <a:gd name="T1" fmla="*/ 61 h 74"/>
                <a:gd name="T2" fmla="*/ 40 w 120"/>
                <a:gd name="T3" fmla="*/ 66 h 74"/>
                <a:gd name="T4" fmla="*/ 119 w 120"/>
                <a:gd name="T5" fmla="*/ 37 h 74"/>
                <a:gd name="T6" fmla="*/ 86 w 120"/>
                <a:gd name="T7" fmla="*/ 0 h 74"/>
                <a:gd name="T8" fmla="*/ 7 w 120"/>
                <a:gd name="T9" fmla="*/ 28 h 74"/>
                <a:gd name="T10" fmla="*/ 47 w 120"/>
                <a:gd name="T11" fmla="*/ 32 h 74"/>
                <a:gd name="T12" fmla="*/ 0 w 120"/>
                <a:gd name="T13" fmla="*/ 61 h 74"/>
                <a:gd name="T14" fmla="*/ 19 w 120"/>
                <a:gd name="T15" fmla="*/ 73 h 74"/>
                <a:gd name="T16" fmla="*/ 40 w 120"/>
                <a:gd name="T17" fmla="*/ 66 h 74"/>
                <a:gd name="T18" fmla="*/ 0 w 120"/>
                <a:gd name="T19" fmla="*/ 61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74"/>
                <a:gd name="T32" fmla="*/ 120 w 120"/>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74">
                  <a:moveTo>
                    <a:pt x="0" y="61"/>
                  </a:moveTo>
                  <a:lnTo>
                    <a:pt x="40" y="66"/>
                  </a:lnTo>
                  <a:lnTo>
                    <a:pt x="119" y="37"/>
                  </a:lnTo>
                  <a:lnTo>
                    <a:pt x="86" y="0"/>
                  </a:lnTo>
                  <a:lnTo>
                    <a:pt x="7" y="28"/>
                  </a:lnTo>
                  <a:lnTo>
                    <a:pt x="47" y="32"/>
                  </a:lnTo>
                  <a:lnTo>
                    <a:pt x="0" y="61"/>
                  </a:lnTo>
                  <a:lnTo>
                    <a:pt x="19" y="73"/>
                  </a:lnTo>
                  <a:lnTo>
                    <a:pt x="40" y="66"/>
                  </a:lnTo>
                  <a:lnTo>
                    <a:pt x="0" y="6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71" name="Freeform 169"/>
            <p:cNvSpPr>
              <a:spLocks/>
            </p:cNvSpPr>
            <p:nvPr/>
          </p:nvSpPr>
          <p:spPr bwMode="auto">
            <a:xfrm>
              <a:off x="4588" y="2119"/>
              <a:ext cx="88" cy="48"/>
            </a:xfrm>
            <a:custGeom>
              <a:avLst/>
              <a:gdLst>
                <a:gd name="T0" fmla="*/ 0 w 88"/>
                <a:gd name="T1" fmla="*/ 14 h 48"/>
                <a:gd name="T2" fmla="*/ 11 w 88"/>
                <a:gd name="T3" fmla="*/ 28 h 48"/>
                <a:gd name="T4" fmla="*/ 42 w 88"/>
                <a:gd name="T5" fmla="*/ 47 h 48"/>
                <a:gd name="T6" fmla="*/ 87 w 88"/>
                <a:gd name="T7" fmla="*/ 19 h 48"/>
                <a:gd name="T8" fmla="*/ 54 w 88"/>
                <a:gd name="T9" fmla="*/ 0 h 48"/>
                <a:gd name="T10" fmla="*/ 65 w 88"/>
                <a:gd name="T11" fmla="*/ 14 h 48"/>
                <a:gd name="T12" fmla="*/ 0 w 88"/>
                <a:gd name="T13" fmla="*/ 14 h 48"/>
                <a:gd name="T14" fmla="*/ 0 w 88"/>
                <a:gd name="T15" fmla="*/ 22 h 48"/>
                <a:gd name="T16" fmla="*/ 11 w 88"/>
                <a:gd name="T17" fmla="*/ 28 h 48"/>
                <a:gd name="T18" fmla="*/ 0 w 88"/>
                <a:gd name="T19" fmla="*/ 14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8"/>
                <a:gd name="T32" fmla="*/ 88 w 88"/>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8">
                  <a:moveTo>
                    <a:pt x="0" y="14"/>
                  </a:moveTo>
                  <a:lnTo>
                    <a:pt x="11" y="28"/>
                  </a:lnTo>
                  <a:lnTo>
                    <a:pt x="42" y="47"/>
                  </a:lnTo>
                  <a:lnTo>
                    <a:pt x="87" y="19"/>
                  </a:lnTo>
                  <a:lnTo>
                    <a:pt x="54" y="0"/>
                  </a:lnTo>
                  <a:lnTo>
                    <a:pt x="65" y="14"/>
                  </a:lnTo>
                  <a:lnTo>
                    <a:pt x="0" y="14"/>
                  </a:lnTo>
                  <a:lnTo>
                    <a:pt x="0" y="22"/>
                  </a:lnTo>
                  <a:lnTo>
                    <a:pt x="11" y="28"/>
                  </a:lnTo>
                  <a:lnTo>
                    <a:pt x="0" y="1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72" name="Freeform 170"/>
            <p:cNvSpPr>
              <a:spLocks/>
            </p:cNvSpPr>
            <p:nvPr/>
          </p:nvSpPr>
          <p:spPr bwMode="auto">
            <a:xfrm>
              <a:off x="4702" y="2178"/>
              <a:ext cx="77" cy="62"/>
            </a:xfrm>
            <a:custGeom>
              <a:avLst/>
              <a:gdLst>
                <a:gd name="T0" fmla="*/ 39 w 77"/>
                <a:gd name="T1" fmla="*/ 18 h 62"/>
                <a:gd name="T2" fmla="*/ 76 w 77"/>
                <a:gd name="T3" fmla="*/ 20 h 62"/>
                <a:gd name="T4" fmla="*/ 41 w 77"/>
                <a:gd name="T5" fmla="*/ 0 h 62"/>
                <a:gd name="T6" fmla="*/ 0 w 77"/>
                <a:gd name="T7" fmla="*/ 31 h 62"/>
                <a:gd name="T8" fmla="*/ 37 w 77"/>
                <a:gd name="T9" fmla="*/ 51 h 62"/>
                <a:gd name="T10" fmla="*/ 72 w 77"/>
                <a:gd name="T11" fmla="*/ 52 h 62"/>
                <a:gd name="T12" fmla="*/ 37 w 77"/>
                <a:gd name="T13" fmla="*/ 51 h 62"/>
                <a:gd name="T14" fmla="*/ 54 w 77"/>
                <a:gd name="T15" fmla="*/ 61 h 62"/>
                <a:gd name="T16" fmla="*/ 72 w 77"/>
                <a:gd name="T17" fmla="*/ 52 h 62"/>
                <a:gd name="T18" fmla="*/ 39 w 77"/>
                <a:gd name="T19" fmla="*/ 18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2"/>
                <a:gd name="T32" fmla="*/ 77 w 77"/>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2">
                  <a:moveTo>
                    <a:pt x="39" y="18"/>
                  </a:moveTo>
                  <a:lnTo>
                    <a:pt x="76" y="20"/>
                  </a:lnTo>
                  <a:lnTo>
                    <a:pt x="41" y="0"/>
                  </a:lnTo>
                  <a:lnTo>
                    <a:pt x="0" y="31"/>
                  </a:lnTo>
                  <a:lnTo>
                    <a:pt x="37" y="51"/>
                  </a:lnTo>
                  <a:lnTo>
                    <a:pt x="72" y="52"/>
                  </a:lnTo>
                  <a:lnTo>
                    <a:pt x="37" y="51"/>
                  </a:lnTo>
                  <a:lnTo>
                    <a:pt x="54" y="61"/>
                  </a:lnTo>
                  <a:lnTo>
                    <a:pt x="72" y="52"/>
                  </a:lnTo>
                  <a:lnTo>
                    <a:pt x="39" y="1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73" name="Freeform 171"/>
            <p:cNvSpPr>
              <a:spLocks/>
            </p:cNvSpPr>
            <p:nvPr/>
          </p:nvSpPr>
          <p:spPr bwMode="auto">
            <a:xfrm>
              <a:off x="4749" y="2168"/>
              <a:ext cx="128" cy="62"/>
            </a:xfrm>
            <a:custGeom>
              <a:avLst/>
              <a:gdLst>
                <a:gd name="T0" fmla="*/ 61 w 128"/>
                <a:gd name="T1" fmla="*/ 17 h 62"/>
                <a:gd name="T2" fmla="*/ 78 w 128"/>
                <a:gd name="T3" fmla="*/ 0 h 62"/>
                <a:gd name="T4" fmla="*/ 0 w 128"/>
                <a:gd name="T5" fmla="*/ 27 h 62"/>
                <a:gd name="T6" fmla="*/ 35 w 128"/>
                <a:gd name="T7" fmla="*/ 61 h 62"/>
                <a:gd name="T8" fmla="*/ 113 w 128"/>
                <a:gd name="T9" fmla="*/ 34 h 62"/>
                <a:gd name="T10" fmla="*/ 127 w 128"/>
                <a:gd name="T11" fmla="*/ 17 h 62"/>
                <a:gd name="T12" fmla="*/ 113 w 128"/>
                <a:gd name="T13" fmla="*/ 34 h 62"/>
                <a:gd name="T14" fmla="*/ 127 w 128"/>
                <a:gd name="T15" fmla="*/ 28 h 62"/>
                <a:gd name="T16" fmla="*/ 127 w 128"/>
                <a:gd name="T17" fmla="*/ 17 h 62"/>
                <a:gd name="T18" fmla="*/ 61 w 128"/>
                <a:gd name="T19" fmla="*/ 17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62"/>
                <a:gd name="T32" fmla="*/ 128 w 128"/>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62">
                  <a:moveTo>
                    <a:pt x="61" y="17"/>
                  </a:moveTo>
                  <a:lnTo>
                    <a:pt x="78" y="0"/>
                  </a:lnTo>
                  <a:lnTo>
                    <a:pt x="0" y="27"/>
                  </a:lnTo>
                  <a:lnTo>
                    <a:pt x="35" y="61"/>
                  </a:lnTo>
                  <a:lnTo>
                    <a:pt x="113" y="34"/>
                  </a:lnTo>
                  <a:lnTo>
                    <a:pt x="127" y="17"/>
                  </a:lnTo>
                  <a:lnTo>
                    <a:pt x="113" y="34"/>
                  </a:lnTo>
                  <a:lnTo>
                    <a:pt x="127" y="28"/>
                  </a:lnTo>
                  <a:lnTo>
                    <a:pt x="127" y="17"/>
                  </a:lnTo>
                  <a:lnTo>
                    <a:pt x="61" y="1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74" name="Freeform 172"/>
            <p:cNvSpPr>
              <a:spLocks/>
            </p:cNvSpPr>
            <p:nvPr/>
          </p:nvSpPr>
          <p:spPr bwMode="auto">
            <a:xfrm>
              <a:off x="4818" y="2151"/>
              <a:ext cx="59" cy="28"/>
            </a:xfrm>
            <a:custGeom>
              <a:avLst/>
              <a:gdLst>
                <a:gd name="T0" fmla="*/ 8 w 59"/>
                <a:gd name="T1" fmla="*/ 27 h 28"/>
                <a:gd name="T2" fmla="*/ 0 w 59"/>
                <a:gd name="T3" fmla="*/ 14 h 28"/>
                <a:gd name="T4" fmla="*/ 0 w 59"/>
                <a:gd name="T5" fmla="*/ 27 h 28"/>
                <a:gd name="T6" fmla="*/ 58 w 59"/>
                <a:gd name="T7" fmla="*/ 27 h 28"/>
                <a:gd name="T8" fmla="*/ 58 w 59"/>
                <a:gd name="T9" fmla="*/ 14 h 28"/>
                <a:gd name="T10" fmla="*/ 50 w 59"/>
                <a:gd name="T11" fmla="*/ 0 h 28"/>
                <a:gd name="T12" fmla="*/ 58 w 59"/>
                <a:gd name="T13" fmla="*/ 14 h 28"/>
                <a:gd name="T14" fmla="*/ 58 w 59"/>
                <a:gd name="T15" fmla="*/ 6 h 28"/>
                <a:gd name="T16" fmla="*/ 50 w 59"/>
                <a:gd name="T17" fmla="*/ 0 h 28"/>
                <a:gd name="T18" fmla="*/ 8 w 59"/>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8"/>
                <a:gd name="T32" fmla="*/ 59 w 5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8">
                  <a:moveTo>
                    <a:pt x="8" y="27"/>
                  </a:moveTo>
                  <a:lnTo>
                    <a:pt x="0" y="14"/>
                  </a:lnTo>
                  <a:lnTo>
                    <a:pt x="0" y="27"/>
                  </a:lnTo>
                  <a:lnTo>
                    <a:pt x="58" y="27"/>
                  </a:lnTo>
                  <a:lnTo>
                    <a:pt x="58" y="14"/>
                  </a:lnTo>
                  <a:lnTo>
                    <a:pt x="50" y="0"/>
                  </a:lnTo>
                  <a:lnTo>
                    <a:pt x="58" y="14"/>
                  </a:lnTo>
                  <a:lnTo>
                    <a:pt x="58" y="6"/>
                  </a:lnTo>
                  <a:lnTo>
                    <a:pt x="50" y="0"/>
                  </a:lnTo>
                  <a:lnTo>
                    <a:pt x="8" y="2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75" name="Freeform 173"/>
            <p:cNvSpPr>
              <a:spLocks/>
            </p:cNvSpPr>
            <p:nvPr/>
          </p:nvSpPr>
          <p:spPr bwMode="auto">
            <a:xfrm>
              <a:off x="4789" y="2118"/>
              <a:ext cx="77" cy="61"/>
            </a:xfrm>
            <a:custGeom>
              <a:avLst/>
              <a:gdLst>
                <a:gd name="T0" fmla="*/ 35 w 77"/>
                <a:gd name="T1" fmla="*/ 43 h 61"/>
                <a:gd name="T2" fmla="*/ 0 w 77"/>
                <a:gd name="T3" fmla="*/ 40 h 61"/>
                <a:gd name="T4" fmla="*/ 33 w 77"/>
                <a:gd name="T5" fmla="*/ 60 h 61"/>
                <a:gd name="T6" fmla="*/ 76 w 77"/>
                <a:gd name="T7" fmla="*/ 29 h 61"/>
                <a:gd name="T8" fmla="*/ 41 w 77"/>
                <a:gd name="T9" fmla="*/ 10 h 61"/>
                <a:gd name="T10" fmla="*/ 7 w 77"/>
                <a:gd name="T11" fmla="*/ 7 h 61"/>
                <a:gd name="T12" fmla="*/ 41 w 77"/>
                <a:gd name="T13" fmla="*/ 10 h 61"/>
                <a:gd name="T14" fmla="*/ 24 w 77"/>
                <a:gd name="T15" fmla="*/ 0 h 61"/>
                <a:gd name="T16" fmla="*/ 7 w 77"/>
                <a:gd name="T17" fmla="*/ 7 h 61"/>
                <a:gd name="T18" fmla="*/ 35 w 77"/>
                <a:gd name="T19" fmla="*/ 4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1"/>
                <a:gd name="T32" fmla="*/ 77 w 77"/>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1">
                  <a:moveTo>
                    <a:pt x="35" y="43"/>
                  </a:moveTo>
                  <a:lnTo>
                    <a:pt x="0" y="40"/>
                  </a:lnTo>
                  <a:lnTo>
                    <a:pt x="33" y="60"/>
                  </a:lnTo>
                  <a:lnTo>
                    <a:pt x="76" y="29"/>
                  </a:lnTo>
                  <a:lnTo>
                    <a:pt x="41" y="10"/>
                  </a:lnTo>
                  <a:lnTo>
                    <a:pt x="7" y="7"/>
                  </a:lnTo>
                  <a:lnTo>
                    <a:pt x="41" y="10"/>
                  </a:lnTo>
                  <a:lnTo>
                    <a:pt x="24" y="0"/>
                  </a:lnTo>
                  <a:lnTo>
                    <a:pt x="7" y="7"/>
                  </a:lnTo>
                  <a:lnTo>
                    <a:pt x="35" y="4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76" name="Freeform 174"/>
            <p:cNvSpPr>
              <a:spLocks/>
            </p:cNvSpPr>
            <p:nvPr/>
          </p:nvSpPr>
          <p:spPr bwMode="auto">
            <a:xfrm>
              <a:off x="4689" y="2126"/>
              <a:ext cx="127" cy="64"/>
            </a:xfrm>
            <a:custGeom>
              <a:avLst/>
              <a:gdLst>
                <a:gd name="T0" fmla="*/ 68 w 127"/>
                <a:gd name="T1" fmla="*/ 44 h 64"/>
                <a:gd name="T2" fmla="*/ 51 w 127"/>
                <a:gd name="T3" fmla="*/ 63 h 64"/>
                <a:gd name="T4" fmla="*/ 126 w 127"/>
                <a:gd name="T5" fmla="*/ 36 h 64"/>
                <a:gd name="T6" fmla="*/ 96 w 127"/>
                <a:gd name="T7" fmla="*/ 0 h 64"/>
                <a:gd name="T8" fmla="*/ 19 w 127"/>
                <a:gd name="T9" fmla="*/ 26 h 64"/>
                <a:gd name="T10" fmla="*/ 0 w 127"/>
                <a:gd name="T11" fmla="*/ 44 h 64"/>
                <a:gd name="T12" fmla="*/ 19 w 127"/>
                <a:gd name="T13" fmla="*/ 26 h 64"/>
                <a:gd name="T14" fmla="*/ 0 w 127"/>
                <a:gd name="T15" fmla="*/ 32 h 64"/>
                <a:gd name="T16" fmla="*/ 0 w 127"/>
                <a:gd name="T17" fmla="*/ 44 h 64"/>
                <a:gd name="T18" fmla="*/ 68 w 127"/>
                <a:gd name="T19" fmla="*/ 4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64"/>
                <a:gd name="T32" fmla="*/ 127 w 127"/>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64">
                  <a:moveTo>
                    <a:pt x="68" y="44"/>
                  </a:moveTo>
                  <a:lnTo>
                    <a:pt x="51" y="63"/>
                  </a:lnTo>
                  <a:lnTo>
                    <a:pt x="126" y="36"/>
                  </a:lnTo>
                  <a:lnTo>
                    <a:pt x="96" y="0"/>
                  </a:lnTo>
                  <a:lnTo>
                    <a:pt x="19" y="26"/>
                  </a:lnTo>
                  <a:lnTo>
                    <a:pt x="0" y="44"/>
                  </a:lnTo>
                  <a:lnTo>
                    <a:pt x="19" y="26"/>
                  </a:lnTo>
                  <a:lnTo>
                    <a:pt x="0" y="32"/>
                  </a:lnTo>
                  <a:lnTo>
                    <a:pt x="0" y="44"/>
                  </a:lnTo>
                  <a:lnTo>
                    <a:pt x="68" y="4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77" name="Freeform 175"/>
            <p:cNvSpPr>
              <a:spLocks/>
            </p:cNvSpPr>
            <p:nvPr/>
          </p:nvSpPr>
          <p:spPr bwMode="auto">
            <a:xfrm>
              <a:off x="4689" y="2178"/>
              <a:ext cx="61" cy="27"/>
            </a:xfrm>
            <a:custGeom>
              <a:avLst/>
              <a:gdLst>
                <a:gd name="T0" fmla="*/ 50 w 61"/>
                <a:gd name="T1" fmla="*/ 0 h 27"/>
                <a:gd name="T2" fmla="*/ 60 w 61"/>
                <a:gd name="T3" fmla="*/ 13 h 27"/>
                <a:gd name="T4" fmla="*/ 60 w 61"/>
                <a:gd name="T5" fmla="*/ 0 h 27"/>
                <a:gd name="T6" fmla="*/ 0 w 61"/>
                <a:gd name="T7" fmla="*/ 0 h 27"/>
                <a:gd name="T8" fmla="*/ 0 w 61"/>
                <a:gd name="T9" fmla="*/ 13 h 27"/>
                <a:gd name="T10" fmla="*/ 10 w 61"/>
                <a:gd name="T11" fmla="*/ 26 h 27"/>
                <a:gd name="T12" fmla="*/ 0 w 61"/>
                <a:gd name="T13" fmla="*/ 13 h 27"/>
                <a:gd name="T14" fmla="*/ 0 w 61"/>
                <a:gd name="T15" fmla="*/ 21 h 27"/>
                <a:gd name="T16" fmla="*/ 10 w 61"/>
                <a:gd name="T17" fmla="*/ 26 h 27"/>
                <a:gd name="T18" fmla="*/ 50 w 6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27"/>
                <a:gd name="T32" fmla="*/ 61 w 6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27">
                  <a:moveTo>
                    <a:pt x="50" y="0"/>
                  </a:moveTo>
                  <a:lnTo>
                    <a:pt x="60" y="13"/>
                  </a:lnTo>
                  <a:lnTo>
                    <a:pt x="60" y="0"/>
                  </a:lnTo>
                  <a:lnTo>
                    <a:pt x="0" y="0"/>
                  </a:lnTo>
                  <a:lnTo>
                    <a:pt x="0" y="13"/>
                  </a:lnTo>
                  <a:lnTo>
                    <a:pt x="10" y="26"/>
                  </a:lnTo>
                  <a:lnTo>
                    <a:pt x="0" y="13"/>
                  </a:lnTo>
                  <a:lnTo>
                    <a:pt x="0" y="21"/>
                  </a:lnTo>
                  <a:lnTo>
                    <a:pt x="10" y="26"/>
                  </a:lnTo>
                  <a:lnTo>
                    <a:pt x="50"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78" name="Freeform 176"/>
            <p:cNvSpPr>
              <a:spLocks/>
            </p:cNvSpPr>
            <p:nvPr/>
          </p:nvSpPr>
          <p:spPr bwMode="auto">
            <a:xfrm>
              <a:off x="4383" y="1809"/>
              <a:ext cx="72" cy="60"/>
            </a:xfrm>
            <a:custGeom>
              <a:avLst/>
              <a:gdLst>
                <a:gd name="T0" fmla="*/ 37 w 72"/>
                <a:gd name="T1" fmla="*/ 16 h 60"/>
                <a:gd name="T2" fmla="*/ 71 w 72"/>
                <a:gd name="T3" fmla="*/ 19 h 60"/>
                <a:gd name="T4" fmla="*/ 43 w 72"/>
                <a:gd name="T5" fmla="*/ 0 h 60"/>
                <a:gd name="T6" fmla="*/ 0 w 72"/>
                <a:gd name="T7" fmla="*/ 30 h 60"/>
                <a:gd name="T8" fmla="*/ 30 w 72"/>
                <a:gd name="T9" fmla="*/ 49 h 60"/>
                <a:gd name="T10" fmla="*/ 67 w 72"/>
                <a:gd name="T11" fmla="*/ 52 h 60"/>
                <a:gd name="T12" fmla="*/ 30 w 72"/>
                <a:gd name="T13" fmla="*/ 49 h 60"/>
                <a:gd name="T14" fmla="*/ 47 w 72"/>
                <a:gd name="T15" fmla="*/ 59 h 60"/>
                <a:gd name="T16" fmla="*/ 67 w 72"/>
                <a:gd name="T17" fmla="*/ 52 h 60"/>
                <a:gd name="T18" fmla="*/ 37 w 72"/>
                <a:gd name="T19" fmla="*/ 1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60"/>
                <a:gd name="T32" fmla="*/ 72 w 72"/>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60">
                  <a:moveTo>
                    <a:pt x="37" y="16"/>
                  </a:moveTo>
                  <a:lnTo>
                    <a:pt x="71" y="19"/>
                  </a:lnTo>
                  <a:lnTo>
                    <a:pt x="43" y="0"/>
                  </a:lnTo>
                  <a:lnTo>
                    <a:pt x="0" y="30"/>
                  </a:lnTo>
                  <a:lnTo>
                    <a:pt x="30" y="49"/>
                  </a:lnTo>
                  <a:lnTo>
                    <a:pt x="67" y="52"/>
                  </a:lnTo>
                  <a:lnTo>
                    <a:pt x="30" y="49"/>
                  </a:lnTo>
                  <a:lnTo>
                    <a:pt x="47" y="59"/>
                  </a:lnTo>
                  <a:lnTo>
                    <a:pt x="67" y="52"/>
                  </a:lnTo>
                  <a:lnTo>
                    <a:pt x="37" y="1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79" name="Freeform 177"/>
            <p:cNvSpPr>
              <a:spLocks/>
            </p:cNvSpPr>
            <p:nvPr/>
          </p:nvSpPr>
          <p:spPr bwMode="auto">
            <a:xfrm>
              <a:off x="4428" y="1798"/>
              <a:ext cx="122" cy="62"/>
            </a:xfrm>
            <a:custGeom>
              <a:avLst/>
              <a:gdLst>
                <a:gd name="T0" fmla="*/ 54 w 122"/>
                <a:gd name="T1" fmla="*/ 18 h 62"/>
                <a:gd name="T2" fmla="*/ 72 w 122"/>
                <a:gd name="T3" fmla="*/ 0 h 62"/>
                <a:gd name="T4" fmla="*/ 0 w 122"/>
                <a:gd name="T5" fmla="*/ 26 h 62"/>
                <a:gd name="T6" fmla="*/ 33 w 122"/>
                <a:gd name="T7" fmla="*/ 61 h 62"/>
                <a:gd name="T8" fmla="*/ 105 w 122"/>
                <a:gd name="T9" fmla="*/ 35 h 62"/>
                <a:gd name="T10" fmla="*/ 121 w 122"/>
                <a:gd name="T11" fmla="*/ 18 h 62"/>
                <a:gd name="T12" fmla="*/ 105 w 122"/>
                <a:gd name="T13" fmla="*/ 35 h 62"/>
                <a:gd name="T14" fmla="*/ 121 w 122"/>
                <a:gd name="T15" fmla="*/ 30 h 62"/>
                <a:gd name="T16" fmla="*/ 121 w 122"/>
                <a:gd name="T17" fmla="*/ 18 h 62"/>
                <a:gd name="T18" fmla="*/ 54 w 122"/>
                <a:gd name="T19" fmla="*/ 18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62"/>
                <a:gd name="T32" fmla="*/ 122 w 122"/>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62">
                  <a:moveTo>
                    <a:pt x="54" y="18"/>
                  </a:moveTo>
                  <a:lnTo>
                    <a:pt x="72" y="0"/>
                  </a:lnTo>
                  <a:lnTo>
                    <a:pt x="0" y="26"/>
                  </a:lnTo>
                  <a:lnTo>
                    <a:pt x="33" y="61"/>
                  </a:lnTo>
                  <a:lnTo>
                    <a:pt x="105" y="35"/>
                  </a:lnTo>
                  <a:lnTo>
                    <a:pt x="121" y="18"/>
                  </a:lnTo>
                  <a:lnTo>
                    <a:pt x="105" y="35"/>
                  </a:lnTo>
                  <a:lnTo>
                    <a:pt x="121" y="30"/>
                  </a:lnTo>
                  <a:lnTo>
                    <a:pt x="121" y="18"/>
                  </a:lnTo>
                  <a:lnTo>
                    <a:pt x="54" y="1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80" name="Freeform 178"/>
            <p:cNvSpPr>
              <a:spLocks/>
            </p:cNvSpPr>
            <p:nvPr/>
          </p:nvSpPr>
          <p:spPr bwMode="auto">
            <a:xfrm>
              <a:off x="4488" y="1783"/>
              <a:ext cx="62" cy="27"/>
            </a:xfrm>
            <a:custGeom>
              <a:avLst/>
              <a:gdLst>
                <a:gd name="T0" fmla="*/ 11 w 62"/>
                <a:gd name="T1" fmla="*/ 26 h 27"/>
                <a:gd name="T2" fmla="*/ 0 w 62"/>
                <a:gd name="T3" fmla="*/ 13 h 27"/>
                <a:gd name="T4" fmla="*/ 0 w 62"/>
                <a:gd name="T5" fmla="*/ 26 h 27"/>
                <a:gd name="T6" fmla="*/ 61 w 62"/>
                <a:gd name="T7" fmla="*/ 26 h 27"/>
                <a:gd name="T8" fmla="*/ 61 w 62"/>
                <a:gd name="T9" fmla="*/ 13 h 27"/>
                <a:gd name="T10" fmla="*/ 50 w 62"/>
                <a:gd name="T11" fmla="*/ 0 h 27"/>
                <a:gd name="T12" fmla="*/ 61 w 62"/>
                <a:gd name="T13" fmla="*/ 13 h 27"/>
                <a:gd name="T14" fmla="*/ 61 w 62"/>
                <a:gd name="T15" fmla="*/ 5 h 27"/>
                <a:gd name="T16" fmla="*/ 50 w 62"/>
                <a:gd name="T17" fmla="*/ 0 h 27"/>
                <a:gd name="T18" fmla="*/ 11 w 62"/>
                <a:gd name="T19" fmla="*/ 2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7"/>
                <a:gd name="T32" fmla="*/ 62 w 6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7">
                  <a:moveTo>
                    <a:pt x="11" y="26"/>
                  </a:moveTo>
                  <a:lnTo>
                    <a:pt x="0" y="13"/>
                  </a:lnTo>
                  <a:lnTo>
                    <a:pt x="0" y="26"/>
                  </a:lnTo>
                  <a:lnTo>
                    <a:pt x="61" y="26"/>
                  </a:lnTo>
                  <a:lnTo>
                    <a:pt x="61" y="13"/>
                  </a:lnTo>
                  <a:lnTo>
                    <a:pt x="50" y="0"/>
                  </a:lnTo>
                  <a:lnTo>
                    <a:pt x="61" y="13"/>
                  </a:lnTo>
                  <a:lnTo>
                    <a:pt x="61" y="5"/>
                  </a:lnTo>
                  <a:lnTo>
                    <a:pt x="50" y="0"/>
                  </a:lnTo>
                  <a:lnTo>
                    <a:pt x="11" y="2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81" name="Freeform 179"/>
            <p:cNvSpPr>
              <a:spLocks/>
            </p:cNvSpPr>
            <p:nvPr/>
          </p:nvSpPr>
          <p:spPr bwMode="auto">
            <a:xfrm>
              <a:off x="4467" y="1751"/>
              <a:ext cx="70" cy="59"/>
            </a:xfrm>
            <a:custGeom>
              <a:avLst/>
              <a:gdLst>
                <a:gd name="T0" fmla="*/ 35 w 70"/>
                <a:gd name="T1" fmla="*/ 42 h 59"/>
                <a:gd name="T2" fmla="*/ 0 w 70"/>
                <a:gd name="T3" fmla="*/ 41 h 59"/>
                <a:gd name="T4" fmla="*/ 28 w 70"/>
                <a:gd name="T5" fmla="*/ 58 h 59"/>
                <a:gd name="T6" fmla="*/ 69 w 70"/>
                <a:gd name="T7" fmla="*/ 27 h 59"/>
                <a:gd name="T8" fmla="*/ 39 w 70"/>
                <a:gd name="T9" fmla="*/ 10 h 59"/>
                <a:gd name="T10" fmla="*/ 4 w 70"/>
                <a:gd name="T11" fmla="*/ 7 h 59"/>
                <a:gd name="T12" fmla="*/ 39 w 70"/>
                <a:gd name="T13" fmla="*/ 10 h 59"/>
                <a:gd name="T14" fmla="*/ 24 w 70"/>
                <a:gd name="T15" fmla="*/ 0 h 59"/>
                <a:gd name="T16" fmla="*/ 4 w 70"/>
                <a:gd name="T17" fmla="*/ 7 h 59"/>
                <a:gd name="T18" fmla="*/ 35 w 70"/>
                <a:gd name="T19" fmla="*/ 42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59"/>
                <a:gd name="T32" fmla="*/ 70 w 7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59">
                  <a:moveTo>
                    <a:pt x="35" y="42"/>
                  </a:moveTo>
                  <a:lnTo>
                    <a:pt x="0" y="41"/>
                  </a:lnTo>
                  <a:lnTo>
                    <a:pt x="28" y="58"/>
                  </a:lnTo>
                  <a:lnTo>
                    <a:pt x="69" y="27"/>
                  </a:lnTo>
                  <a:lnTo>
                    <a:pt x="39" y="10"/>
                  </a:lnTo>
                  <a:lnTo>
                    <a:pt x="4" y="7"/>
                  </a:lnTo>
                  <a:lnTo>
                    <a:pt x="39" y="10"/>
                  </a:lnTo>
                  <a:lnTo>
                    <a:pt x="24" y="0"/>
                  </a:lnTo>
                  <a:lnTo>
                    <a:pt x="4" y="7"/>
                  </a:lnTo>
                  <a:lnTo>
                    <a:pt x="35" y="4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82" name="Freeform 180"/>
            <p:cNvSpPr>
              <a:spLocks/>
            </p:cNvSpPr>
            <p:nvPr/>
          </p:nvSpPr>
          <p:spPr bwMode="auto">
            <a:xfrm>
              <a:off x="4370" y="1759"/>
              <a:ext cx="125" cy="61"/>
            </a:xfrm>
            <a:custGeom>
              <a:avLst/>
              <a:gdLst>
                <a:gd name="T0" fmla="*/ 68 w 125"/>
                <a:gd name="T1" fmla="*/ 43 h 61"/>
                <a:gd name="T2" fmla="*/ 51 w 125"/>
                <a:gd name="T3" fmla="*/ 60 h 61"/>
                <a:gd name="T4" fmla="*/ 124 w 125"/>
                <a:gd name="T5" fmla="*/ 36 h 61"/>
                <a:gd name="T6" fmla="*/ 91 w 125"/>
                <a:gd name="T7" fmla="*/ 0 h 61"/>
                <a:gd name="T8" fmla="*/ 19 w 125"/>
                <a:gd name="T9" fmla="*/ 24 h 61"/>
                <a:gd name="T10" fmla="*/ 0 w 125"/>
                <a:gd name="T11" fmla="*/ 43 h 61"/>
                <a:gd name="T12" fmla="*/ 19 w 125"/>
                <a:gd name="T13" fmla="*/ 24 h 61"/>
                <a:gd name="T14" fmla="*/ 0 w 125"/>
                <a:gd name="T15" fmla="*/ 30 h 61"/>
                <a:gd name="T16" fmla="*/ 0 w 125"/>
                <a:gd name="T17" fmla="*/ 43 h 61"/>
                <a:gd name="T18" fmla="*/ 68 w 125"/>
                <a:gd name="T19" fmla="*/ 4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61"/>
                <a:gd name="T32" fmla="*/ 125 w 125"/>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61">
                  <a:moveTo>
                    <a:pt x="68" y="43"/>
                  </a:moveTo>
                  <a:lnTo>
                    <a:pt x="51" y="60"/>
                  </a:lnTo>
                  <a:lnTo>
                    <a:pt x="124" y="36"/>
                  </a:lnTo>
                  <a:lnTo>
                    <a:pt x="91" y="0"/>
                  </a:lnTo>
                  <a:lnTo>
                    <a:pt x="19" y="24"/>
                  </a:lnTo>
                  <a:lnTo>
                    <a:pt x="0" y="43"/>
                  </a:lnTo>
                  <a:lnTo>
                    <a:pt x="19" y="24"/>
                  </a:lnTo>
                  <a:lnTo>
                    <a:pt x="0" y="30"/>
                  </a:lnTo>
                  <a:lnTo>
                    <a:pt x="0" y="43"/>
                  </a:lnTo>
                  <a:lnTo>
                    <a:pt x="68" y="4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83" name="Freeform 181"/>
            <p:cNvSpPr>
              <a:spLocks/>
            </p:cNvSpPr>
            <p:nvPr/>
          </p:nvSpPr>
          <p:spPr bwMode="auto">
            <a:xfrm>
              <a:off x="4370" y="1809"/>
              <a:ext cx="61" cy="26"/>
            </a:xfrm>
            <a:custGeom>
              <a:avLst/>
              <a:gdLst>
                <a:gd name="T0" fmla="*/ 52 w 61"/>
                <a:gd name="T1" fmla="*/ 0 h 26"/>
                <a:gd name="T2" fmla="*/ 60 w 61"/>
                <a:gd name="T3" fmla="*/ 13 h 26"/>
                <a:gd name="T4" fmla="*/ 60 w 61"/>
                <a:gd name="T5" fmla="*/ 0 h 26"/>
                <a:gd name="T6" fmla="*/ 0 w 61"/>
                <a:gd name="T7" fmla="*/ 0 h 26"/>
                <a:gd name="T8" fmla="*/ 0 w 61"/>
                <a:gd name="T9" fmla="*/ 13 h 26"/>
                <a:gd name="T10" fmla="*/ 10 w 61"/>
                <a:gd name="T11" fmla="*/ 25 h 26"/>
                <a:gd name="T12" fmla="*/ 0 w 61"/>
                <a:gd name="T13" fmla="*/ 13 h 26"/>
                <a:gd name="T14" fmla="*/ 0 w 61"/>
                <a:gd name="T15" fmla="*/ 20 h 26"/>
                <a:gd name="T16" fmla="*/ 10 w 61"/>
                <a:gd name="T17" fmla="*/ 25 h 26"/>
                <a:gd name="T18" fmla="*/ 52 w 61"/>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26"/>
                <a:gd name="T32" fmla="*/ 61 w 61"/>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26">
                  <a:moveTo>
                    <a:pt x="52" y="0"/>
                  </a:moveTo>
                  <a:lnTo>
                    <a:pt x="60" y="13"/>
                  </a:lnTo>
                  <a:lnTo>
                    <a:pt x="60" y="0"/>
                  </a:lnTo>
                  <a:lnTo>
                    <a:pt x="0" y="0"/>
                  </a:lnTo>
                  <a:lnTo>
                    <a:pt x="0" y="13"/>
                  </a:lnTo>
                  <a:lnTo>
                    <a:pt x="10" y="25"/>
                  </a:lnTo>
                  <a:lnTo>
                    <a:pt x="0" y="13"/>
                  </a:lnTo>
                  <a:lnTo>
                    <a:pt x="0" y="20"/>
                  </a:lnTo>
                  <a:lnTo>
                    <a:pt x="10" y="25"/>
                  </a:lnTo>
                  <a:lnTo>
                    <a:pt x="52"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84" name="Freeform 182"/>
            <p:cNvSpPr>
              <a:spLocks/>
            </p:cNvSpPr>
            <p:nvPr/>
          </p:nvSpPr>
          <p:spPr bwMode="auto">
            <a:xfrm>
              <a:off x="4486" y="1806"/>
              <a:ext cx="109" cy="69"/>
            </a:xfrm>
            <a:custGeom>
              <a:avLst/>
              <a:gdLst>
                <a:gd name="T0" fmla="*/ 108 w 109"/>
                <a:gd name="T1" fmla="*/ 9 h 69"/>
                <a:gd name="T2" fmla="*/ 69 w 109"/>
                <a:gd name="T3" fmla="*/ 6 h 69"/>
                <a:gd name="T4" fmla="*/ 0 w 109"/>
                <a:gd name="T5" fmla="*/ 32 h 69"/>
                <a:gd name="T6" fmla="*/ 34 w 109"/>
                <a:gd name="T7" fmla="*/ 68 h 69"/>
                <a:gd name="T8" fmla="*/ 103 w 109"/>
                <a:gd name="T9" fmla="*/ 42 h 69"/>
                <a:gd name="T10" fmla="*/ 64 w 109"/>
                <a:gd name="T11" fmla="*/ 41 h 69"/>
                <a:gd name="T12" fmla="*/ 108 w 109"/>
                <a:gd name="T13" fmla="*/ 9 h 69"/>
                <a:gd name="T14" fmla="*/ 90 w 109"/>
                <a:gd name="T15" fmla="*/ 0 h 69"/>
                <a:gd name="T16" fmla="*/ 69 w 109"/>
                <a:gd name="T17" fmla="*/ 6 h 69"/>
                <a:gd name="T18" fmla="*/ 108 w 109"/>
                <a:gd name="T19" fmla="*/ 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69"/>
                <a:gd name="T32" fmla="*/ 109 w 109"/>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69">
                  <a:moveTo>
                    <a:pt x="108" y="9"/>
                  </a:moveTo>
                  <a:lnTo>
                    <a:pt x="69" y="6"/>
                  </a:lnTo>
                  <a:lnTo>
                    <a:pt x="0" y="32"/>
                  </a:lnTo>
                  <a:lnTo>
                    <a:pt x="34" y="68"/>
                  </a:lnTo>
                  <a:lnTo>
                    <a:pt x="103" y="42"/>
                  </a:lnTo>
                  <a:lnTo>
                    <a:pt x="64" y="41"/>
                  </a:lnTo>
                  <a:lnTo>
                    <a:pt x="108" y="9"/>
                  </a:lnTo>
                  <a:lnTo>
                    <a:pt x="90" y="0"/>
                  </a:lnTo>
                  <a:lnTo>
                    <a:pt x="69" y="6"/>
                  </a:lnTo>
                  <a:lnTo>
                    <a:pt x="108" y="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85" name="Freeform 183"/>
            <p:cNvSpPr>
              <a:spLocks/>
            </p:cNvSpPr>
            <p:nvPr/>
          </p:nvSpPr>
          <p:spPr bwMode="auto">
            <a:xfrm>
              <a:off x="4559" y="1816"/>
              <a:ext cx="94" cy="51"/>
            </a:xfrm>
            <a:custGeom>
              <a:avLst/>
              <a:gdLst>
                <a:gd name="T0" fmla="*/ 93 w 94"/>
                <a:gd name="T1" fmla="*/ 35 h 51"/>
                <a:gd name="T2" fmla="*/ 79 w 94"/>
                <a:gd name="T3" fmla="*/ 19 h 51"/>
                <a:gd name="T4" fmla="*/ 43 w 94"/>
                <a:gd name="T5" fmla="*/ 0 h 51"/>
                <a:gd name="T6" fmla="*/ 0 w 94"/>
                <a:gd name="T7" fmla="*/ 31 h 51"/>
                <a:gd name="T8" fmla="*/ 39 w 94"/>
                <a:gd name="T9" fmla="*/ 50 h 51"/>
                <a:gd name="T10" fmla="*/ 27 w 94"/>
                <a:gd name="T11" fmla="*/ 35 h 51"/>
                <a:gd name="T12" fmla="*/ 93 w 94"/>
                <a:gd name="T13" fmla="*/ 35 h 51"/>
                <a:gd name="T14" fmla="*/ 93 w 94"/>
                <a:gd name="T15" fmla="*/ 25 h 51"/>
                <a:gd name="T16" fmla="*/ 79 w 94"/>
                <a:gd name="T17" fmla="*/ 19 h 51"/>
                <a:gd name="T18" fmla="*/ 93 w 94"/>
                <a:gd name="T19" fmla="*/ 35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51"/>
                <a:gd name="T32" fmla="*/ 94 w 94"/>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51">
                  <a:moveTo>
                    <a:pt x="93" y="35"/>
                  </a:moveTo>
                  <a:lnTo>
                    <a:pt x="79" y="19"/>
                  </a:lnTo>
                  <a:lnTo>
                    <a:pt x="43" y="0"/>
                  </a:lnTo>
                  <a:lnTo>
                    <a:pt x="0" y="31"/>
                  </a:lnTo>
                  <a:lnTo>
                    <a:pt x="39" y="50"/>
                  </a:lnTo>
                  <a:lnTo>
                    <a:pt x="27" y="35"/>
                  </a:lnTo>
                  <a:lnTo>
                    <a:pt x="93" y="35"/>
                  </a:lnTo>
                  <a:lnTo>
                    <a:pt x="93" y="25"/>
                  </a:lnTo>
                  <a:lnTo>
                    <a:pt x="79" y="19"/>
                  </a:lnTo>
                  <a:lnTo>
                    <a:pt x="93" y="3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86" name="Freeform 184"/>
            <p:cNvSpPr>
              <a:spLocks/>
            </p:cNvSpPr>
            <p:nvPr/>
          </p:nvSpPr>
          <p:spPr bwMode="auto">
            <a:xfrm>
              <a:off x="4591" y="1853"/>
              <a:ext cx="62" cy="32"/>
            </a:xfrm>
            <a:custGeom>
              <a:avLst/>
              <a:gdLst>
                <a:gd name="T0" fmla="*/ 44 w 62"/>
                <a:gd name="T1" fmla="*/ 31 h 32"/>
                <a:gd name="T2" fmla="*/ 61 w 62"/>
                <a:gd name="T3" fmla="*/ 15 h 32"/>
                <a:gd name="T4" fmla="*/ 61 w 62"/>
                <a:gd name="T5" fmla="*/ 4 h 32"/>
                <a:gd name="T6" fmla="*/ 0 w 62"/>
                <a:gd name="T7" fmla="*/ 4 h 32"/>
                <a:gd name="T8" fmla="*/ 0 w 62"/>
                <a:gd name="T9" fmla="*/ 15 h 32"/>
                <a:gd name="T10" fmla="*/ 15 w 62"/>
                <a:gd name="T11" fmla="*/ 0 h 32"/>
                <a:gd name="T12" fmla="*/ 44 w 62"/>
                <a:gd name="T13" fmla="*/ 31 h 32"/>
                <a:gd name="T14" fmla="*/ 61 w 62"/>
                <a:gd name="T15" fmla="*/ 25 h 32"/>
                <a:gd name="T16" fmla="*/ 61 w 62"/>
                <a:gd name="T17" fmla="*/ 15 h 32"/>
                <a:gd name="T18" fmla="*/ 44 w 62"/>
                <a:gd name="T19" fmla="*/ 3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2"/>
                <a:gd name="T32" fmla="*/ 62 w 6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2">
                  <a:moveTo>
                    <a:pt x="44" y="31"/>
                  </a:moveTo>
                  <a:lnTo>
                    <a:pt x="61" y="15"/>
                  </a:lnTo>
                  <a:lnTo>
                    <a:pt x="61" y="4"/>
                  </a:lnTo>
                  <a:lnTo>
                    <a:pt x="0" y="4"/>
                  </a:lnTo>
                  <a:lnTo>
                    <a:pt x="0" y="15"/>
                  </a:lnTo>
                  <a:lnTo>
                    <a:pt x="15" y="0"/>
                  </a:lnTo>
                  <a:lnTo>
                    <a:pt x="44" y="31"/>
                  </a:lnTo>
                  <a:lnTo>
                    <a:pt x="61" y="25"/>
                  </a:lnTo>
                  <a:lnTo>
                    <a:pt x="61" y="15"/>
                  </a:lnTo>
                  <a:lnTo>
                    <a:pt x="44" y="3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87" name="Freeform 185"/>
            <p:cNvSpPr>
              <a:spLocks/>
            </p:cNvSpPr>
            <p:nvPr/>
          </p:nvSpPr>
          <p:spPr bwMode="auto">
            <a:xfrm>
              <a:off x="4517" y="1853"/>
              <a:ext cx="115" cy="72"/>
            </a:xfrm>
            <a:custGeom>
              <a:avLst/>
              <a:gdLst>
                <a:gd name="T0" fmla="*/ 0 w 115"/>
                <a:gd name="T1" fmla="*/ 61 h 72"/>
                <a:gd name="T2" fmla="*/ 37 w 115"/>
                <a:gd name="T3" fmla="*/ 64 h 72"/>
                <a:gd name="T4" fmla="*/ 114 w 115"/>
                <a:gd name="T5" fmla="*/ 36 h 72"/>
                <a:gd name="T6" fmla="*/ 81 w 115"/>
                <a:gd name="T7" fmla="*/ 0 h 72"/>
                <a:gd name="T8" fmla="*/ 7 w 115"/>
                <a:gd name="T9" fmla="*/ 28 h 72"/>
                <a:gd name="T10" fmla="*/ 44 w 115"/>
                <a:gd name="T11" fmla="*/ 30 h 72"/>
                <a:gd name="T12" fmla="*/ 0 w 115"/>
                <a:gd name="T13" fmla="*/ 61 h 72"/>
                <a:gd name="T14" fmla="*/ 16 w 115"/>
                <a:gd name="T15" fmla="*/ 71 h 72"/>
                <a:gd name="T16" fmla="*/ 37 w 115"/>
                <a:gd name="T17" fmla="*/ 64 h 72"/>
                <a:gd name="T18" fmla="*/ 0 w 115"/>
                <a:gd name="T19" fmla="*/ 6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72"/>
                <a:gd name="T32" fmla="*/ 115 w 115"/>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72">
                  <a:moveTo>
                    <a:pt x="0" y="61"/>
                  </a:moveTo>
                  <a:lnTo>
                    <a:pt x="37" y="64"/>
                  </a:lnTo>
                  <a:lnTo>
                    <a:pt x="114" y="36"/>
                  </a:lnTo>
                  <a:lnTo>
                    <a:pt x="81" y="0"/>
                  </a:lnTo>
                  <a:lnTo>
                    <a:pt x="7" y="28"/>
                  </a:lnTo>
                  <a:lnTo>
                    <a:pt x="44" y="30"/>
                  </a:lnTo>
                  <a:lnTo>
                    <a:pt x="0" y="61"/>
                  </a:lnTo>
                  <a:lnTo>
                    <a:pt x="16" y="71"/>
                  </a:lnTo>
                  <a:lnTo>
                    <a:pt x="37" y="64"/>
                  </a:lnTo>
                  <a:lnTo>
                    <a:pt x="0" y="6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88" name="Freeform 186"/>
            <p:cNvSpPr>
              <a:spLocks/>
            </p:cNvSpPr>
            <p:nvPr/>
          </p:nvSpPr>
          <p:spPr bwMode="auto">
            <a:xfrm>
              <a:off x="4467" y="1864"/>
              <a:ext cx="86" cy="50"/>
            </a:xfrm>
            <a:custGeom>
              <a:avLst/>
              <a:gdLst>
                <a:gd name="T0" fmla="*/ 0 w 86"/>
                <a:gd name="T1" fmla="*/ 15 h 50"/>
                <a:gd name="T2" fmla="*/ 9 w 86"/>
                <a:gd name="T3" fmla="*/ 29 h 50"/>
                <a:gd name="T4" fmla="*/ 43 w 86"/>
                <a:gd name="T5" fmla="*/ 49 h 50"/>
                <a:gd name="T6" fmla="*/ 85 w 86"/>
                <a:gd name="T7" fmla="*/ 20 h 50"/>
                <a:gd name="T8" fmla="*/ 54 w 86"/>
                <a:gd name="T9" fmla="*/ 0 h 50"/>
                <a:gd name="T10" fmla="*/ 63 w 86"/>
                <a:gd name="T11" fmla="*/ 15 h 50"/>
                <a:gd name="T12" fmla="*/ 0 w 86"/>
                <a:gd name="T13" fmla="*/ 15 h 50"/>
                <a:gd name="T14" fmla="*/ 0 w 86"/>
                <a:gd name="T15" fmla="*/ 24 h 50"/>
                <a:gd name="T16" fmla="*/ 9 w 86"/>
                <a:gd name="T17" fmla="*/ 29 h 50"/>
                <a:gd name="T18" fmla="*/ 0 w 86"/>
                <a:gd name="T19" fmla="*/ 15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50"/>
                <a:gd name="T32" fmla="*/ 86 w 86"/>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50">
                  <a:moveTo>
                    <a:pt x="0" y="15"/>
                  </a:moveTo>
                  <a:lnTo>
                    <a:pt x="9" y="29"/>
                  </a:lnTo>
                  <a:lnTo>
                    <a:pt x="43" y="49"/>
                  </a:lnTo>
                  <a:lnTo>
                    <a:pt x="85" y="20"/>
                  </a:lnTo>
                  <a:lnTo>
                    <a:pt x="54" y="0"/>
                  </a:lnTo>
                  <a:lnTo>
                    <a:pt x="63" y="15"/>
                  </a:lnTo>
                  <a:lnTo>
                    <a:pt x="0" y="15"/>
                  </a:lnTo>
                  <a:lnTo>
                    <a:pt x="0" y="24"/>
                  </a:lnTo>
                  <a:lnTo>
                    <a:pt x="9" y="29"/>
                  </a:lnTo>
                  <a:lnTo>
                    <a:pt x="0" y="1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89" name="Freeform 187"/>
            <p:cNvSpPr>
              <a:spLocks/>
            </p:cNvSpPr>
            <p:nvPr/>
          </p:nvSpPr>
          <p:spPr bwMode="auto">
            <a:xfrm>
              <a:off x="4467" y="1843"/>
              <a:ext cx="59" cy="32"/>
            </a:xfrm>
            <a:custGeom>
              <a:avLst/>
              <a:gdLst>
                <a:gd name="T0" fmla="*/ 15 w 59"/>
                <a:gd name="T1" fmla="*/ 0 h 32"/>
                <a:gd name="T2" fmla="*/ 0 w 59"/>
                <a:gd name="T3" fmla="*/ 16 h 32"/>
                <a:gd name="T4" fmla="*/ 0 w 59"/>
                <a:gd name="T5" fmla="*/ 30 h 32"/>
                <a:gd name="T6" fmla="*/ 58 w 59"/>
                <a:gd name="T7" fmla="*/ 30 h 32"/>
                <a:gd name="T8" fmla="*/ 58 w 59"/>
                <a:gd name="T9" fmla="*/ 16 h 32"/>
                <a:gd name="T10" fmla="*/ 46 w 59"/>
                <a:gd name="T11" fmla="*/ 31 h 32"/>
                <a:gd name="T12" fmla="*/ 15 w 59"/>
                <a:gd name="T13" fmla="*/ 0 h 32"/>
                <a:gd name="T14" fmla="*/ 0 w 59"/>
                <a:gd name="T15" fmla="*/ 6 h 32"/>
                <a:gd name="T16" fmla="*/ 0 w 59"/>
                <a:gd name="T17" fmla="*/ 16 h 32"/>
                <a:gd name="T18" fmla="*/ 15 w 59"/>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2"/>
                <a:gd name="T32" fmla="*/ 59 w 5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2">
                  <a:moveTo>
                    <a:pt x="15" y="0"/>
                  </a:moveTo>
                  <a:lnTo>
                    <a:pt x="0" y="16"/>
                  </a:lnTo>
                  <a:lnTo>
                    <a:pt x="0" y="30"/>
                  </a:lnTo>
                  <a:lnTo>
                    <a:pt x="58" y="30"/>
                  </a:lnTo>
                  <a:lnTo>
                    <a:pt x="58" y="16"/>
                  </a:lnTo>
                  <a:lnTo>
                    <a:pt x="46" y="31"/>
                  </a:lnTo>
                  <a:lnTo>
                    <a:pt x="15" y="0"/>
                  </a:lnTo>
                  <a:lnTo>
                    <a:pt x="0" y="6"/>
                  </a:lnTo>
                  <a:lnTo>
                    <a:pt x="0" y="16"/>
                  </a:lnTo>
                  <a:lnTo>
                    <a:pt x="15"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90" name="Freeform 188"/>
            <p:cNvSpPr>
              <a:spLocks/>
            </p:cNvSpPr>
            <p:nvPr/>
          </p:nvSpPr>
          <p:spPr bwMode="auto">
            <a:xfrm>
              <a:off x="4570" y="1903"/>
              <a:ext cx="62" cy="31"/>
            </a:xfrm>
            <a:custGeom>
              <a:avLst/>
              <a:gdLst>
                <a:gd name="T0" fmla="*/ 15 w 62"/>
                <a:gd name="T1" fmla="*/ 0 h 31"/>
                <a:gd name="T2" fmla="*/ 0 w 62"/>
                <a:gd name="T3" fmla="*/ 15 h 31"/>
                <a:gd name="T4" fmla="*/ 0 w 62"/>
                <a:gd name="T5" fmla="*/ 30 h 31"/>
                <a:gd name="T6" fmla="*/ 61 w 62"/>
                <a:gd name="T7" fmla="*/ 30 h 31"/>
                <a:gd name="T8" fmla="*/ 61 w 62"/>
                <a:gd name="T9" fmla="*/ 15 h 31"/>
                <a:gd name="T10" fmla="*/ 46 w 62"/>
                <a:gd name="T11" fmla="*/ 30 h 31"/>
                <a:gd name="T12" fmla="*/ 15 w 62"/>
                <a:gd name="T13" fmla="*/ 0 h 31"/>
                <a:gd name="T14" fmla="*/ 0 w 62"/>
                <a:gd name="T15" fmla="*/ 5 h 31"/>
                <a:gd name="T16" fmla="*/ 0 w 62"/>
                <a:gd name="T17" fmla="*/ 15 h 31"/>
                <a:gd name="T18" fmla="*/ 15 w 62"/>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1"/>
                <a:gd name="T32" fmla="*/ 62 w 6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1">
                  <a:moveTo>
                    <a:pt x="15" y="0"/>
                  </a:moveTo>
                  <a:lnTo>
                    <a:pt x="0" y="15"/>
                  </a:lnTo>
                  <a:lnTo>
                    <a:pt x="0" y="30"/>
                  </a:lnTo>
                  <a:lnTo>
                    <a:pt x="61" y="30"/>
                  </a:lnTo>
                  <a:lnTo>
                    <a:pt x="61" y="15"/>
                  </a:lnTo>
                  <a:lnTo>
                    <a:pt x="46" y="30"/>
                  </a:lnTo>
                  <a:lnTo>
                    <a:pt x="15" y="0"/>
                  </a:lnTo>
                  <a:lnTo>
                    <a:pt x="0" y="5"/>
                  </a:lnTo>
                  <a:lnTo>
                    <a:pt x="0" y="15"/>
                  </a:lnTo>
                  <a:lnTo>
                    <a:pt x="15"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91" name="Freeform 189"/>
            <p:cNvSpPr>
              <a:spLocks/>
            </p:cNvSpPr>
            <p:nvPr/>
          </p:nvSpPr>
          <p:spPr bwMode="auto">
            <a:xfrm>
              <a:off x="4588" y="1863"/>
              <a:ext cx="112" cy="71"/>
            </a:xfrm>
            <a:custGeom>
              <a:avLst/>
              <a:gdLst>
                <a:gd name="T0" fmla="*/ 111 w 112"/>
                <a:gd name="T1" fmla="*/ 12 h 71"/>
                <a:gd name="T2" fmla="*/ 72 w 112"/>
                <a:gd name="T3" fmla="*/ 9 h 71"/>
                <a:gd name="T4" fmla="*/ 0 w 112"/>
                <a:gd name="T5" fmla="*/ 35 h 71"/>
                <a:gd name="T6" fmla="*/ 35 w 112"/>
                <a:gd name="T7" fmla="*/ 70 h 71"/>
                <a:gd name="T8" fmla="*/ 106 w 112"/>
                <a:gd name="T9" fmla="*/ 44 h 71"/>
                <a:gd name="T10" fmla="*/ 67 w 112"/>
                <a:gd name="T11" fmla="*/ 41 h 71"/>
                <a:gd name="T12" fmla="*/ 111 w 112"/>
                <a:gd name="T13" fmla="*/ 12 h 71"/>
                <a:gd name="T14" fmla="*/ 93 w 112"/>
                <a:gd name="T15" fmla="*/ 0 h 71"/>
                <a:gd name="T16" fmla="*/ 72 w 112"/>
                <a:gd name="T17" fmla="*/ 9 h 71"/>
                <a:gd name="T18" fmla="*/ 111 w 112"/>
                <a:gd name="T19" fmla="*/ 12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71"/>
                <a:gd name="T32" fmla="*/ 112 w 112"/>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71">
                  <a:moveTo>
                    <a:pt x="111" y="12"/>
                  </a:moveTo>
                  <a:lnTo>
                    <a:pt x="72" y="9"/>
                  </a:lnTo>
                  <a:lnTo>
                    <a:pt x="0" y="35"/>
                  </a:lnTo>
                  <a:lnTo>
                    <a:pt x="35" y="70"/>
                  </a:lnTo>
                  <a:lnTo>
                    <a:pt x="106" y="44"/>
                  </a:lnTo>
                  <a:lnTo>
                    <a:pt x="67" y="41"/>
                  </a:lnTo>
                  <a:lnTo>
                    <a:pt x="111" y="12"/>
                  </a:lnTo>
                  <a:lnTo>
                    <a:pt x="93" y="0"/>
                  </a:lnTo>
                  <a:lnTo>
                    <a:pt x="72" y="9"/>
                  </a:lnTo>
                  <a:lnTo>
                    <a:pt x="111" y="1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92" name="Freeform 190"/>
            <p:cNvSpPr>
              <a:spLocks/>
            </p:cNvSpPr>
            <p:nvPr/>
          </p:nvSpPr>
          <p:spPr bwMode="auto">
            <a:xfrm>
              <a:off x="4665" y="1876"/>
              <a:ext cx="88" cy="49"/>
            </a:xfrm>
            <a:custGeom>
              <a:avLst/>
              <a:gdLst>
                <a:gd name="T0" fmla="*/ 87 w 88"/>
                <a:gd name="T1" fmla="*/ 33 h 49"/>
                <a:gd name="T2" fmla="*/ 78 w 88"/>
                <a:gd name="T3" fmla="*/ 19 h 49"/>
                <a:gd name="T4" fmla="*/ 42 w 88"/>
                <a:gd name="T5" fmla="*/ 0 h 49"/>
                <a:gd name="T6" fmla="*/ 0 w 88"/>
                <a:gd name="T7" fmla="*/ 27 h 49"/>
                <a:gd name="T8" fmla="*/ 33 w 88"/>
                <a:gd name="T9" fmla="*/ 48 h 49"/>
                <a:gd name="T10" fmla="*/ 22 w 88"/>
                <a:gd name="T11" fmla="*/ 33 h 49"/>
                <a:gd name="T12" fmla="*/ 87 w 88"/>
                <a:gd name="T13" fmla="*/ 33 h 49"/>
                <a:gd name="T14" fmla="*/ 87 w 88"/>
                <a:gd name="T15" fmla="*/ 25 h 49"/>
                <a:gd name="T16" fmla="*/ 78 w 88"/>
                <a:gd name="T17" fmla="*/ 19 h 49"/>
                <a:gd name="T18" fmla="*/ 87 w 88"/>
                <a:gd name="T19" fmla="*/ 33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9"/>
                <a:gd name="T32" fmla="*/ 88 w 8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9">
                  <a:moveTo>
                    <a:pt x="87" y="33"/>
                  </a:moveTo>
                  <a:lnTo>
                    <a:pt x="78" y="19"/>
                  </a:lnTo>
                  <a:lnTo>
                    <a:pt x="42" y="0"/>
                  </a:lnTo>
                  <a:lnTo>
                    <a:pt x="0" y="27"/>
                  </a:lnTo>
                  <a:lnTo>
                    <a:pt x="33" y="48"/>
                  </a:lnTo>
                  <a:lnTo>
                    <a:pt x="22" y="33"/>
                  </a:lnTo>
                  <a:lnTo>
                    <a:pt x="87" y="33"/>
                  </a:lnTo>
                  <a:lnTo>
                    <a:pt x="87" y="25"/>
                  </a:lnTo>
                  <a:lnTo>
                    <a:pt x="78" y="19"/>
                  </a:lnTo>
                  <a:lnTo>
                    <a:pt x="87" y="3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93" name="Freeform 191"/>
            <p:cNvSpPr>
              <a:spLocks/>
            </p:cNvSpPr>
            <p:nvPr/>
          </p:nvSpPr>
          <p:spPr bwMode="auto">
            <a:xfrm>
              <a:off x="4691" y="1914"/>
              <a:ext cx="62" cy="33"/>
            </a:xfrm>
            <a:custGeom>
              <a:avLst/>
              <a:gdLst>
                <a:gd name="T0" fmla="*/ 46 w 62"/>
                <a:gd name="T1" fmla="*/ 32 h 33"/>
                <a:gd name="T2" fmla="*/ 61 w 62"/>
                <a:gd name="T3" fmla="*/ 15 h 33"/>
                <a:gd name="T4" fmla="*/ 61 w 62"/>
                <a:gd name="T5" fmla="*/ 1 h 33"/>
                <a:gd name="T6" fmla="*/ 0 w 62"/>
                <a:gd name="T7" fmla="*/ 1 h 33"/>
                <a:gd name="T8" fmla="*/ 0 w 62"/>
                <a:gd name="T9" fmla="*/ 15 h 33"/>
                <a:gd name="T10" fmla="*/ 17 w 62"/>
                <a:gd name="T11" fmla="*/ 0 h 33"/>
                <a:gd name="T12" fmla="*/ 46 w 62"/>
                <a:gd name="T13" fmla="*/ 32 h 33"/>
                <a:gd name="T14" fmla="*/ 61 w 62"/>
                <a:gd name="T15" fmla="*/ 26 h 33"/>
                <a:gd name="T16" fmla="*/ 61 w 62"/>
                <a:gd name="T17" fmla="*/ 15 h 33"/>
                <a:gd name="T18" fmla="*/ 46 w 62"/>
                <a:gd name="T19" fmla="*/ 32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3"/>
                <a:gd name="T32" fmla="*/ 62 w 62"/>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3">
                  <a:moveTo>
                    <a:pt x="46" y="32"/>
                  </a:moveTo>
                  <a:lnTo>
                    <a:pt x="61" y="15"/>
                  </a:lnTo>
                  <a:lnTo>
                    <a:pt x="61" y="1"/>
                  </a:lnTo>
                  <a:lnTo>
                    <a:pt x="0" y="1"/>
                  </a:lnTo>
                  <a:lnTo>
                    <a:pt x="0" y="15"/>
                  </a:lnTo>
                  <a:lnTo>
                    <a:pt x="17" y="0"/>
                  </a:lnTo>
                  <a:lnTo>
                    <a:pt x="46" y="32"/>
                  </a:lnTo>
                  <a:lnTo>
                    <a:pt x="61" y="26"/>
                  </a:lnTo>
                  <a:lnTo>
                    <a:pt x="61" y="15"/>
                  </a:lnTo>
                  <a:lnTo>
                    <a:pt x="46" y="3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94" name="Freeform 192"/>
            <p:cNvSpPr>
              <a:spLocks/>
            </p:cNvSpPr>
            <p:nvPr/>
          </p:nvSpPr>
          <p:spPr bwMode="auto">
            <a:xfrm>
              <a:off x="4620" y="1914"/>
              <a:ext cx="114" cy="73"/>
            </a:xfrm>
            <a:custGeom>
              <a:avLst/>
              <a:gdLst>
                <a:gd name="T0" fmla="*/ 0 w 114"/>
                <a:gd name="T1" fmla="*/ 60 h 73"/>
                <a:gd name="T2" fmla="*/ 39 w 114"/>
                <a:gd name="T3" fmla="*/ 63 h 73"/>
                <a:gd name="T4" fmla="*/ 113 w 114"/>
                <a:gd name="T5" fmla="*/ 37 h 73"/>
                <a:gd name="T6" fmla="*/ 81 w 114"/>
                <a:gd name="T7" fmla="*/ 0 h 73"/>
                <a:gd name="T8" fmla="*/ 7 w 114"/>
                <a:gd name="T9" fmla="*/ 26 h 73"/>
                <a:gd name="T10" fmla="*/ 46 w 114"/>
                <a:gd name="T11" fmla="*/ 29 h 73"/>
                <a:gd name="T12" fmla="*/ 0 w 114"/>
                <a:gd name="T13" fmla="*/ 60 h 73"/>
                <a:gd name="T14" fmla="*/ 18 w 114"/>
                <a:gd name="T15" fmla="*/ 72 h 73"/>
                <a:gd name="T16" fmla="*/ 39 w 114"/>
                <a:gd name="T17" fmla="*/ 63 h 73"/>
                <a:gd name="T18" fmla="*/ 0 w 114"/>
                <a:gd name="T19" fmla="*/ 6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73"/>
                <a:gd name="T32" fmla="*/ 114 w 11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73">
                  <a:moveTo>
                    <a:pt x="0" y="60"/>
                  </a:moveTo>
                  <a:lnTo>
                    <a:pt x="39" y="63"/>
                  </a:lnTo>
                  <a:lnTo>
                    <a:pt x="113" y="37"/>
                  </a:lnTo>
                  <a:lnTo>
                    <a:pt x="81" y="0"/>
                  </a:lnTo>
                  <a:lnTo>
                    <a:pt x="7" y="26"/>
                  </a:lnTo>
                  <a:lnTo>
                    <a:pt x="46" y="29"/>
                  </a:lnTo>
                  <a:lnTo>
                    <a:pt x="0" y="60"/>
                  </a:lnTo>
                  <a:lnTo>
                    <a:pt x="18" y="72"/>
                  </a:lnTo>
                  <a:lnTo>
                    <a:pt x="39" y="63"/>
                  </a:lnTo>
                  <a:lnTo>
                    <a:pt x="0" y="6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95" name="Freeform 193"/>
            <p:cNvSpPr>
              <a:spLocks/>
            </p:cNvSpPr>
            <p:nvPr/>
          </p:nvSpPr>
          <p:spPr bwMode="auto">
            <a:xfrm>
              <a:off x="4570" y="1924"/>
              <a:ext cx="88" cy="50"/>
            </a:xfrm>
            <a:custGeom>
              <a:avLst/>
              <a:gdLst>
                <a:gd name="T0" fmla="*/ 0 w 88"/>
                <a:gd name="T1" fmla="*/ 15 h 50"/>
                <a:gd name="T2" fmla="*/ 9 w 88"/>
                <a:gd name="T3" fmla="*/ 29 h 50"/>
                <a:gd name="T4" fmla="*/ 42 w 88"/>
                <a:gd name="T5" fmla="*/ 49 h 50"/>
                <a:gd name="T6" fmla="*/ 87 w 88"/>
                <a:gd name="T7" fmla="*/ 20 h 50"/>
                <a:gd name="T8" fmla="*/ 54 w 88"/>
                <a:gd name="T9" fmla="*/ 0 h 50"/>
                <a:gd name="T10" fmla="*/ 65 w 88"/>
                <a:gd name="T11" fmla="*/ 15 h 50"/>
                <a:gd name="T12" fmla="*/ 0 w 88"/>
                <a:gd name="T13" fmla="*/ 15 h 50"/>
                <a:gd name="T14" fmla="*/ 0 w 88"/>
                <a:gd name="T15" fmla="*/ 24 h 50"/>
                <a:gd name="T16" fmla="*/ 9 w 88"/>
                <a:gd name="T17" fmla="*/ 29 h 50"/>
                <a:gd name="T18" fmla="*/ 0 w 88"/>
                <a:gd name="T19" fmla="*/ 15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50"/>
                <a:gd name="T32" fmla="*/ 88 w 8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50">
                  <a:moveTo>
                    <a:pt x="0" y="15"/>
                  </a:moveTo>
                  <a:lnTo>
                    <a:pt x="9" y="29"/>
                  </a:lnTo>
                  <a:lnTo>
                    <a:pt x="42" y="49"/>
                  </a:lnTo>
                  <a:lnTo>
                    <a:pt x="87" y="20"/>
                  </a:lnTo>
                  <a:lnTo>
                    <a:pt x="54" y="0"/>
                  </a:lnTo>
                  <a:lnTo>
                    <a:pt x="65" y="15"/>
                  </a:lnTo>
                  <a:lnTo>
                    <a:pt x="0" y="15"/>
                  </a:lnTo>
                  <a:lnTo>
                    <a:pt x="0" y="24"/>
                  </a:lnTo>
                  <a:lnTo>
                    <a:pt x="9" y="29"/>
                  </a:lnTo>
                  <a:lnTo>
                    <a:pt x="0" y="1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96" name="Freeform 194"/>
            <p:cNvSpPr>
              <a:spLocks/>
            </p:cNvSpPr>
            <p:nvPr/>
          </p:nvSpPr>
          <p:spPr bwMode="auto">
            <a:xfrm>
              <a:off x="4675" y="1961"/>
              <a:ext cx="62" cy="34"/>
            </a:xfrm>
            <a:custGeom>
              <a:avLst/>
              <a:gdLst>
                <a:gd name="T0" fmla="*/ 15 w 62"/>
                <a:gd name="T1" fmla="*/ 0 h 34"/>
                <a:gd name="T2" fmla="*/ 0 w 62"/>
                <a:gd name="T3" fmla="*/ 17 h 34"/>
                <a:gd name="T4" fmla="*/ 0 w 62"/>
                <a:gd name="T5" fmla="*/ 32 h 34"/>
                <a:gd name="T6" fmla="*/ 61 w 62"/>
                <a:gd name="T7" fmla="*/ 32 h 34"/>
                <a:gd name="T8" fmla="*/ 61 w 62"/>
                <a:gd name="T9" fmla="*/ 17 h 34"/>
                <a:gd name="T10" fmla="*/ 46 w 62"/>
                <a:gd name="T11" fmla="*/ 33 h 34"/>
                <a:gd name="T12" fmla="*/ 15 w 62"/>
                <a:gd name="T13" fmla="*/ 0 h 34"/>
                <a:gd name="T14" fmla="*/ 0 w 62"/>
                <a:gd name="T15" fmla="*/ 6 h 34"/>
                <a:gd name="T16" fmla="*/ 0 w 62"/>
                <a:gd name="T17" fmla="*/ 17 h 34"/>
                <a:gd name="T18" fmla="*/ 15 w 62"/>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4"/>
                <a:gd name="T32" fmla="*/ 62 w 6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4">
                  <a:moveTo>
                    <a:pt x="15" y="0"/>
                  </a:moveTo>
                  <a:lnTo>
                    <a:pt x="0" y="17"/>
                  </a:lnTo>
                  <a:lnTo>
                    <a:pt x="0" y="32"/>
                  </a:lnTo>
                  <a:lnTo>
                    <a:pt x="61" y="32"/>
                  </a:lnTo>
                  <a:lnTo>
                    <a:pt x="61" y="17"/>
                  </a:lnTo>
                  <a:lnTo>
                    <a:pt x="46" y="33"/>
                  </a:lnTo>
                  <a:lnTo>
                    <a:pt x="15" y="0"/>
                  </a:lnTo>
                  <a:lnTo>
                    <a:pt x="0" y="6"/>
                  </a:lnTo>
                  <a:lnTo>
                    <a:pt x="0" y="17"/>
                  </a:lnTo>
                  <a:lnTo>
                    <a:pt x="15"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97" name="Freeform 195"/>
            <p:cNvSpPr>
              <a:spLocks/>
            </p:cNvSpPr>
            <p:nvPr/>
          </p:nvSpPr>
          <p:spPr bwMode="auto">
            <a:xfrm>
              <a:off x="4694" y="1923"/>
              <a:ext cx="112" cy="72"/>
            </a:xfrm>
            <a:custGeom>
              <a:avLst/>
              <a:gdLst>
                <a:gd name="T0" fmla="*/ 111 w 112"/>
                <a:gd name="T1" fmla="*/ 10 h 72"/>
                <a:gd name="T2" fmla="*/ 72 w 112"/>
                <a:gd name="T3" fmla="*/ 9 h 72"/>
                <a:gd name="T4" fmla="*/ 0 w 112"/>
                <a:gd name="T5" fmla="*/ 33 h 72"/>
                <a:gd name="T6" fmla="*/ 35 w 112"/>
                <a:gd name="T7" fmla="*/ 71 h 72"/>
                <a:gd name="T8" fmla="*/ 106 w 112"/>
                <a:gd name="T9" fmla="*/ 45 h 72"/>
                <a:gd name="T10" fmla="*/ 65 w 112"/>
                <a:gd name="T11" fmla="*/ 42 h 72"/>
                <a:gd name="T12" fmla="*/ 111 w 112"/>
                <a:gd name="T13" fmla="*/ 10 h 72"/>
                <a:gd name="T14" fmla="*/ 93 w 112"/>
                <a:gd name="T15" fmla="*/ 0 h 72"/>
                <a:gd name="T16" fmla="*/ 72 w 112"/>
                <a:gd name="T17" fmla="*/ 9 h 72"/>
                <a:gd name="T18" fmla="*/ 111 w 112"/>
                <a:gd name="T19" fmla="*/ 1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72"/>
                <a:gd name="T32" fmla="*/ 112 w 11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72">
                  <a:moveTo>
                    <a:pt x="111" y="10"/>
                  </a:moveTo>
                  <a:lnTo>
                    <a:pt x="72" y="9"/>
                  </a:lnTo>
                  <a:lnTo>
                    <a:pt x="0" y="33"/>
                  </a:lnTo>
                  <a:lnTo>
                    <a:pt x="35" y="71"/>
                  </a:lnTo>
                  <a:lnTo>
                    <a:pt x="106" y="45"/>
                  </a:lnTo>
                  <a:lnTo>
                    <a:pt x="65" y="42"/>
                  </a:lnTo>
                  <a:lnTo>
                    <a:pt x="111" y="10"/>
                  </a:lnTo>
                  <a:lnTo>
                    <a:pt x="93" y="0"/>
                  </a:lnTo>
                  <a:lnTo>
                    <a:pt x="72" y="9"/>
                  </a:lnTo>
                  <a:lnTo>
                    <a:pt x="111" y="1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98" name="Freeform 196"/>
            <p:cNvSpPr>
              <a:spLocks/>
            </p:cNvSpPr>
            <p:nvPr/>
          </p:nvSpPr>
          <p:spPr bwMode="auto">
            <a:xfrm>
              <a:off x="4768" y="1934"/>
              <a:ext cx="93" cy="53"/>
            </a:xfrm>
            <a:custGeom>
              <a:avLst/>
              <a:gdLst>
                <a:gd name="T0" fmla="*/ 92 w 93"/>
                <a:gd name="T1" fmla="*/ 37 h 53"/>
                <a:gd name="T2" fmla="*/ 81 w 93"/>
                <a:gd name="T3" fmla="*/ 21 h 53"/>
                <a:gd name="T4" fmla="*/ 45 w 93"/>
                <a:gd name="T5" fmla="*/ 0 h 53"/>
                <a:gd name="T6" fmla="*/ 0 w 93"/>
                <a:gd name="T7" fmla="*/ 31 h 53"/>
                <a:gd name="T8" fmla="*/ 36 w 93"/>
                <a:gd name="T9" fmla="*/ 52 h 53"/>
                <a:gd name="T10" fmla="*/ 27 w 93"/>
                <a:gd name="T11" fmla="*/ 37 h 53"/>
                <a:gd name="T12" fmla="*/ 92 w 93"/>
                <a:gd name="T13" fmla="*/ 37 h 53"/>
                <a:gd name="T14" fmla="*/ 92 w 93"/>
                <a:gd name="T15" fmla="*/ 27 h 53"/>
                <a:gd name="T16" fmla="*/ 81 w 93"/>
                <a:gd name="T17" fmla="*/ 21 h 53"/>
                <a:gd name="T18" fmla="*/ 92 w 93"/>
                <a:gd name="T19" fmla="*/ 37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53"/>
                <a:gd name="T32" fmla="*/ 93 w 93"/>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53">
                  <a:moveTo>
                    <a:pt x="92" y="37"/>
                  </a:moveTo>
                  <a:lnTo>
                    <a:pt x="81" y="21"/>
                  </a:lnTo>
                  <a:lnTo>
                    <a:pt x="45" y="0"/>
                  </a:lnTo>
                  <a:lnTo>
                    <a:pt x="0" y="31"/>
                  </a:lnTo>
                  <a:lnTo>
                    <a:pt x="36" y="52"/>
                  </a:lnTo>
                  <a:lnTo>
                    <a:pt x="27" y="37"/>
                  </a:lnTo>
                  <a:lnTo>
                    <a:pt x="92" y="37"/>
                  </a:lnTo>
                  <a:lnTo>
                    <a:pt x="92" y="27"/>
                  </a:lnTo>
                  <a:lnTo>
                    <a:pt x="81" y="21"/>
                  </a:lnTo>
                  <a:lnTo>
                    <a:pt x="92" y="3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99" name="Freeform 197"/>
            <p:cNvSpPr>
              <a:spLocks/>
            </p:cNvSpPr>
            <p:nvPr/>
          </p:nvSpPr>
          <p:spPr bwMode="auto">
            <a:xfrm>
              <a:off x="4799" y="1974"/>
              <a:ext cx="62" cy="31"/>
            </a:xfrm>
            <a:custGeom>
              <a:avLst/>
              <a:gdLst>
                <a:gd name="T0" fmla="*/ 46 w 62"/>
                <a:gd name="T1" fmla="*/ 30 h 31"/>
                <a:gd name="T2" fmla="*/ 61 w 62"/>
                <a:gd name="T3" fmla="*/ 15 h 31"/>
                <a:gd name="T4" fmla="*/ 61 w 62"/>
                <a:gd name="T5" fmla="*/ 3 h 31"/>
                <a:gd name="T6" fmla="*/ 0 w 62"/>
                <a:gd name="T7" fmla="*/ 3 h 31"/>
                <a:gd name="T8" fmla="*/ 0 w 62"/>
                <a:gd name="T9" fmla="*/ 15 h 31"/>
                <a:gd name="T10" fmla="*/ 15 w 62"/>
                <a:gd name="T11" fmla="*/ 0 h 31"/>
                <a:gd name="T12" fmla="*/ 46 w 62"/>
                <a:gd name="T13" fmla="*/ 30 h 31"/>
                <a:gd name="T14" fmla="*/ 61 w 62"/>
                <a:gd name="T15" fmla="*/ 25 h 31"/>
                <a:gd name="T16" fmla="*/ 61 w 62"/>
                <a:gd name="T17" fmla="*/ 15 h 31"/>
                <a:gd name="T18" fmla="*/ 46 w 62"/>
                <a:gd name="T19" fmla="*/ 3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1"/>
                <a:gd name="T32" fmla="*/ 62 w 6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1">
                  <a:moveTo>
                    <a:pt x="46" y="30"/>
                  </a:moveTo>
                  <a:lnTo>
                    <a:pt x="61" y="15"/>
                  </a:lnTo>
                  <a:lnTo>
                    <a:pt x="61" y="3"/>
                  </a:lnTo>
                  <a:lnTo>
                    <a:pt x="0" y="3"/>
                  </a:lnTo>
                  <a:lnTo>
                    <a:pt x="0" y="15"/>
                  </a:lnTo>
                  <a:lnTo>
                    <a:pt x="15" y="0"/>
                  </a:lnTo>
                  <a:lnTo>
                    <a:pt x="46" y="30"/>
                  </a:lnTo>
                  <a:lnTo>
                    <a:pt x="61" y="25"/>
                  </a:lnTo>
                  <a:lnTo>
                    <a:pt x="61" y="15"/>
                  </a:lnTo>
                  <a:lnTo>
                    <a:pt x="46" y="3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00" name="Freeform 198"/>
            <p:cNvSpPr>
              <a:spLocks/>
            </p:cNvSpPr>
            <p:nvPr/>
          </p:nvSpPr>
          <p:spPr bwMode="auto">
            <a:xfrm>
              <a:off x="4731" y="1974"/>
              <a:ext cx="111" cy="71"/>
            </a:xfrm>
            <a:custGeom>
              <a:avLst/>
              <a:gdLst>
                <a:gd name="T0" fmla="*/ 0 w 111"/>
                <a:gd name="T1" fmla="*/ 60 h 71"/>
                <a:gd name="T2" fmla="*/ 39 w 111"/>
                <a:gd name="T3" fmla="*/ 61 h 71"/>
                <a:gd name="T4" fmla="*/ 110 w 111"/>
                <a:gd name="T5" fmla="*/ 35 h 71"/>
                <a:gd name="T6" fmla="*/ 76 w 111"/>
                <a:gd name="T7" fmla="*/ 0 h 71"/>
                <a:gd name="T8" fmla="*/ 5 w 111"/>
                <a:gd name="T9" fmla="*/ 26 h 71"/>
                <a:gd name="T10" fmla="*/ 41 w 111"/>
                <a:gd name="T11" fmla="*/ 28 h 71"/>
                <a:gd name="T12" fmla="*/ 0 w 111"/>
                <a:gd name="T13" fmla="*/ 60 h 71"/>
                <a:gd name="T14" fmla="*/ 16 w 111"/>
                <a:gd name="T15" fmla="*/ 70 h 71"/>
                <a:gd name="T16" fmla="*/ 39 w 111"/>
                <a:gd name="T17" fmla="*/ 61 h 71"/>
                <a:gd name="T18" fmla="*/ 0 w 111"/>
                <a:gd name="T19" fmla="*/ 6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71"/>
                <a:gd name="T32" fmla="*/ 111 w 111"/>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71">
                  <a:moveTo>
                    <a:pt x="0" y="60"/>
                  </a:moveTo>
                  <a:lnTo>
                    <a:pt x="39" y="61"/>
                  </a:lnTo>
                  <a:lnTo>
                    <a:pt x="110" y="35"/>
                  </a:lnTo>
                  <a:lnTo>
                    <a:pt x="76" y="0"/>
                  </a:lnTo>
                  <a:lnTo>
                    <a:pt x="5" y="26"/>
                  </a:lnTo>
                  <a:lnTo>
                    <a:pt x="41" y="28"/>
                  </a:lnTo>
                  <a:lnTo>
                    <a:pt x="0" y="60"/>
                  </a:lnTo>
                  <a:lnTo>
                    <a:pt x="16" y="70"/>
                  </a:lnTo>
                  <a:lnTo>
                    <a:pt x="39" y="61"/>
                  </a:lnTo>
                  <a:lnTo>
                    <a:pt x="0" y="6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01" name="Freeform 199"/>
            <p:cNvSpPr>
              <a:spLocks/>
            </p:cNvSpPr>
            <p:nvPr/>
          </p:nvSpPr>
          <p:spPr bwMode="auto">
            <a:xfrm>
              <a:off x="4675" y="1984"/>
              <a:ext cx="88" cy="50"/>
            </a:xfrm>
            <a:custGeom>
              <a:avLst/>
              <a:gdLst>
                <a:gd name="T0" fmla="*/ 0 w 88"/>
                <a:gd name="T1" fmla="*/ 15 h 50"/>
                <a:gd name="T2" fmla="*/ 11 w 88"/>
                <a:gd name="T3" fmla="*/ 31 h 50"/>
                <a:gd name="T4" fmla="*/ 47 w 88"/>
                <a:gd name="T5" fmla="*/ 49 h 50"/>
                <a:gd name="T6" fmla="*/ 87 w 88"/>
                <a:gd name="T7" fmla="*/ 18 h 50"/>
                <a:gd name="T8" fmla="*/ 54 w 88"/>
                <a:gd name="T9" fmla="*/ 0 h 50"/>
                <a:gd name="T10" fmla="*/ 65 w 88"/>
                <a:gd name="T11" fmla="*/ 15 h 50"/>
                <a:gd name="T12" fmla="*/ 0 w 88"/>
                <a:gd name="T13" fmla="*/ 15 h 50"/>
                <a:gd name="T14" fmla="*/ 0 w 88"/>
                <a:gd name="T15" fmla="*/ 25 h 50"/>
                <a:gd name="T16" fmla="*/ 11 w 88"/>
                <a:gd name="T17" fmla="*/ 31 h 50"/>
                <a:gd name="T18" fmla="*/ 0 w 88"/>
                <a:gd name="T19" fmla="*/ 15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50"/>
                <a:gd name="T32" fmla="*/ 88 w 8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50">
                  <a:moveTo>
                    <a:pt x="0" y="15"/>
                  </a:moveTo>
                  <a:lnTo>
                    <a:pt x="11" y="31"/>
                  </a:lnTo>
                  <a:lnTo>
                    <a:pt x="47" y="49"/>
                  </a:lnTo>
                  <a:lnTo>
                    <a:pt x="87" y="18"/>
                  </a:lnTo>
                  <a:lnTo>
                    <a:pt x="54" y="0"/>
                  </a:lnTo>
                  <a:lnTo>
                    <a:pt x="65" y="15"/>
                  </a:lnTo>
                  <a:lnTo>
                    <a:pt x="0" y="15"/>
                  </a:lnTo>
                  <a:lnTo>
                    <a:pt x="0" y="25"/>
                  </a:lnTo>
                  <a:lnTo>
                    <a:pt x="11" y="31"/>
                  </a:lnTo>
                  <a:lnTo>
                    <a:pt x="0" y="1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02" name="Freeform 200"/>
            <p:cNvSpPr>
              <a:spLocks/>
            </p:cNvSpPr>
            <p:nvPr/>
          </p:nvSpPr>
          <p:spPr bwMode="auto">
            <a:xfrm>
              <a:off x="4878" y="1996"/>
              <a:ext cx="194" cy="108"/>
            </a:xfrm>
            <a:custGeom>
              <a:avLst/>
              <a:gdLst>
                <a:gd name="T0" fmla="*/ 193 w 194"/>
                <a:gd name="T1" fmla="*/ 90 h 108"/>
                <a:gd name="T2" fmla="*/ 181 w 194"/>
                <a:gd name="T3" fmla="*/ 73 h 108"/>
                <a:gd name="T4" fmla="*/ 46 w 194"/>
                <a:gd name="T5" fmla="*/ 0 h 108"/>
                <a:gd name="T6" fmla="*/ 0 w 194"/>
                <a:gd name="T7" fmla="*/ 34 h 108"/>
                <a:gd name="T8" fmla="*/ 137 w 194"/>
                <a:gd name="T9" fmla="*/ 107 h 108"/>
                <a:gd name="T10" fmla="*/ 122 w 194"/>
                <a:gd name="T11" fmla="*/ 90 h 108"/>
                <a:gd name="T12" fmla="*/ 193 w 194"/>
                <a:gd name="T13" fmla="*/ 90 h 108"/>
                <a:gd name="T14" fmla="*/ 193 w 194"/>
                <a:gd name="T15" fmla="*/ 81 h 108"/>
                <a:gd name="T16" fmla="*/ 181 w 194"/>
                <a:gd name="T17" fmla="*/ 73 h 108"/>
                <a:gd name="T18" fmla="*/ 193 w 194"/>
                <a:gd name="T19" fmla="*/ 9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08"/>
                <a:gd name="T32" fmla="*/ 194 w 194"/>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08">
                  <a:moveTo>
                    <a:pt x="193" y="90"/>
                  </a:moveTo>
                  <a:lnTo>
                    <a:pt x="181" y="73"/>
                  </a:lnTo>
                  <a:lnTo>
                    <a:pt x="46" y="0"/>
                  </a:lnTo>
                  <a:lnTo>
                    <a:pt x="0" y="34"/>
                  </a:lnTo>
                  <a:lnTo>
                    <a:pt x="137" y="107"/>
                  </a:lnTo>
                  <a:lnTo>
                    <a:pt x="122" y="90"/>
                  </a:lnTo>
                  <a:lnTo>
                    <a:pt x="193" y="90"/>
                  </a:lnTo>
                  <a:lnTo>
                    <a:pt x="193" y="81"/>
                  </a:lnTo>
                  <a:lnTo>
                    <a:pt x="181" y="73"/>
                  </a:lnTo>
                  <a:lnTo>
                    <a:pt x="193" y="9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03" name="Freeform 201"/>
            <p:cNvSpPr>
              <a:spLocks/>
            </p:cNvSpPr>
            <p:nvPr/>
          </p:nvSpPr>
          <p:spPr bwMode="auto">
            <a:xfrm>
              <a:off x="5010" y="2094"/>
              <a:ext cx="62" cy="35"/>
            </a:xfrm>
            <a:custGeom>
              <a:avLst/>
              <a:gdLst>
                <a:gd name="T0" fmla="*/ 46 w 62"/>
                <a:gd name="T1" fmla="*/ 34 h 35"/>
                <a:gd name="T2" fmla="*/ 61 w 62"/>
                <a:gd name="T3" fmla="*/ 17 h 35"/>
                <a:gd name="T4" fmla="*/ 61 w 62"/>
                <a:gd name="T5" fmla="*/ 0 h 35"/>
                <a:gd name="T6" fmla="*/ 0 w 62"/>
                <a:gd name="T7" fmla="*/ 0 h 35"/>
                <a:gd name="T8" fmla="*/ 0 w 62"/>
                <a:gd name="T9" fmla="*/ 17 h 35"/>
                <a:gd name="T10" fmla="*/ 17 w 62"/>
                <a:gd name="T11" fmla="*/ 0 h 35"/>
                <a:gd name="T12" fmla="*/ 46 w 62"/>
                <a:gd name="T13" fmla="*/ 34 h 35"/>
                <a:gd name="T14" fmla="*/ 61 w 62"/>
                <a:gd name="T15" fmla="*/ 27 h 35"/>
                <a:gd name="T16" fmla="*/ 61 w 62"/>
                <a:gd name="T17" fmla="*/ 17 h 35"/>
                <a:gd name="T18" fmla="*/ 46 w 62"/>
                <a:gd name="T19" fmla="*/ 3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5"/>
                <a:gd name="T32" fmla="*/ 62 w 62"/>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5">
                  <a:moveTo>
                    <a:pt x="46" y="34"/>
                  </a:moveTo>
                  <a:lnTo>
                    <a:pt x="61" y="17"/>
                  </a:lnTo>
                  <a:lnTo>
                    <a:pt x="61" y="0"/>
                  </a:lnTo>
                  <a:lnTo>
                    <a:pt x="0" y="0"/>
                  </a:lnTo>
                  <a:lnTo>
                    <a:pt x="0" y="17"/>
                  </a:lnTo>
                  <a:lnTo>
                    <a:pt x="17" y="0"/>
                  </a:lnTo>
                  <a:lnTo>
                    <a:pt x="46" y="34"/>
                  </a:lnTo>
                  <a:lnTo>
                    <a:pt x="61" y="27"/>
                  </a:lnTo>
                  <a:lnTo>
                    <a:pt x="61" y="17"/>
                  </a:lnTo>
                  <a:lnTo>
                    <a:pt x="46" y="3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04" name="Freeform 202"/>
            <p:cNvSpPr>
              <a:spLocks/>
            </p:cNvSpPr>
            <p:nvPr/>
          </p:nvSpPr>
          <p:spPr bwMode="auto">
            <a:xfrm>
              <a:off x="4939" y="2094"/>
              <a:ext cx="114" cy="73"/>
            </a:xfrm>
            <a:custGeom>
              <a:avLst/>
              <a:gdLst>
                <a:gd name="T0" fmla="*/ 0 w 114"/>
                <a:gd name="T1" fmla="*/ 62 h 73"/>
                <a:gd name="T2" fmla="*/ 39 w 114"/>
                <a:gd name="T3" fmla="*/ 65 h 73"/>
                <a:gd name="T4" fmla="*/ 113 w 114"/>
                <a:gd name="T5" fmla="*/ 38 h 73"/>
                <a:gd name="T6" fmla="*/ 81 w 114"/>
                <a:gd name="T7" fmla="*/ 0 h 73"/>
                <a:gd name="T8" fmla="*/ 7 w 114"/>
                <a:gd name="T9" fmla="*/ 28 h 73"/>
                <a:gd name="T10" fmla="*/ 46 w 114"/>
                <a:gd name="T11" fmla="*/ 31 h 73"/>
                <a:gd name="T12" fmla="*/ 0 w 114"/>
                <a:gd name="T13" fmla="*/ 62 h 73"/>
                <a:gd name="T14" fmla="*/ 18 w 114"/>
                <a:gd name="T15" fmla="*/ 72 h 73"/>
                <a:gd name="T16" fmla="*/ 39 w 114"/>
                <a:gd name="T17" fmla="*/ 65 h 73"/>
                <a:gd name="T18" fmla="*/ 0 w 114"/>
                <a:gd name="T19" fmla="*/ 62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73"/>
                <a:gd name="T32" fmla="*/ 114 w 11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73">
                  <a:moveTo>
                    <a:pt x="0" y="62"/>
                  </a:moveTo>
                  <a:lnTo>
                    <a:pt x="39" y="65"/>
                  </a:lnTo>
                  <a:lnTo>
                    <a:pt x="113" y="38"/>
                  </a:lnTo>
                  <a:lnTo>
                    <a:pt x="81" y="0"/>
                  </a:lnTo>
                  <a:lnTo>
                    <a:pt x="7" y="28"/>
                  </a:lnTo>
                  <a:lnTo>
                    <a:pt x="46" y="31"/>
                  </a:lnTo>
                  <a:lnTo>
                    <a:pt x="0" y="62"/>
                  </a:lnTo>
                  <a:lnTo>
                    <a:pt x="18" y="72"/>
                  </a:lnTo>
                  <a:lnTo>
                    <a:pt x="39" y="65"/>
                  </a:lnTo>
                  <a:lnTo>
                    <a:pt x="0" y="6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05" name="Freeform 203"/>
            <p:cNvSpPr>
              <a:spLocks/>
            </p:cNvSpPr>
            <p:nvPr/>
          </p:nvSpPr>
          <p:spPr bwMode="auto">
            <a:xfrm>
              <a:off x="4786" y="2048"/>
              <a:ext cx="191" cy="107"/>
            </a:xfrm>
            <a:custGeom>
              <a:avLst/>
              <a:gdLst>
                <a:gd name="T0" fmla="*/ 0 w 191"/>
                <a:gd name="T1" fmla="*/ 17 h 107"/>
                <a:gd name="T2" fmla="*/ 10 w 191"/>
                <a:gd name="T3" fmla="*/ 33 h 107"/>
                <a:gd name="T4" fmla="*/ 141 w 191"/>
                <a:gd name="T5" fmla="*/ 106 h 107"/>
                <a:gd name="T6" fmla="*/ 190 w 191"/>
                <a:gd name="T7" fmla="*/ 74 h 107"/>
                <a:gd name="T8" fmla="*/ 58 w 191"/>
                <a:gd name="T9" fmla="*/ 0 h 107"/>
                <a:gd name="T10" fmla="*/ 68 w 191"/>
                <a:gd name="T11" fmla="*/ 17 h 107"/>
                <a:gd name="T12" fmla="*/ 0 w 191"/>
                <a:gd name="T13" fmla="*/ 17 h 107"/>
                <a:gd name="T14" fmla="*/ 0 w 191"/>
                <a:gd name="T15" fmla="*/ 26 h 107"/>
                <a:gd name="T16" fmla="*/ 10 w 191"/>
                <a:gd name="T17" fmla="*/ 33 h 107"/>
                <a:gd name="T18" fmla="*/ 0 w 191"/>
                <a:gd name="T19" fmla="*/ 17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107"/>
                <a:gd name="T32" fmla="*/ 191 w 191"/>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107">
                  <a:moveTo>
                    <a:pt x="0" y="17"/>
                  </a:moveTo>
                  <a:lnTo>
                    <a:pt x="10" y="33"/>
                  </a:lnTo>
                  <a:lnTo>
                    <a:pt x="141" y="106"/>
                  </a:lnTo>
                  <a:lnTo>
                    <a:pt x="190" y="74"/>
                  </a:lnTo>
                  <a:lnTo>
                    <a:pt x="58" y="0"/>
                  </a:lnTo>
                  <a:lnTo>
                    <a:pt x="68" y="17"/>
                  </a:lnTo>
                  <a:lnTo>
                    <a:pt x="0" y="17"/>
                  </a:lnTo>
                  <a:lnTo>
                    <a:pt x="0" y="26"/>
                  </a:lnTo>
                  <a:lnTo>
                    <a:pt x="10" y="33"/>
                  </a:lnTo>
                  <a:lnTo>
                    <a:pt x="0" y="1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06" name="Freeform 204"/>
            <p:cNvSpPr>
              <a:spLocks/>
            </p:cNvSpPr>
            <p:nvPr/>
          </p:nvSpPr>
          <p:spPr bwMode="auto">
            <a:xfrm>
              <a:off x="4786" y="2023"/>
              <a:ext cx="59" cy="34"/>
            </a:xfrm>
            <a:custGeom>
              <a:avLst/>
              <a:gdLst>
                <a:gd name="T0" fmla="*/ 12 w 59"/>
                <a:gd name="T1" fmla="*/ 0 h 34"/>
                <a:gd name="T2" fmla="*/ 0 w 59"/>
                <a:gd name="T3" fmla="*/ 17 h 34"/>
                <a:gd name="T4" fmla="*/ 0 w 59"/>
                <a:gd name="T5" fmla="*/ 33 h 34"/>
                <a:gd name="T6" fmla="*/ 58 w 59"/>
                <a:gd name="T7" fmla="*/ 33 h 34"/>
                <a:gd name="T8" fmla="*/ 58 w 59"/>
                <a:gd name="T9" fmla="*/ 17 h 34"/>
                <a:gd name="T10" fmla="*/ 44 w 59"/>
                <a:gd name="T11" fmla="*/ 33 h 34"/>
                <a:gd name="T12" fmla="*/ 12 w 59"/>
                <a:gd name="T13" fmla="*/ 0 h 34"/>
                <a:gd name="T14" fmla="*/ 0 w 59"/>
                <a:gd name="T15" fmla="*/ 6 h 34"/>
                <a:gd name="T16" fmla="*/ 0 w 59"/>
                <a:gd name="T17" fmla="*/ 17 h 34"/>
                <a:gd name="T18" fmla="*/ 12 w 59"/>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4"/>
                <a:gd name="T32" fmla="*/ 59 w 5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4">
                  <a:moveTo>
                    <a:pt x="12" y="0"/>
                  </a:moveTo>
                  <a:lnTo>
                    <a:pt x="0" y="17"/>
                  </a:lnTo>
                  <a:lnTo>
                    <a:pt x="0" y="33"/>
                  </a:lnTo>
                  <a:lnTo>
                    <a:pt x="58" y="33"/>
                  </a:lnTo>
                  <a:lnTo>
                    <a:pt x="58" y="17"/>
                  </a:lnTo>
                  <a:lnTo>
                    <a:pt x="44" y="33"/>
                  </a:lnTo>
                  <a:lnTo>
                    <a:pt x="12" y="0"/>
                  </a:lnTo>
                  <a:lnTo>
                    <a:pt x="0" y="6"/>
                  </a:lnTo>
                  <a:lnTo>
                    <a:pt x="0" y="17"/>
                  </a:lnTo>
                  <a:lnTo>
                    <a:pt x="12"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07" name="Freeform 205"/>
            <p:cNvSpPr>
              <a:spLocks/>
            </p:cNvSpPr>
            <p:nvPr/>
          </p:nvSpPr>
          <p:spPr bwMode="auto">
            <a:xfrm>
              <a:off x="4802" y="1984"/>
              <a:ext cx="112" cy="73"/>
            </a:xfrm>
            <a:custGeom>
              <a:avLst/>
              <a:gdLst>
                <a:gd name="T0" fmla="*/ 111 w 112"/>
                <a:gd name="T1" fmla="*/ 10 h 73"/>
                <a:gd name="T2" fmla="*/ 72 w 112"/>
                <a:gd name="T3" fmla="*/ 7 h 73"/>
                <a:gd name="T4" fmla="*/ 0 w 112"/>
                <a:gd name="T5" fmla="*/ 34 h 73"/>
                <a:gd name="T6" fmla="*/ 35 w 112"/>
                <a:gd name="T7" fmla="*/ 72 h 73"/>
                <a:gd name="T8" fmla="*/ 106 w 112"/>
                <a:gd name="T9" fmla="*/ 46 h 73"/>
                <a:gd name="T10" fmla="*/ 67 w 112"/>
                <a:gd name="T11" fmla="*/ 43 h 73"/>
                <a:gd name="T12" fmla="*/ 111 w 112"/>
                <a:gd name="T13" fmla="*/ 10 h 73"/>
                <a:gd name="T14" fmla="*/ 93 w 112"/>
                <a:gd name="T15" fmla="*/ 0 h 73"/>
                <a:gd name="T16" fmla="*/ 72 w 112"/>
                <a:gd name="T17" fmla="*/ 7 h 73"/>
                <a:gd name="T18" fmla="*/ 111 w 112"/>
                <a:gd name="T19" fmla="*/ 1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73"/>
                <a:gd name="T32" fmla="*/ 112 w 11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73">
                  <a:moveTo>
                    <a:pt x="111" y="10"/>
                  </a:moveTo>
                  <a:lnTo>
                    <a:pt x="72" y="7"/>
                  </a:lnTo>
                  <a:lnTo>
                    <a:pt x="0" y="34"/>
                  </a:lnTo>
                  <a:lnTo>
                    <a:pt x="35" y="72"/>
                  </a:lnTo>
                  <a:lnTo>
                    <a:pt x="106" y="46"/>
                  </a:lnTo>
                  <a:lnTo>
                    <a:pt x="67" y="43"/>
                  </a:lnTo>
                  <a:lnTo>
                    <a:pt x="111" y="10"/>
                  </a:lnTo>
                  <a:lnTo>
                    <a:pt x="93" y="0"/>
                  </a:lnTo>
                  <a:lnTo>
                    <a:pt x="72" y="7"/>
                  </a:lnTo>
                  <a:lnTo>
                    <a:pt x="111" y="1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08" name="Freeform 206"/>
            <p:cNvSpPr>
              <a:spLocks/>
            </p:cNvSpPr>
            <p:nvPr/>
          </p:nvSpPr>
          <p:spPr bwMode="auto">
            <a:xfrm>
              <a:off x="354" y="1761"/>
              <a:ext cx="119" cy="64"/>
            </a:xfrm>
            <a:custGeom>
              <a:avLst/>
              <a:gdLst>
                <a:gd name="T0" fmla="*/ 97 w 119"/>
                <a:gd name="T1" fmla="*/ 63 h 64"/>
                <a:gd name="T2" fmla="*/ 99 w 119"/>
                <a:gd name="T3" fmla="*/ 37 h 64"/>
                <a:gd name="T4" fmla="*/ 53 w 119"/>
                <a:gd name="T5" fmla="*/ 0 h 64"/>
                <a:gd name="T6" fmla="*/ 0 w 119"/>
                <a:gd name="T7" fmla="*/ 24 h 64"/>
                <a:gd name="T8" fmla="*/ 46 w 119"/>
                <a:gd name="T9" fmla="*/ 62 h 64"/>
                <a:gd name="T10" fmla="*/ 51 w 119"/>
                <a:gd name="T11" fmla="*/ 36 h 64"/>
                <a:gd name="T12" fmla="*/ 97 w 119"/>
                <a:gd name="T13" fmla="*/ 63 h 64"/>
                <a:gd name="T14" fmla="*/ 118 w 119"/>
                <a:gd name="T15" fmla="*/ 52 h 64"/>
                <a:gd name="T16" fmla="*/ 99 w 119"/>
                <a:gd name="T17" fmla="*/ 37 h 64"/>
                <a:gd name="T18" fmla="*/ 97 w 119"/>
                <a:gd name="T19" fmla="*/ 63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64"/>
                <a:gd name="T32" fmla="*/ 119 w 119"/>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64">
                  <a:moveTo>
                    <a:pt x="97" y="63"/>
                  </a:moveTo>
                  <a:lnTo>
                    <a:pt x="99" y="37"/>
                  </a:lnTo>
                  <a:lnTo>
                    <a:pt x="53" y="0"/>
                  </a:lnTo>
                  <a:lnTo>
                    <a:pt x="0" y="24"/>
                  </a:lnTo>
                  <a:lnTo>
                    <a:pt x="46" y="62"/>
                  </a:lnTo>
                  <a:lnTo>
                    <a:pt x="51" y="36"/>
                  </a:lnTo>
                  <a:lnTo>
                    <a:pt x="97" y="63"/>
                  </a:lnTo>
                  <a:lnTo>
                    <a:pt x="118" y="52"/>
                  </a:lnTo>
                  <a:lnTo>
                    <a:pt x="99" y="37"/>
                  </a:lnTo>
                  <a:lnTo>
                    <a:pt x="97" y="6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09" name="Freeform 207"/>
            <p:cNvSpPr>
              <a:spLocks/>
            </p:cNvSpPr>
            <p:nvPr/>
          </p:nvSpPr>
          <p:spPr bwMode="auto">
            <a:xfrm>
              <a:off x="351" y="1803"/>
              <a:ext cx="99" cy="47"/>
            </a:xfrm>
            <a:custGeom>
              <a:avLst/>
              <a:gdLst>
                <a:gd name="T0" fmla="*/ 66 w 99"/>
                <a:gd name="T1" fmla="*/ 14 h 47"/>
                <a:gd name="T2" fmla="*/ 73 w 99"/>
                <a:gd name="T3" fmla="*/ 42 h 47"/>
                <a:gd name="T4" fmla="*/ 98 w 99"/>
                <a:gd name="T5" fmla="*/ 26 h 47"/>
                <a:gd name="T6" fmla="*/ 52 w 99"/>
                <a:gd name="T7" fmla="*/ 0 h 47"/>
                <a:gd name="T8" fmla="*/ 25 w 99"/>
                <a:gd name="T9" fmla="*/ 16 h 47"/>
                <a:gd name="T10" fmla="*/ 30 w 99"/>
                <a:gd name="T11" fmla="*/ 46 h 47"/>
                <a:gd name="T12" fmla="*/ 25 w 99"/>
                <a:gd name="T13" fmla="*/ 16 h 47"/>
                <a:gd name="T14" fmla="*/ 0 w 99"/>
                <a:gd name="T15" fmla="*/ 32 h 47"/>
                <a:gd name="T16" fmla="*/ 30 w 99"/>
                <a:gd name="T17" fmla="*/ 46 h 47"/>
                <a:gd name="T18" fmla="*/ 66 w 99"/>
                <a:gd name="T19" fmla="*/ 14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47"/>
                <a:gd name="T32" fmla="*/ 99 w 99"/>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47">
                  <a:moveTo>
                    <a:pt x="66" y="14"/>
                  </a:moveTo>
                  <a:lnTo>
                    <a:pt x="73" y="42"/>
                  </a:lnTo>
                  <a:lnTo>
                    <a:pt x="98" y="26"/>
                  </a:lnTo>
                  <a:lnTo>
                    <a:pt x="52" y="0"/>
                  </a:lnTo>
                  <a:lnTo>
                    <a:pt x="25" y="16"/>
                  </a:lnTo>
                  <a:lnTo>
                    <a:pt x="30" y="46"/>
                  </a:lnTo>
                  <a:lnTo>
                    <a:pt x="25" y="16"/>
                  </a:lnTo>
                  <a:lnTo>
                    <a:pt x="0" y="32"/>
                  </a:lnTo>
                  <a:lnTo>
                    <a:pt x="30" y="46"/>
                  </a:lnTo>
                  <a:lnTo>
                    <a:pt x="66" y="1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10" name="Freeform 208"/>
            <p:cNvSpPr>
              <a:spLocks/>
            </p:cNvSpPr>
            <p:nvPr/>
          </p:nvSpPr>
          <p:spPr bwMode="auto">
            <a:xfrm>
              <a:off x="385" y="1819"/>
              <a:ext cx="104" cy="56"/>
            </a:xfrm>
            <a:custGeom>
              <a:avLst/>
              <a:gdLst>
                <a:gd name="T0" fmla="*/ 103 w 104"/>
                <a:gd name="T1" fmla="*/ 39 h 56"/>
                <a:gd name="T2" fmla="*/ 87 w 104"/>
                <a:gd name="T3" fmla="*/ 21 h 56"/>
                <a:gd name="T4" fmla="*/ 37 w 104"/>
                <a:gd name="T5" fmla="*/ 0 h 56"/>
                <a:gd name="T6" fmla="*/ 0 w 104"/>
                <a:gd name="T7" fmla="*/ 34 h 56"/>
                <a:gd name="T8" fmla="*/ 50 w 104"/>
                <a:gd name="T9" fmla="*/ 55 h 56"/>
                <a:gd name="T10" fmla="*/ 37 w 104"/>
                <a:gd name="T11" fmla="*/ 35 h 56"/>
                <a:gd name="T12" fmla="*/ 103 w 104"/>
                <a:gd name="T13" fmla="*/ 39 h 56"/>
                <a:gd name="T14" fmla="*/ 103 w 104"/>
                <a:gd name="T15" fmla="*/ 28 h 56"/>
                <a:gd name="T16" fmla="*/ 87 w 104"/>
                <a:gd name="T17" fmla="*/ 21 h 56"/>
                <a:gd name="T18" fmla="*/ 103 w 104"/>
                <a:gd name="T19" fmla="*/ 39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56"/>
                <a:gd name="T32" fmla="*/ 104 w 104"/>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56">
                  <a:moveTo>
                    <a:pt x="103" y="39"/>
                  </a:moveTo>
                  <a:lnTo>
                    <a:pt x="87" y="21"/>
                  </a:lnTo>
                  <a:lnTo>
                    <a:pt x="37" y="0"/>
                  </a:lnTo>
                  <a:lnTo>
                    <a:pt x="0" y="34"/>
                  </a:lnTo>
                  <a:lnTo>
                    <a:pt x="50" y="55"/>
                  </a:lnTo>
                  <a:lnTo>
                    <a:pt x="37" y="35"/>
                  </a:lnTo>
                  <a:lnTo>
                    <a:pt x="103" y="39"/>
                  </a:lnTo>
                  <a:lnTo>
                    <a:pt x="103" y="28"/>
                  </a:lnTo>
                  <a:lnTo>
                    <a:pt x="87" y="21"/>
                  </a:lnTo>
                  <a:lnTo>
                    <a:pt x="103" y="3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11" name="Freeform 209"/>
            <p:cNvSpPr>
              <a:spLocks/>
            </p:cNvSpPr>
            <p:nvPr/>
          </p:nvSpPr>
          <p:spPr bwMode="auto">
            <a:xfrm>
              <a:off x="420" y="1861"/>
              <a:ext cx="69" cy="48"/>
            </a:xfrm>
            <a:custGeom>
              <a:avLst/>
              <a:gdLst>
                <a:gd name="T0" fmla="*/ 51 w 69"/>
                <a:gd name="T1" fmla="*/ 15 h 48"/>
                <a:gd name="T2" fmla="*/ 62 w 69"/>
                <a:gd name="T3" fmla="*/ 35 h 48"/>
                <a:gd name="T4" fmla="*/ 68 w 69"/>
                <a:gd name="T5" fmla="*/ 4 h 48"/>
                <a:gd name="T6" fmla="*/ 6 w 69"/>
                <a:gd name="T7" fmla="*/ 0 h 48"/>
                <a:gd name="T8" fmla="*/ 2 w 69"/>
                <a:gd name="T9" fmla="*/ 29 h 48"/>
                <a:gd name="T10" fmla="*/ 13 w 69"/>
                <a:gd name="T11" fmla="*/ 47 h 48"/>
                <a:gd name="T12" fmla="*/ 2 w 69"/>
                <a:gd name="T13" fmla="*/ 29 h 48"/>
                <a:gd name="T14" fmla="*/ 0 w 69"/>
                <a:gd name="T15" fmla="*/ 40 h 48"/>
                <a:gd name="T16" fmla="*/ 13 w 69"/>
                <a:gd name="T17" fmla="*/ 47 h 48"/>
                <a:gd name="T18" fmla="*/ 51 w 69"/>
                <a:gd name="T19" fmla="*/ 1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8"/>
                <a:gd name="T32" fmla="*/ 69 w 6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8">
                  <a:moveTo>
                    <a:pt x="51" y="15"/>
                  </a:moveTo>
                  <a:lnTo>
                    <a:pt x="62" y="35"/>
                  </a:lnTo>
                  <a:lnTo>
                    <a:pt x="68" y="4"/>
                  </a:lnTo>
                  <a:lnTo>
                    <a:pt x="6" y="0"/>
                  </a:lnTo>
                  <a:lnTo>
                    <a:pt x="2" y="29"/>
                  </a:lnTo>
                  <a:lnTo>
                    <a:pt x="13" y="47"/>
                  </a:lnTo>
                  <a:lnTo>
                    <a:pt x="2" y="29"/>
                  </a:lnTo>
                  <a:lnTo>
                    <a:pt x="0" y="40"/>
                  </a:lnTo>
                  <a:lnTo>
                    <a:pt x="13" y="47"/>
                  </a:lnTo>
                  <a:lnTo>
                    <a:pt x="51" y="1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12" name="Freeform 210"/>
            <p:cNvSpPr>
              <a:spLocks/>
            </p:cNvSpPr>
            <p:nvPr/>
          </p:nvSpPr>
          <p:spPr bwMode="auto">
            <a:xfrm>
              <a:off x="435" y="1879"/>
              <a:ext cx="3264" cy="1652"/>
            </a:xfrm>
            <a:custGeom>
              <a:avLst/>
              <a:gdLst>
                <a:gd name="T0" fmla="*/ 3205 w 3264"/>
                <a:gd name="T1" fmla="*/ 1603 h 1652"/>
                <a:gd name="T2" fmla="*/ 3255 w 3264"/>
                <a:gd name="T3" fmla="*/ 1600 h 1652"/>
                <a:gd name="T4" fmla="*/ 47 w 3264"/>
                <a:gd name="T5" fmla="*/ 0 h 1652"/>
                <a:gd name="T6" fmla="*/ 0 w 3264"/>
                <a:gd name="T7" fmla="*/ 38 h 1652"/>
                <a:gd name="T8" fmla="*/ 3211 w 3264"/>
                <a:gd name="T9" fmla="*/ 1638 h 1652"/>
                <a:gd name="T10" fmla="*/ 3263 w 3264"/>
                <a:gd name="T11" fmla="*/ 1633 h 1652"/>
                <a:gd name="T12" fmla="*/ 3211 w 3264"/>
                <a:gd name="T13" fmla="*/ 1638 h 1652"/>
                <a:gd name="T14" fmla="*/ 3237 w 3264"/>
                <a:gd name="T15" fmla="*/ 1651 h 1652"/>
                <a:gd name="T16" fmla="*/ 3263 w 3264"/>
                <a:gd name="T17" fmla="*/ 1633 h 1652"/>
                <a:gd name="T18" fmla="*/ 3205 w 3264"/>
                <a:gd name="T19" fmla="*/ 1603 h 16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64"/>
                <a:gd name="T31" fmla="*/ 0 h 1652"/>
                <a:gd name="T32" fmla="*/ 3264 w 3264"/>
                <a:gd name="T33" fmla="*/ 1652 h 16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64" h="1652">
                  <a:moveTo>
                    <a:pt x="3205" y="1603"/>
                  </a:moveTo>
                  <a:lnTo>
                    <a:pt x="3255" y="1600"/>
                  </a:lnTo>
                  <a:lnTo>
                    <a:pt x="47" y="0"/>
                  </a:lnTo>
                  <a:lnTo>
                    <a:pt x="0" y="38"/>
                  </a:lnTo>
                  <a:lnTo>
                    <a:pt x="3211" y="1638"/>
                  </a:lnTo>
                  <a:lnTo>
                    <a:pt x="3263" y="1633"/>
                  </a:lnTo>
                  <a:lnTo>
                    <a:pt x="3211" y="1638"/>
                  </a:lnTo>
                  <a:lnTo>
                    <a:pt x="3237" y="1651"/>
                  </a:lnTo>
                  <a:lnTo>
                    <a:pt x="3263" y="1633"/>
                  </a:lnTo>
                  <a:lnTo>
                    <a:pt x="3205" y="160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13" name="Freeform 211"/>
            <p:cNvSpPr>
              <a:spLocks/>
            </p:cNvSpPr>
            <p:nvPr/>
          </p:nvSpPr>
          <p:spPr bwMode="auto">
            <a:xfrm>
              <a:off x="3656" y="2126"/>
              <a:ext cx="1911" cy="1387"/>
            </a:xfrm>
            <a:custGeom>
              <a:avLst/>
              <a:gdLst>
                <a:gd name="T0" fmla="*/ 1837 w 1911"/>
                <a:gd name="T1" fmla="*/ 13 h 1387"/>
                <a:gd name="T2" fmla="*/ 1845 w 1911"/>
                <a:gd name="T3" fmla="*/ 0 h 1387"/>
                <a:gd name="T4" fmla="*/ 0 w 1911"/>
                <a:gd name="T5" fmla="*/ 1356 h 1387"/>
                <a:gd name="T6" fmla="*/ 57 w 1911"/>
                <a:gd name="T7" fmla="*/ 1386 h 1387"/>
                <a:gd name="T8" fmla="*/ 1902 w 1911"/>
                <a:gd name="T9" fmla="*/ 30 h 1387"/>
                <a:gd name="T10" fmla="*/ 1910 w 1911"/>
                <a:gd name="T11" fmla="*/ 17 h 1387"/>
                <a:gd name="T12" fmla="*/ 1902 w 1911"/>
                <a:gd name="T13" fmla="*/ 30 h 1387"/>
                <a:gd name="T14" fmla="*/ 1910 w 1911"/>
                <a:gd name="T15" fmla="*/ 25 h 1387"/>
                <a:gd name="T16" fmla="*/ 1910 w 1911"/>
                <a:gd name="T17" fmla="*/ 17 h 1387"/>
                <a:gd name="T18" fmla="*/ 1837 w 1911"/>
                <a:gd name="T19" fmla="*/ 13 h 13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1"/>
                <a:gd name="T31" fmla="*/ 0 h 1387"/>
                <a:gd name="T32" fmla="*/ 1911 w 1911"/>
                <a:gd name="T33" fmla="*/ 1387 h 13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1" h="1387">
                  <a:moveTo>
                    <a:pt x="1837" y="13"/>
                  </a:moveTo>
                  <a:lnTo>
                    <a:pt x="1845" y="0"/>
                  </a:lnTo>
                  <a:lnTo>
                    <a:pt x="0" y="1356"/>
                  </a:lnTo>
                  <a:lnTo>
                    <a:pt x="57" y="1386"/>
                  </a:lnTo>
                  <a:lnTo>
                    <a:pt x="1902" y="30"/>
                  </a:lnTo>
                  <a:lnTo>
                    <a:pt x="1910" y="17"/>
                  </a:lnTo>
                  <a:lnTo>
                    <a:pt x="1902" y="30"/>
                  </a:lnTo>
                  <a:lnTo>
                    <a:pt x="1910" y="25"/>
                  </a:lnTo>
                  <a:lnTo>
                    <a:pt x="1910" y="17"/>
                  </a:lnTo>
                  <a:lnTo>
                    <a:pt x="1837" y="1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14" name="Freeform 212"/>
            <p:cNvSpPr>
              <a:spLocks/>
            </p:cNvSpPr>
            <p:nvPr/>
          </p:nvSpPr>
          <p:spPr bwMode="auto">
            <a:xfrm>
              <a:off x="5508" y="2139"/>
              <a:ext cx="59" cy="8"/>
            </a:xfrm>
            <a:custGeom>
              <a:avLst/>
              <a:gdLst>
                <a:gd name="T0" fmla="*/ 0 w 59"/>
                <a:gd name="T1" fmla="*/ 0 h 8"/>
                <a:gd name="T2" fmla="*/ 29 w 59"/>
                <a:gd name="T3" fmla="*/ 1 h 8"/>
                <a:gd name="T4" fmla="*/ 58 w 59"/>
                <a:gd name="T5" fmla="*/ 1 h 8"/>
                <a:gd name="T6" fmla="*/ 52 w 59"/>
                <a:gd name="T7" fmla="*/ 7 h 8"/>
                <a:gd name="T8" fmla="*/ 58 w 59"/>
                <a:gd name="T9" fmla="*/ 5 h 8"/>
                <a:gd name="T10" fmla="*/ 58 w 59"/>
                <a:gd name="T11" fmla="*/ 1 h 8"/>
                <a:gd name="T12" fmla="*/ 0 w 59"/>
                <a:gd name="T13" fmla="*/ 0 h 8"/>
                <a:gd name="T14" fmla="*/ 0 60000 65536"/>
                <a:gd name="T15" fmla="*/ 0 60000 65536"/>
                <a:gd name="T16" fmla="*/ 0 60000 65536"/>
                <a:gd name="T17" fmla="*/ 0 60000 65536"/>
                <a:gd name="T18" fmla="*/ 0 60000 65536"/>
                <a:gd name="T19" fmla="*/ 0 60000 65536"/>
                <a:gd name="T20" fmla="*/ 0 60000 65536"/>
                <a:gd name="T21" fmla="*/ 0 w 59"/>
                <a:gd name="T22" fmla="*/ 0 h 8"/>
                <a:gd name="T23" fmla="*/ 59 w 5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8">
                  <a:moveTo>
                    <a:pt x="0" y="0"/>
                  </a:moveTo>
                  <a:lnTo>
                    <a:pt x="29" y="1"/>
                  </a:lnTo>
                  <a:lnTo>
                    <a:pt x="58" y="1"/>
                  </a:lnTo>
                  <a:lnTo>
                    <a:pt x="52" y="7"/>
                  </a:lnTo>
                  <a:lnTo>
                    <a:pt x="58" y="5"/>
                  </a:lnTo>
                  <a:lnTo>
                    <a:pt x="58" y="1"/>
                  </a:lnTo>
                  <a:lnTo>
                    <a:pt x="0"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15" name="Freeform 213"/>
            <p:cNvSpPr>
              <a:spLocks/>
            </p:cNvSpPr>
            <p:nvPr/>
          </p:nvSpPr>
          <p:spPr bwMode="auto">
            <a:xfrm>
              <a:off x="5508" y="2068"/>
              <a:ext cx="67" cy="66"/>
            </a:xfrm>
            <a:custGeom>
              <a:avLst/>
              <a:gdLst>
                <a:gd name="T0" fmla="*/ 43 w 67"/>
                <a:gd name="T1" fmla="*/ 51 h 66"/>
                <a:gd name="T2" fmla="*/ 2 w 67"/>
                <a:gd name="T3" fmla="*/ 30 h 66"/>
                <a:gd name="T4" fmla="*/ 0 w 67"/>
                <a:gd name="T5" fmla="*/ 62 h 66"/>
                <a:gd name="T6" fmla="*/ 60 w 67"/>
                <a:gd name="T7" fmla="*/ 65 h 66"/>
                <a:gd name="T8" fmla="*/ 64 w 67"/>
                <a:gd name="T9" fmla="*/ 32 h 66"/>
                <a:gd name="T10" fmla="*/ 21 w 67"/>
                <a:gd name="T11" fmla="*/ 12 h 66"/>
                <a:gd name="T12" fmla="*/ 64 w 67"/>
                <a:gd name="T13" fmla="*/ 32 h 66"/>
                <a:gd name="T14" fmla="*/ 66 w 67"/>
                <a:gd name="T15" fmla="*/ 0 h 66"/>
                <a:gd name="T16" fmla="*/ 21 w 67"/>
                <a:gd name="T17" fmla="*/ 12 h 66"/>
                <a:gd name="T18" fmla="*/ 43 w 67"/>
                <a:gd name="T19" fmla="*/ 51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66"/>
                <a:gd name="T32" fmla="*/ 67 w 67"/>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66">
                  <a:moveTo>
                    <a:pt x="43" y="51"/>
                  </a:moveTo>
                  <a:lnTo>
                    <a:pt x="2" y="30"/>
                  </a:lnTo>
                  <a:lnTo>
                    <a:pt x="0" y="62"/>
                  </a:lnTo>
                  <a:lnTo>
                    <a:pt x="60" y="65"/>
                  </a:lnTo>
                  <a:lnTo>
                    <a:pt x="64" y="32"/>
                  </a:lnTo>
                  <a:lnTo>
                    <a:pt x="21" y="12"/>
                  </a:lnTo>
                  <a:lnTo>
                    <a:pt x="64" y="32"/>
                  </a:lnTo>
                  <a:lnTo>
                    <a:pt x="66" y="0"/>
                  </a:lnTo>
                  <a:lnTo>
                    <a:pt x="21" y="12"/>
                  </a:lnTo>
                  <a:lnTo>
                    <a:pt x="43" y="5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16" name="Freeform 214"/>
            <p:cNvSpPr>
              <a:spLocks/>
            </p:cNvSpPr>
            <p:nvPr/>
          </p:nvSpPr>
          <p:spPr bwMode="auto">
            <a:xfrm>
              <a:off x="5492" y="2081"/>
              <a:ext cx="59" cy="49"/>
            </a:xfrm>
            <a:custGeom>
              <a:avLst/>
              <a:gdLst>
                <a:gd name="T0" fmla="*/ 0 w 59"/>
                <a:gd name="T1" fmla="*/ 29 h 49"/>
                <a:gd name="T2" fmla="*/ 39 w 59"/>
                <a:gd name="T3" fmla="*/ 41 h 49"/>
                <a:gd name="T4" fmla="*/ 54 w 59"/>
                <a:gd name="T5" fmla="*/ 37 h 49"/>
                <a:gd name="T6" fmla="*/ 33 w 59"/>
                <a:gd name="T7" fmla="*/ 0 h 49"/>
                <a:gd name="T8" fmla="*/ 19 w 59"/>
                <a:gd name="T9" fmla="*/ 4 h 49"/>
                <a:gd name="T10" fmla="*/ 58 w 59"/>
                <a:gd name="T11" fmla="*/ 16 h 49"/>
                <a:gd name="T12" fmla="*/ 0 w 59"/>
                <a:gd name="T13" fmla="*/ 29 h 49"/>
                <a:gd name="T14" fmla="*/ 10 w 59"/>
                <a:gd name="T15" fmla="*/ 48 h 49"/>
                <a:gd name="T16" fmla="*/ 39 w 59"/>
                <a:gd name="T17" fmla="*/ 41 h 49"/>
                <a:gd name="T18" fmla="*/ 0 w 59"/>
                <a:gd name="T19" fmla="*/ 29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49"/>
                <a:gd name="T32" fmla="*/ 59 w 5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49">
                  <a:moveTo>
                    <a:pt x="0" y="29"/>
                  </a:moveTo>
                  <a:lnTo>
                    <a:pt x="39" y="41"/>
                  </a:lnTo>
                  <a:lnTo>
                    <a:pt x="54" y="37"/>
                  </a:lnTo>
                  <a:lnTo>
                    <a:pt x="33" y="0"/>
                  </a:lnTo>
                  <a:lnTo>
                    <a:pt x="19" y="4"/>
                  </a:lnTo>
                  <a:lnTo>
                    <a:pt x="58" y="16"/>
                  </a:lnTo>
                  <a:lnTo>
                    <a:pt x="0" y="29"/>
                  </a:lnTo>
                  <a:lnTo>
                    <a:pt x="10" y="48"/>
                  </a:lnTo>
                  <a:lnTo>
                    <a:pt x="39" y="41"/>
                  </a:lnTo>
                  <a:lnTo>
                    <a:pt x="0" y="2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17" name="Freeform 215"/>
            <p:cNvSpPr>
              <a:spLocks/>
            </p:cNvSpPr>
            <p:nvPr/>
          </p:nvSpPr>
          <p:spPr bwMode="auto">
            <a:xfrm>
              <a:off x="5476" y="2031"/>
              <a:ext cx="75" cy="76"/>
            </a:xfrm>
            <a:custGeom>
              <a:avLst/>
              <a:gdLst>
                <a:gd name="T0" fmla="*/ 54 w 75"/>
                <a:gd name="T1" fmla="*/ 56 h 76"/>
                <a:gd name="T2" fmla="*/ 0 w 75"/>
                <a:gd name="T3" fmla="*/ 49 h 76"/>
                <a:gd name="T4" fmla="*/ 13 w 75"/>
                <a:gd name="T5" fmla="*/ 75 h 76"/>
                <a:gd name="T6" fmla="*/ 74 w 75"/>
                <a:gd name="T7" fmla="*/ 62 h 76"/>
                <a:gd name="T8" fmla="*/ 61 w 75"/>
                <a:gd name="T9" fmla="*/ 35 h 76"/>
                <a:gd name="T10" fmla="*/ 7 w 75"/>
                <a:gd name="T11" fmla="*/ 28 h 76"/>
                <a:gd name="T12" fmla="*/ 61 w 75"/>
                <a:gd name="T13" fmla="*/ 35 h 76"/>
                <a:gd name="T14" fmla="*/ 44 w 75"/>
                <a:gd name="T15" fmla="*/ 0 h 76"/>
                <a:gd name="T16" fmla="*/ 7 w 75"/>
                <a:gd name="T17" fmla="*/ 28 h 76"/>
                <a:gd name="T18" fmla="*/ 54 w 75"/>
                <a:gd name="T19" fmla="*/ 5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6"/>
                <a:gd name="T32" fmla="*/ 75 w 75"/>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6">
                  <a:moveTo>
                    <a:pt x="54" y="56"/>
                  </a:moveTo>
                  <a:lnTo>
                    <a:pt x="0" y="49"/>
                  </a:lnTo>
                  <a:lnTo>
                    <a:pt x="13" y="75"/>
                  </a:lnTo>
                  <a:lnTo>
                    <a:pt x="74" y="62"/>
                  </a:lnTo>
                  <a:lnTo>
                    <a:pt x="61" y="35"/>
                  </a:lnTo>
                  <a:lnTo>
                    <a:pt x="7" y="28"/>
                  </a:lnTo>
                  <a:lnTo>
                    <a:pt x="61" y="35"/>
                  </a:lnTo>
                  <a:lnTo>
                    <a:pt x="44" y="0"/>
                  </a:lnTo>
                  <a:lnTo>
                    <a:pt x="7" y="28"/>
                  </a:lnTo>
                  <a:lnTo>
                    <a:pt x="54" y="5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18" name="Freeform 216"/>
            <p:cNvSpPr>
              <a:spLocks/>
            </p:cNvSpPr>
            <p:nvPr/>
          </p:nvSpPr>
          <p:spPr bwMode="auto">
            <a:xfrm>
              <a:off x="3640" y="2063"/>
              <a:ext cx="1888" cy="1405"/>
            </a:xfrm>
            <a:custGeom>
              <a:avLst/>
              <a:gdLst>
                <a:gd name="T0" fmla="*/ 8 w 1888"/>
                <a:gd name="T1" fmla="*/ 1391 h 1405"/>
                <a:gd name="T2" fmla="*/ 57 w 1888"/>
                <a:gd name="T3" fmla="*/ 1386 h 1405"/>
                <a:gd name="T4" fmla="*/ 1887 w 1888"/>
                <a:gd name="T5" fmla="*/ 31 h 1405"/>
                <a:gd name="T6" fmla="*/ 1830 w 1888"/>
                <a:gd name="T7" fmla="*/ 0 h 1405"/>
                <a:gd name="T8" fmla="*/ 0 w 1888"/>
                <a:gd name="T9" fmla="*/ 1356 h 1405"/>
                <a:gd name="T10" fmla="*/ 52 w 1888"/>
                <a:gd name="T11" fmla="*/ 1353 h 1405"/>
                <a:gd name="T12" fmla="*/ 8 w 1888"/>
                <a:gd name="T13" fmla="*/ 1391 h 1405"/>
                <a:gd name="T14" fmla="*/ 34 w 1888"/>
                <a:gd name="T15" fmla="*/ 1404 h 1405"/>
                <a:gd name="T16" fmla="*/ 57 w 1888"/>
                <a:gd name="T17" fmla="*/ 1386 h 1405"/>
                <a:gd name="T18" fmla="*/ 8 w 1888"/>
                <a:gd name="T19" fmla="*/ 1391 h 14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8"/>
                <a:gd name="T31" fmla="*/ 0 h 1405"/>
                <a:gd name="T32" fmla="*/ 1888 w 1888"/>
                <a:gd name="T33" fmla="*/ 1405 h 14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8" h="1405">
                  <a:moveTo>
                    <a:pt x="8" y="1391"/>
                  </a:moveTo>
                  <a:lnTo>
                    <a:pt x="57" y="1386"/>
                  </a:lnTo>
                  <a:lnTo>
                    <a:pt x="1887" y="31"/>
                  </a:lnTo>
                  <a:lnTo>
                    <a:pt x="1830" y="0"/>
                  </a:lnTo>
                  <a:lnTo>
                    <a:pt x="0" y="1356"/>
                  </a:lnTo>
                  <a:lnTo>
                    <a:pt x="52" y="1353"/>
                  </a:lnTo>
                  <a:lnTo>
                    <a:pt x="8" y="1391"/>
                  </a:lnTo>
                  <a:lnTo>
                    <a:pt x="34" y="1404"/>
                  </a:lnTo>
                  <a:lnTo>
                    <a:pt x="57" y="1386"/>
                  </a:lnTo>
                  <a:lnTo>
                    <a:pt x="8" y="139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19" name="Freeform 217"/>
            <p:cNvSpPr>
              <a:spLocks/>
            </p:cNvSpPr>
            <p:nvPr/>
          </p:nvSpPr>
          <p:spPr bwMode="auto">
            <a:xfrm>
              <a:off x="757" y="1979"/>
              <a:ext cx="2921" cy="1475"/>
            </a:xfrm>
            <a:custGeom>
              <a:avLst/>
              <a:gdLst>
                <a:gd name="T0" fmla="*/ 0 w 2921"/>
                <a:gd name="T1" fmla="*/ 38 h 1475"/>
                <a:gd name="T2" fmla="*/ 5 w 2921"/>
                <a:gd name="T3" fmla="*/ 38 h 1475"/>
                <a:gd name="T4" fmla="*/ 2875 w 2921"/>
                <a:gd name="T5" fmla="*/ 1474 h 1475"/>
                <a:gd name="T6" fmla="*/ 2920 w 2921"/>
                <a:gd name="T7" fmla="*/ 1436 h 1475"/>
                <a:gd name="T8" fmla="*/ 50 w 2921"/>
                <a:gd name="T9" fmla="*/ 0 h 1475"/>
                <a:gd name="T10" fmla="*/ 52 w 2921"/>
                <a:gd name="T11" fmla="*/ 2 h 1475"/>
                <a:gd name="T12" fmla="*/ 0 w 2921"/>
                <a:gd name="T13" fmla="*/ 38 h 1475"/>
                <a:gd name="T14" fmla="*/ 0 60000 65536"/>
                <a:gd name="T15" fmla="*/ 0 60000 65536"/>
                <a:gd name="T16" fmla="*/ 0 60000 65536"/>
                <a:gd name="T17" fmla="*/ 0 60000 65536"/>
                <a:gd name="T18" fmla="*/ 0 60000 65536"/>
                <a:gd name="T19" fmla="*/ 0 60000 65536"/>
                <a:gd name="T20" fmla="*/ 0 60000 65536"/>
                <a:gd name="T21" fmla="*/ 0 w 2921"/>
                <a:gd name="T22" fmla="*/ 0 h 1475"/>
                <a:gd name="T23" fmla="*/ 2921 w 2921"/>
                <a:gd name="T24" fmla="*/ 1475 h 14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1" h="1475">
                  <a:moveTo>
                    <a:pt x="0" y="38"/>
                  </a:moveTo>
                  <a:lnTo>
                    <a:pt x="5" y="38"/>
                  </a:lnTo>
                  <a:lnTo>
                    <a:pt x="2875" y="1474"/>
                  </a:lnTo>
                  <a:lnTo>
                    <a:pt x="2920" y="1436"/>
                  </a:lnTo>
                  <a:lnTo>
                    <a:pt x="50" y="0"/>
                  </a:lnTo>
                  <a:lnTo>
                    <a:pt x="52" y="2"/>
                  </a:lnTo>
                  <a:lnTo>
                    <a:pt x="0" y="3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20" name="Freeform 218"/>
            <p:cNvSpPr>
              <a:spLocks/>
            </p:cNvSpPr>
            <p:nvPr/>
          </p:nvSpPr>
          <p:spPr bwMode="auto">
            <a:xfrm>
              <a:off x="156" y="1628"/>
              <a:ext cx="639" cy="381"/>
            </a:xfrm>
            <a:custGeom>
              <a:avLst/>
              <a:gdLst>
                <a:gd name="T0" fmla="*/ 252 w 639"/>
                <a:gd name="T1" fmla="*/ 130 h 381"/>
                <a:gd name="T2" fmla="*/ 198 w 639"/>
                <a:gd name="T3" fmla="*/ 162 h 381"/>
                <a:gd name="T4" fmla="*/ 587 w 639"/>
                <a:gd name="T5" fmla="*/ 380 h 381"/>
                <a:gd name="T6" fmla="*/ 638 w 639"/>
                <a:gd name="T7" fmla="*/ 344 h 381"/>
                <a:gd name="T8" fmla="*/ 250 w 639"/>
                <a:gd name="T9" fmla="*/ 127 h 381"/>
                <a:gd name="T10" fmla="*/ 193 w 639"/>
                <a:gd name="T11" fmla="*/ 158 h 381"/>
                <a:gd name="T12" fmla="*/ 250 w 639"/>
                <a:gd name="T13" fmla="*/ 127 h 381"/>
                <a:gd name="T14" fmla="*/ 0 w 639"/>
                <a:gd name="T15" fmla="*/ 0 h 381"/>
                <a:gd name="T16" fmla="*/ 193 w 639"/>
                <a:gd name="T17" fmla="*/ 158 h 381"/>
                <a:gd name="T18" fmla="*/ 252 w 639"/>
                <a:gd name="T19" fmla="*/ 130 h 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9"/>
                <a:gd name="T31" fmla="*/ 0 h 381"/>
                <a:gd name="T32" fmla="*/ 639 w 639"/>
                <a:gd name="T33" fmla="*/ 381 h 3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9" h="381">
                  <a:moveTo>
                    <a:pt x="252" y="130"/>
                  </a:moveTo>
                  <a:lnTo>
                    <a:pt x="198" y="162"/>
                  </a:lnTo>
                  <a:lnTo>
                    <a:pt x="587" y="380"/>
                  </a:lnTo>
                  <a:lnTo>
                    <a:pt x="638" y="344"/>
                  </a:lnTo>
                  <a:lnTo>
                    <a:pt x="250" y="127"/>
                  </a:lnTo>
                  <a:lnTo>
                    <a:pt x="193" y="158"/>
                  </a:lnTo>
                  <a:lnTo>
                    <a:pt x="250" y="127"/>
                  </a:lnTo>
                  <a:lnTo>
                    <a:pt x="0" y="0"/>
                  </a:lnTo>
                  <a:lnTo>
                    <a:pt x="193" y="158"/>
                  </a:lnTo>
                  <a:lnTo>
                    <a:pt x="252" y="13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21" name="Freeform 219"/>
            <p:cNvSpPr>
              <a:spLocks/>
            </p:cNvSpPr>
            <p:nvPr/>
          </p:nvSpPr>
          <p:spPr bwMode="auto">
            <a:xfrm>
              <a:off x="385" y="877"/>
              <a:ext cx="5114" cy="2557"/>
            </a:xfrm>
            <a:custGeom>
              <a:avLst/>
              <a:gdLst>
                <a:gd name="T0" fmla="*/ 3016 w 5114"/>
                <a:gd name="T1" fmla="*/ 861 h 2557"/>
                <a:gd name="T2" fmla="*/ 3626 w 5114"/>
                <a:gd name="T3" fmla="*/ 658 h 2557"/>
                <a:gd name="T4" fmla="*/ 2712 w 5114"/>
                <a:gd name="T5" fmla="*/ 299 h 2557"/>
                <a:gd name="T6" fmla="*/ 2575 w 5114"/>
                <a:gd name="T7" fmla="*/ 241 h 2557"/>
                <a:gd name="T8" fmla="*/ 2415 w 5114"/>
                <a:gd name="T9" fmla="*/ 168 h 2557"/>
                <a:gd name="T10" fmla="*/ 2262 w 5114"/>
                <a:gd name="T11" fmla="*/ 86 h 2557"/>
                <a:gd name="T12" fmla="*/ 2112 w 5114"/>
                <a:gd name="T13" fmla="*/ 0 h 2557"/>
                <a:gd name="T14" fmla="*/ 2084 w 5114"/>
                <a:gd name="T15" fmla="*/ 28 h 2557"/>
                <a:gd name="T16" fmla="*/ 2036 w 5114"/>
                <a:gd name="T17" fmla="*/ 63 h 2557"/>
                <a:gd name="T18" fmla="*/ 1981 w 5114"/>
                <a:gd name="T19" fmla="*/ 91 h 2557"/>
                <a:gd name="T20" fmla="*/ 1918 w 5114"/>
                <a:gd name="T21" fmla="*/ 118 h 2557"/>
                <a:gd name="T22" fmla="*/ 284 w 5114"/>
                <a:gd name="T23" fmla="*/ 828 h 2557"/>
                <a:gd name="T24" fmla="*/ 229 w 5114"/>
                <a:gd name="T25" fmla="*/ 849 h 2557"/>
                <a:gd name="T26" fmla="*/ 158 w 5114"/>
                <a:gd name="T27" fmla="*/ 869 h 2557"/>
                <a:gd name="T28" fmla="*/ 79 w 5114"/>
                <a:gd name="T29" fmla="*/ 884 h 2557"/>
                <a:gd name="T30" fmla="*/ 0 w 5114"/>
                <a:gd name="T31" fmla="*/ 894 h 2557"/>
                <a:gd name="T32" fmla="*/ 397 w 5114"/>
                <a:gd name="T33" fmla="*/ 1118 h 2557"/>
                <a:gd name="T34" fmla="*/ 3274 w 5114"/>
                <a:gd name="T35" fmla="*/ 2556 h 2557"/>
                <a:gd name="T36" fmla="*/ 5113 w 5114"/>
                <a:gd name="T37" fmla="*/ 1198 h 2557"/>
                <a:gd name="T38" fmla="*/ 5076 w 5114"/>
                <a:gd name="T39" fmla="*/ 1188 h 2557"/>
                <a:gd name="T40" fmla="*/ 4892 w 5114"/>
                <a:gd name="T41" fmla="*/ 1140 h 2557"/>
                <a:gd name="T42" fmla="*/ 4719 w 5114"/>
                <a:gd name="T43" fmla="*/ 1083 h 2557"/>
                <a:gd name="T44" fmla="*/ 4548 w 5114"/>
                <a:gd name="T45" fmla="*/ 1022 h 2557"/>
                <a:gd name="T46" fmla="*/ 4028 w 5114"/>
                <a:gd name="T47" fmla="*/ 818 h 2557"/>
                <a:gd name="T48" fmla="*/ 4824 w 5114"/>
                <a:gd name="T49" fmla="*/ 1259 h 2557"/>
                <a:gd name="T50" fmla="*/ 4821 w 5114"/>
                <a:gd name="T51" fmla="*/ 1299 h 2557"/>
                <a:gd name="T52" fmla="*/ 4821 w 5114"/>
                <a:gd name="T53" fmla="*/ 1307 h 2557"/>
                <a:gd name="T54" fmla="*/ 4811 w 5114"/>
                <a:gd name="T55" fmla="*/ 1319 h 2557"/>
                <a:gd name="T56" fmla="*/ 4790 w 5114"/>
                <a:gd name="T57" fmla="*/ 1329 h 2557"/>
                <a:gd name="T58" fmla="*/ 4122 w 5114"/>
                <a:gd name="T59" fmla="*/ 1587 h 2557"/>
                <a:gd name="T60" fmla="*/ 4107 w 5114"/>
                <a:gd name="T61" fmla="*/ 1592 h 2557"/>
                <a:gd name="T62" fmla="*/ 4086 w 5114"/>
                <a:gd name="T63" fmla="*/ 1596 h 2557"/>
                <a:gd name="T64" fmla="*/ 4062 w 5114"/>
                <a:gd name="T65" fmla="*/ 1592 h 2557"/>
                <a:gd name="T66" fmla="*/ 4044 w 5114"/>
                <a:gd name="T67" fmla="*/ 1582 h 2557"/>
                <a:gd name="T68" fmla="*/ 3043 w 5114"/>
                <a:gd name="T69" fmla="*/ 944 h 2557"/>
                <a:gd name="T70" fmla="*/ 3003 w 5114"/>
                <a:gd name="T71" fmla="*/ 874 h 2557"/>
                <a:gd name="T72" fmla="*/ 3003 w 5114"/>
                <a:gd name="T73" fmla="*/ 869 h 2557"/>
                <a:gd name="T74" fmla="*/ 3006 w 5114"/>
                <a:gd name="T75" fmla="*/ 864 h 2557"/>
                <a:gd name="T76" fmla="*/ 3016 w 5114"/>
                <a:gd name="T77" fmla="*/ 861 h 25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14"/>
                <a:gd name="T118" fmla="*/ 0 h 2557"/>
                <a:gd name="T119" fmla="*/ 5114 w 5114"/>
                <a:gd name="T120" fmla="*/ 2557 h 25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14" h="2557">
                  <a:moveTo>
                    <a:pt x="3016" y="861"/>
                  </a:moveTo>
                  <a:lnTo>
                    <a:pt x="3626" y="658"/>
                  </a:lnTo>
                  <a:lnTo>
                    <a:pt x="2712" y="299"/>
                  </a:lnTo>
                  <a:lnTo>
                    <a:pt x="2575" y="241"/>
                  </a:lnTo>
                  <a:lnTo>
                    <a:pt x="2415" y="168"/>
                  </a:lnTo>
                  <a:lnTo>
                    <a:pt x="2262" y="86"/>
                  </a:lnTo>
                  <a:lnTo>
                    <a:pt x="2112" y="0"/>
                  </a:lnTo>
                  <a:lnTo>
                    <a:pt x="2084" y="28"/>
                  </a:lnTo>
                  <a:lnTo>
                    <a:pt x="2036" y="63"/>
                  </a:lnTo>
                  <a:lnTo>
                    <a:pt x="1981" y="91"/>
                  </a:lnTo>
                  <a:lnTo>
                    <a:pt x="1918" y="118"/>
                  </a:lnTo>
                  <a:lnTo>
                    <a:pt x="284" y="828"/>
                  </a:lnTo>
                  <a:lnTo>
                    <a:pt x="229" y="849"/>
                  </a:lnTo>
                  <a:lnTo>
                    <a:pt x="158" y="869"/>
                  </a:lnTo>
                  <a:lnTo>
                    <a:pt x="79" y="884"/>
                  </a:lnTo>
                  <a:lnTo>
                    <a:pt x="0" y="894"/>
                  </a:lnTo>
                  <a:lnTo>
                    <a:pt x="397" y="1118"/>
                  </a:lnTo>
                  <a:lnTo>
                    <a:pt x="3274" y="2556"/>
                  </a:lnTo>
                  <a:lnTo>
                    <a:pt x="5113" y="1198"/>
                  </a:lnTo>
                  <a:lnTo>
                    <a:pt x="5076" y="1188"/>
                  </a:lnTo>
                  <a:lnTo>
                    <a:pt x="4892" y="1140"/>
                  </a:lnTo>
                  <a:lnTo>
                    <a:pt x="4719" y="1083"/>
                  </a:lnTo>
                  <a:lnTo>
                    <a:pt x="4548" y="1022"/>
                  </a:lnTo>
                  <a:lnTo>
                    <a:pt x="4028" y="818"/>
                  </a:lnTo>
                  <a:lnTo>
                    <a:pt x="4824" y="1259"/>
                  </a:lnTo>
                  <a:lnTo>
                    <a:pt x="4821" y="1299"/>
                  </a:lnTo>
                  <a:lnTo>
                    <a:pt x="4821" y="1307"/>
                  </a:lnTo>
                  <a:lnTo>
                    <a:pt x="4811" y="1319"/>
                  </a:lnTo>
                  <a:lnTo>
                    <a:pt x="4790" y="1329"/>
                  </a:lnTo>
                  <a:lnTo>
                    <a:pt x="4122" y="1587"/>
                  </a:lnTo>
                  <a:lnTo>
                    <a:pt x="4107" y="1592"/>
                  </a:lnTo>
                  <a:lnTo>
                    <a:pt x="4086" y="1596"/>
                  </a:lnTo>
                  <a:lnTo>
                    <a:pt x="4062" y="1592"/>
                  </a:lnTo>
                  <a:lnTo>
                    <a:pt x="4044" y="1582"/>
                  </a:lnTo>
                  <a:lnTo>
                    <a:pt x="3043" y="944"/>
                  </a:lnTo>
                  <a:lnTo>
                    <a:pt x="3003" y="874"/>
                  </a:lnTo>
                  <a:lnTo>
                    <a:pt x="3003" y="869"/>
                  </a:lnTo>
                  <a:lnTo>
                    <a:pt x="3006" y="864"/>
                  </a:lnTo>
                  <a:lnTo>
                    <a:pt x="3016" y="861"/>
                  </a:lnTo>
                </a:path>
              </a:pathLst>
            </a:custGeom>
            <a:noFill/>
            <a:ln w="12700" cap="rnd" cmpd="sng">
              <a:noFill/>
              <a:prstDash val="solid"/>
              <a:round/>
              <a:headEnd type="none" w="med" len="med"/>
              <a:tailEnd type="none" w="med" len="med"/>
            </a:ln>
          </p:spPr>
          <p:txBody>
            <a:bodyPr/>
            <a:lstStyle/>
            <a:p>
              <a:endParaRPr lang="en-US"/>
            </a:p>
          </p:txBody>
        </p:sp>
        <p:sp>
          <p:nvSpPr>
            <p:cNvPr id="222" name="Freeform 220"/>
            <p:cNvSpPr>
              <a:spLocks/>
            </p:cNvSpPr>
            <p:nvPr/>
          </p:nvSpPr>
          <p:spPr bwMode="auto">
            <a:xfrm>
              <a:off x="3395" y="1516"/>
              <a:ext cx="688" cy="238"/>
            </a:xfrm>
            <a:custGeom>
              <a:avLst/>
              <a:gdLst>
                <a:gd name="T0" fmla="*/ 592 w 688"/>
                <a:gd name="T1" fmla="*/ 40 h 238"/>
                <a:gd name="T2" fmla="*/ 594 w 688"/>
                <a:gd name="T3" fmla="*/ 0 h 238"/>
                <a:gd name="T4" fmla="*/ 0 w 688"/>
                <a:gd name="T5" fmla="*/ 195 h 238"/>
                <a:gd name="T6" fmla="*/ 33 w 688"/>
                <a:gd name="T7" fmla="*/ 237 h 238"/>
                <a:gd name="T8" fmla="*/ 630 w 688"/>
                <a:gd name="T9" fmla="*/ 42 h 238"/>
                <a:gd name="T10" fmla="*/ 630 w 688"/>
                <a:gd name="T11" fmla="*/ 2 h 238"/>
                <a:gd name="T12" fmla="*/ 630 w 688"/>
                <a:gd name="T13" fmla="*/ 42 h 238"/>
                <a:gd name="T14" fmla="*/ 687 w 688"/>
                <a:gd name="T15" fmla="*/ 22 h 238"/>
                <a:gd name="T16" fmla="*/ 630 w 688"/>
                <a:gd name="T17" fmla="*/ 2 h 238"/>
                <a:gd name="T18" fmla="*/ 592 w 688"/>
                <a:gd name="T19" fmla="*/ 40 h 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8"/>
                <a:gd name="T31" fmla="*/ 0 h 238"/>
                <a:gd name="T32" fmla="*/ 688 w 688"/>
                <a:gd name="T33" fmla="*/ 238 h 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8" h="238">
                  <a:moveTo>
                    <a:pt x="592" y="40"/>
                  </a:moveTo>
                  <a:lnTo>
                    <a:pt x="594" y="0"/>
                  </a:lnTo>
                  <a:lnTo>
                    <a:pt x="0" y="195"/>
                  </a:lnTo>
                  <a:lnTo>
                    <a:pt x="33" y="237"/>
                  </a:lnTo>
                  <a:lnTo>
                    <a:pt x="630" y="42"/>
                  </a:lnTo>
                  <a:lnTo>
                    <a:pt x="630" y="2"/>
                  </a:lnTo>
                  <a:lnTo>
                    <a:pt x="630" y="42"/>
                  </a:lnTo>
                  <a:lnTo>
                    <a:pt x="687" y="22"/>
                  </a:lnTo>
                  <a:lnTo>
                    <a:pt x="630" y="2"/>
                  </a:lnTo>
                  <a:lnTo>
                    <a:pt x="592" y="4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23" name="Freeform 221"/>
            <p:cNvSpPr>
              <a:spLocks/>
            </p:cNvSpPr>
            <p:nvPr/>
          </p:nvSpPr>
          <p:spPr bwMode="auto">
            <a:xfrm>
              <a:off x="3084" y="1156"/>
              <a:ext cx="941" cy="393"/>
            </a:xfrm>
            <a:custGeom>
              <a:avLst/>
              <a:gdLst>
                <a:gd name="T0" fmla="*/ 0 w 941"/>
                <a:gd name="T1" fmla="*/ 39 h 393"/>
                <a:gd name="T2" fmla="*/ 0 w 941"/>
                <a:gd name="T3" fmla="*/ 39 h 393"/>
                <a:gd name="T4" fmla="*/ 901 w 941"/>
                <a:gd name="T5" fmla="*/ 392 h 393"/>
                <a:gd name="T6" fmla="*/ 940 w 941"/>
                <a:gd name="T7" fmla="*/ 353 h 393"/>
                <a:gd name="T8" fmla="*/ 39 w 941"/>
                <a:gd name="T9" fmla="*/ 0 h 393"/>
                <a:gd name="T10" fmla="*/ 41 w 941"/>
                <a:gd name="T11" fmla="*/ 0 h 393"/>
                <a:gd name="T12" fmla="*/ 0 w 941"/>
                <a:gd name="T13" fmla="*/ 39 h 393"/>
                <a:gd name="T14" fmla="*/ 0 60000 65536"/>
                <a:gd name="T15" fmla="*/ 0 60000 65536"/>
                <a:gd name="T16" fmla="*/ 0 60000 65536"/>
                <a:gd name="T17" fmla="*/ 0 60000 65536"/>
                <a:gd name="T18" fmla="*/ 0 60000 65536"/>
                <a:gd name="T19" fmla="*/ 0 60000 65536"/>
                <a:gd name="T20" fmla="*/ 0 60000 65536"/>
                <a:gd name="T21" fmla="*/ 0 w 941"/>
                <a:gd name="T22" fmla="*/ 0 h 393"/>
                <a:gd name="T23" fmla="*/ 941 w 941"/>
                <a:gd name="T24" fmla="*/ 393 h 3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1" h="393">
                  <a:moveTo>
                    <a:pt x="0" y="39"/>
                  </a:moveTo>
                  <a:lnTo>
                    <a:pt x="0" y="39"/>
                  </a:lnTo>
                  <a:lnTo>
                    <a:pt x="901" y="392"/>
                  </a:lnTo>
                  <a:lnTo>
                    <a:pt x="940" y="353"/>
                  </a:lnTo>
                  <a:lnTo>
                    <a:pt x="39" y="0"/>
                  </a:lnTo>
                  <a:lnTo>
                    <a:pt x="41" y="0"/>
                  </a:lnTo>
                  <a:lnTo>
                    <a:pt x="0" y="3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24" name="Freeform 222"/>
            <p:cNvSpPr>
              <a:spLocks/>
            </p:cNvSpPr>
            <p:nvPr/>
          </p:nvSpPr>
          <p:spPr bwMode="auto">
            <a:xfrm>
              <a:off x="2947" y="1098"/>
              <a:ext cx="164" cy="89"/>
            </a:xfrm>
            <a:custGeom>
              <a:avLst/>
              <a:gdLst>
                <a:gd name="T0" fmla="*/ 0 w 164"/>
                <a:gd name="T1" fmla="*/ 36 h 89"/>
                <a:gd name="T2" fmla="*/ 0 w 164"/>
                <a:gd name="T3" fmla="*/ 36 h 89"/>
                <a:gd name="T4" fmla="*/ 125 w 164"/>
                <a:gd name="T5" fmla="*/ 88 h 89"/>
                <a:gd name="T6" fmla="*/ 163 w 164"/>
                <a:gd name="T7" fmla="*/ 52 h 89"/>
                <a:gd name="T8" fmla="*/ 38 w 164"/>
                <a:gd name="T9" fmla="*/ 0 h 89"/>
                <a:gd name="T10" fmla="*/ 41 w 164"/>
                <a:gd name="T11" fmla="*/ 1 h 89"/>
                <a:gd name="T12" fmla="*/ 0 w 164"/>
                <a:gd name="T13" fmla="*/ 36 h 89"/>
                <a:gd name="T14" fmla="*/ 0 60000 65536"/>
                <a:gd name="T15" fmla="*/ 0 60000 65536"/>
                <a:gd name="T16" fmla="*/ 0 60000 65536"/>
                <a:gd name="T17" fmla="*/ 0 60000 65536"/>
                <a:gd name="T18" fmla="*/ 0 60000 65536"/>
                <a:gd name="T19" fmla="*/ 0 60000 65536"/>
                <a:gd name="T20" fmla="*/ 0 60000 65536"/>
                <a:gd name="T21" fmla="*/ 0 w 164"/>
                <a:gd name="T22" fmla="*/ 0 h 89"/>
                <a:gd name="T23" fmla="*/ 164 w 164"/>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89">
                  <a:moveTo>
                    <a:pt x="0" y="36"/>
                  </a:moveTo>
                  <a:lnTo>
                    <a:pt x="0" y="36"/>
                  </a:lnTo>
                  <a:lnTo>
                    <a:pt x="125" y="88"/>
                  </a:lnTo>
                  <a:lnTo>
                    <a:pt x="163" y="52"/>
                  </a:lnTo>
                  <a:lnTo>
                    <a:pt x="38" y="0"/>
                  </a:lnTo>
                  <a:lnTo>
                    <a:pt x="41" y="1"/>
                  </a:lnTo>
                  <a:lnTo>
                    <a:pt x="0" y="3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25" name="Freeform 223"/>
            <p:cNvSpPr>
              <a:spLocks/>
            </p:cNvSpPr>
            <p:nvPr/>
          </p:nvSpPr>
          <p:spPr bwMode="auto">
            <a:xfrm>
              <a:off x="2783" y="1025"/>
              <a:ext cx="194" cy="104"/>
            </a:xfrm>
            <a:custGeom>
              <a:avLst/>
              <a:gdLst>
                <a:gd name="T0" fmla="*/ 0 w 194"/>
                <a:gd name="T1" fmla="*/ 33 h 104"/>
                <a:gd name="T2" fmla="*/ 2 w 194"/>
                <a:gd name="T3" fmla="*/ 35 h 104"/>
                <a:gd name="T4" fmla="*/ 151 w 194"/>
                <a:gd name="T5" fmla="*/ 103 h 104"/>
                <a:gd name="T6" fmla="*/ 193 w 194"/>
                <a:gd name="T7" fmla="*/ 68 h 104"/>
                <a:gd name="T8" fmla="*/ 44 w 194"/>
                <a:gd name="T9" fmla="*/ 0 h 104"/>
                <a:gd name="T10" fmla="*/ 46 w 194"/>
                <a:gd name="T11" fmla="*/ 2 h 104"/>
                <a:gd name="T12" fmla="*/ 0 w 194"/>
                <a:gd name="T13" fmla="*/ 33 h 104"/>
                <a:gd name="T14" fmla="*/ 0 60000 65536"/>
                <a:gd name="T15" fmla="*/ 0 60000 65536"/>
                <a:gd name="T16" fmla="*/ 0 60000 65536"/>
                <a:gd name="T17" fmla="*/ 0 60000 65536"/>
                <a:gd name="T18" fmla="*/ 0 60000 65536"/>
                <a:gd name="T19" fmla="*/ 0 60000 65536"/>
                <a:gd name="T20" fmla="*/ 0 60000 65536"/>
                <a:gd name="T21" fmla="*/ 0 w 194"/>
                <a:gd name="T22" fmla="*/ 0 h 104"/>
                <a:gd name="T23" fmla="*/ 194 w 194"/>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 h="104">
                  <a:moveTo>
                    <a:pt x="0" y="33"/>
                  </a:moveTo>
                  <a:lnTo>
                    <a:pt x="2" y="35"/>
                  </a:lnTo>
                  <a:lnTo>
                    <a:pt x="151" y="103"/>
                  </a:lnTo>
                  <a:lnTo>
                    <a:pt x="193" y="68"/>
                  </a:lnTo>
                  <a:lnTo>
                    <a:pt x="44" y="0"/>
                  </a:lnTo>
                  <a:lnTo>
                    <a:pt x="46" y="2"/>
                  </a:lnTo>
                  <a:lnTo>
                    <a:pt x="0" y="3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26" name="Freeform 224"/>
            <p:cNvSpPr>
              <a:spLocks/>
            </p:cNvSpPr>
            <p:nvPr/>
          </p:nvSpPr>
          <p:spPr bwMode="auto">
            <a:xfrm>
              <a:off x="2628" y="945"/>
              <a:ext cx="191" cy="108"/>
            </a:xfrm>
            <a:custGeom>
              <a:avLst/>
              <a:gdLst>
                <a:gd name="T0" fmla="*/ 0 w 191"/>
                <a:gd name="T1" fmla="*/ 32 h 108"/>
                <a:gd name="T2" fmla="*/ 0 w 191"/>
                <a:gd name="T3" fmla="*/ 34 h 108"/>
                <a:gd name="T4" fmla="*/ 144 w 191"/>
                <a:gd name="T5" fmla="*/ 107 h 108"/>
                <a:gd name="T6" fmla="*/ 190 w 191"/>
                <a:gd name="T7" fmla="*/ 75 h 108"/>
                <a:gd name="T8" fmla="*/ 46 w 191"/>
                <a:gd name="T9" fmla="*/ 0 h 108"/>
                <a:gd name="T10" fmla="*/ 0 w 191"/>
                <a:gd name="T11" fmla="*/ 32 h 108"/>
                <a:gd name="T12" fmla="*/ 0 60000 65536"/>
                <a:gd name="T13" fmla="*/ 0 60000 65536"/>
                <a:gd name="T14" fmla="*/ 0 60000 65536"/>
                <a:gd name="T15" fmla="*/ 0 60000 65536"/>
                <a:gd name="T16" fmla="*/ 0 60000 65536"/>
                <a:gd name="T17" fmla="*/ 0 60000 65536"/>
                <a:gd name="T18" fmla="*/ 0 w 191"/>
                <a:gd name="T19" fmla="*/ 0 h 108"/>
                <a:gd name="T20" fmla="*/ 191 w 191"/>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91" h="108">
                  <a:moveTo>
                    <a:pt x="0" y="32"/>
                  </a:moveTo>
                  <a:lnTo>
                    <a:pt x="0" y="34"/>
                  </a:lnTo>
                  <a:lnTo>
                    <a:pt x="144" y="107"/>
                  </a:lnTo>
                  <a:lnTo>
                    <a:pt x="190" y="75"/>
                  </a:lnTo>
                  <a:lnTo>
                    <a:pt x="46" y="0"/>
                  </a:lnTo>
                  <a:lnTo>
                    <a:pt x="0" y="3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27" name="Freeform 225"/>
            <p:cNvSpPr>
              <a:spLocks/>
            </p:cNvSpPr>
            <p:nvPr/>
          </p:nvSpPr>
          <p:spPr bwMode="auto">
            <a:xfrm>
              <a:off x="2472" y="840"/>
              <a:ext cx="191" cy="131"/>
            </a:xfrm>
            <a:custGeom>
              <a:avLst/>
              <a:gdLst>
                <a:gd name="T0" fmla="*/ 58 w 191"/>
                <a:gd name="T1" fmla="*/ 45 h 131"/>
                <a:gd name="T2" fmla="*/ 5 w 191"/>
                <a:gd name="T3" fmla="*/ 50 h 131"/>
                <a:gd name="T4" fmla="*/ 144 w 191"/>
                <a:gd name="T5" fmla="*/ 130 h 131"/>
                <a:gd name="T6" fmla="*/ 190 w 191"/>
                <a:gd name="T7" fmla="*/ 98 h 131"/>
                <a:gd name="T8" fmla="*/ 51 w 191"/>
                <a:gd name="T9" fmla="*/ 17 h 131"/>
                <a:gd name="T10" fmla="*/ 0 w 191"/>
                <a:gd name="T11" fmla="*/ 22 h 131"/>
                <a:gd name="T12" fmla="*/ 51 w 191"/>
                <a:gd name="T13" fmla="*/ 17 h 131"/>
                <a:gd name="T14" fmla="*/ 22 w 191"/>
                <a:gd name="T15" fmla="*/ 0 h 131"/>
                <a:gd name="T16" fmla="*/ 0 w 191"/>
                <a:gd name="T17" fmla="*/ 22 h 131"/>
                <a:gd name="T18" fmla="*/ 58 w 191"/>
                <a:gd name="T19" fmla="*/ 45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131"/>
                <a:gd name="T32" fmla="*/ 191 w 191"/>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131">
                  <a:moveTo>
                    <a:pt x="58" y="45"/>
                  </a:moveTo>
                  <a:lnTo>
                    <a:pt x="5" y="50"/>
                  </a:lnTo>
                  <a:lnTo>
                    <a:pt x="144" y="130"/>
                  </a:lnTo>
                  <a:lnTo>
                    <a:pt x="190" y="98"/>
                  </a:lnTo>
                  <a:lnTo>
                    <a:pt x="51" y="17"/>
                  </a:lnTo>
                  <a:lnTo>
                    <a:pt x="0" y="22"/>
                  </a:lnTo>
                  <a:lnTo>
                    <a:pt x="51" y="17"/>
                  </a:lnTo>
                  <a:lnTo>
                    <a:pt x="22" y="0"/>
                  </a:lnTo>
                  <a:lnTo>
                    <a:pt x="0" y="22"/>
                  </a:lnTo>
                  <a:lnTo>
                    <a:pt x="58" y="4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28" name="Freeform 226"/>
            <p:cNvSpPr>
              <a:spLocks/>
            </p:cNvSpPr>
            <p:nvPr/>
          </p:nvSpPr>
          <p:spPr bwMode="auto">
            <a:xfrm>
              <a:off x="2443" y="863"/>
              <a:ext cx="78" cy="48"/>
            </a:xfrm>
            <a:custGeom>
              <a:avLst/>
              <a:gdLst>
                <a:gd name="T0" fmla="*/ 51 w 78"/>
                <a:gd name="T1" fmla="*/ 47 h 48"/>
                <a:gd name="T2" fmla="*/ 53 w 78"/>
                <a:gd name="T3" fmla="*/ 46 h 48"/>
                <a:gd name="T4" fmla="*/ 77 w 78"/>
                <a:gd name="T5" fmla="*/ 21 h 48"/>
                <a:gd name="T6" fmla="*/ 24 w 78"/>
                <a:gd name="T7" fmla="*/ 0 h 48"/>
                <a:gd name="T8" fmla="*/ 0 w 78"/>
                <a:gd name="T9" fmla="*/ 25 h 48"/>
                <a:gd name="T10" fmla="*/ 2 w 78"/>
                <a:gd name="T11" fmla="*/ 22 h 48"/>
                <a:gd name="T12" fmla="*/ 51 w 78"/>
                <a:gd name="T13" fmla="*/ 47 h 48"/>
                <a:gd name="T14" fmla="*/ 0 60000 65536"/>
                <a:gd name="T15" fmla="*/ 0 60000 65536"/>
                <a:gd name="T16" fmla="*/ 0 60000 65536"/>
                <a:gd name="T17" fmla="*/ 0 60000 65536"/>
                <a:gd name="T18" fmla="*/ 0 60000 65536"/>
                <a:gd name="T19" fmla="*/ 0 60000 65536"/>
                <a:gd name="T20" fmla="*/ 0 60000 65536"/>
                <a:gd name="T21" fmla="*/ 0 w 78"/>
                <a:gd name="T22" fmla="*/ 0 h 48"/>
                <a:gd name="T23" fmla="*/ 78 w 7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48">
                  <a:moveTo>
                    <a:pt x="51" y="47"/>
                  </a:moveTo>
                  <a:lnTo>
                    <a:pt x="53" y="46"/>
                  </a:lnTo>
                  <a:lnTo>
                    <a:pt x="77" y="21"/>
                  </a:lnTo>
                  <a:lnTo>
                    <a:pt x="24" y="0"/>
                  </a:lnTo>
                  <a:lnTo>
                    <a:pt x="0" y="25"/>
                  </a:lnTo>
                  <a:lnTo>
                    <a:pt x="2" y="22"/>
                  </a:lnTo>
                  <a:lnTo>
                    <a:pt x="51" y="4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29" name="Freeform 227"/>
            <p:cNvSpPr>
              <a:spLocks/>
            </p:cNvSpPr>
            <p:nvPr/>
          </p:nvSpPr>
          <p:spPr bwMode="auto">
            <a:xfrm>
              <a:off x="2399" y="890"/>
              <a:ext cx="90" cy="59"/>
            </a:xfrm>
            <a:custGeom>
              <a:avLst/>
              <a:gdLst>
                <a:gd name="T0" fmla="*/ 45 w 90"/>
                <a:gd name="T1" fmla="*/ 58 h 59"/>
                <a:gd name="T2" fmla="*/ 49 w 90"/>
                <a:gd name="T3" fmla="*/ 55 h 59"/>
                <a:gd name="T4" fmla="*/ 89 w 90"/>
                <a:gd name="T5" fmla="*/ 25 h 59"/>
                <a:gd name="T6" fmla="*/ 40 w 90"/>
                <a:gd name="T7" fmla="*/ 0 h 59"/>
                <a:gd name="T8" fmla="*/ 0 w 90"/>
                <a:gd name="T9" fmla="*/ 30 h 59"/>
                <a:gd name="T10" fmla="*/ 4 w 90"/>
                <a:gd name="T11" fmla="*/ 27 h 59"/>
                <a:gd name="T12" fmla="*/ 45 w 90"/>
                <a:gd name="T13" fmla="*/ 58 h 59"/>
                <a:gd name="T14" fmla="*/ 47 w 90"/>
                <a:gd name="T15" fmla="*/ 57 h 59"/>
                <a:gd name="T16" fmla="*/ 49 w 90"/>
                <a:gd name="T17" fmla="*/ 55 h 59"/>
                <a:gd name="T18" fmla="*/ 45 w 90"/>
                <a:gd name="T19" fmla="*/ 58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9"/>
                <a:gd name="T32" fmla="*/ 90 w 9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9">
                  <a:moveTo>
                    <a:pt x="45" y="58"/>
                  </a:moveTo>
                  <a:lnTo>
                    <a:pt x="49" y="55"/>
                  </a:lnTo>
                  <a:lnTo>
                    <a:pt x="89" y="25"/>
                  </a:lnTo>
                  <a:lnTo>
                    <a:pt x="40" y="0"/>
                  </a:lnTo>
                  <a:lnTo>
                    <a:pt x="0" y="30"/>
                  </a:lnTo>
                  <a:lnTo>
                    <a:pt x="4" y="27"/>
                  </a:lnTo>
                  <a:lnTo>
                    <a:pt x="45" y="58"/>
                  </a:lnTo>
                  <a:lnTo>
                    <a:pt x="47" y="57"/>
                  </a:lnTo>
                  <a:lnTo>
                    <a:pt x="49" y="55"/>
                  </a:lnTo>
                  <a:lnTo>
                    <a:pt x="45" y="5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30" name="Freeform 228"/>
            <p:cNvSpPr>
              <a:spLocks/>
            </p:cNvSpPr>
            <p:nvPr/>
          </p:nvSpPr>
          <p:spPr bwMode="auto">
            <a:xfrm>
              <a:off x="2346" y="922"/>
              <a:ext cx="90" cy="57"/>
            </a:xfrm>
            <a:custGeom>
              <a:avLst/>
              <a:gdLst>
                <a:gd name="T0" fmla="*/ 40 w 90"/>
                <a:gd name="T1" fmla="*/ 56 h 57"/>
                <a:gd name="T2" fmla="*/ 42 w 90"/>
                <a:gd name="T3" fmla="*/ 55 h 57"/>
                <a:gd name="T4" fmla="*/ 89 w 90"/>
                <a:gd name="T5" fmla="*/ 31 h 57"/>
                <a:gd name="T6" fmla="*/ 49 w 90"/>
                <a:gd name="T7" fmla="*/ 0 h 57"/>
                <a:gd name="T8" fmla="*/ 0 w 90"/>
                <a:gd name="T9" fmla="*/ 24 h 57"/>
                <a:gd name="T10" fmla="*/ 2 w 90"/>
                <a:gd name="T11" fmla="*/ 22 h 57"/>
                <a:gd name="T12" fmla="*/ 40 w 90"/>
                <a:gd name="T13" fmla="*/ 56 h 57"/>
                <a:gd name="T14" fmla="*/ 0 60000 65536"/>
                <a:gd name="T15" fmla="*/ 0 60000 65536"/>
                <a:gd name="T16" fmla="*/ 0 60000 65536"/>
                <a:gd name="T17" fmla="*/ 0 60000 65536"/>
                <a:gd name="T18" fmla="*/ 0 60000 65536"/>
                <a:gd name="T19" fmla="*/ 0 60000 65536"/>
                <a:gd name="T20" fmla="*/ 0 60000 65536"/>
                <a:gd name="T21" fmla="*/ 0 w 90"/>
                <a:gd name="T22" fmla="*/ 0 h 57"/>
                <a:gd name="T23" fmla="*/ 90 w 9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57">
                  <a:moveTo>
                    <a:pt x="40" y="56"/>
                  </a:moveTo>
                  <a:lnTo>
                    <a:pt x="42" y="55"/>
                  </a:lnTo>
                  <a:lnTo>
                    <a:pt x="89" y="31"/>
                  </a:lnTo>
                  <a:lnTo>
                    <a:pt x="49" y="0"/>
                  </a:lnTo>
                  <a:lnTo>
                    <a:pt x="0" y="24"/>
                  </a:lnTo>
                  <a:lnTo>
                    <a:pt x="2" y="22"/>
                  </a:lnTo>
                  <a:lnTo>
                    <a:pt x="40" y="5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31" name="Freeform 229"/>
            <p:cNvSpPr>
              <a:spLocks/>
            </p:cNvSpPr>
            <p:nvPr/>
          </p:nvSpPr>
          <p:spPr bwMode="auto">
            <a:xfrm>
              <a:off x="2288" y="948"/>
              <a:ext cx="90" cy="58"/>
            </a:xfrm>
            <a:custGeom>
              <a:avLst/>
              <a:gdLst>
                <a:gd name="T0" fmla="*/ 36 w 90"/>
                <a:gd name="T1" fmla="*/ 57 h 58"/>
                <a:gd name="T2" fmla="*/ 36 w 90"/>
                <a:gd name="T3" fmla="*/ 57 h 58"/>
                <a:gd name="T4" fmla="*/ 89 w 90"/>
                <a:gd name="T5" fmla="*/ 34 h 58"/>
                <a:gd name="T6" fmla="*/ 51 w 90"/>
                <a:gd name="T7" fmla="*/ 0 h 58"/>
                <a:gd name="T8" fmla="*/ 0 w 90"/>
                <a:gd name="T9" fmla="*/ 21 h 58"/>
                <a:gd name="T10" fmla="*/ 36 w 90"/>
                <a:gd name="T11" fmla="*/ 57 h 58"/>
                <a:gd name="T12" fmla="*/ 0 60000 65536"/>
                <a:gd name="T13" fmla="*/ 0 60000 65536"/>
                <a:gd name="T14" fmla="*/ 0 60000 65536"/>
                <a:gd name="T15" fmla="*/ 0 60000 65536"/>
                <a:gd name="T16" fmla="*/ 0 60000 65536"/>
                <a:gd name="T17" fmla="*/ 0 60000 65536"/>
                <a:gd name="T18" fmla="*/ 0 w 90"/>
                <a:gd name="T19" fmla="*/ 0 h 58"/>
                <a:gd name="T20" fmla="*/ 90 w 90"/>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90" h="58">
                  <a:moveTo>
                    <a:pt x="36" y="57"/>
                  </a:moveTo>
                  <a:lnTo>
                    <a:pt x="36" y="57"/>
                  </a:lnTo>
                  <a:lnTo>
                    <a:pt x="89" y="34"/>
                  </a:lnTo>
                  <a:lnTo>
                    <a:pt x="51" y="0"/>
                  </a:lnTo>
                  <a:lnTo>
                    <a:pt x="0" y="21"/>
                  </a:lnTo>
                  <a:lnTo>
                    <a:pt x="36" y="5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32" name="Freeform 230"/>
            <p:cNvSpPr>
              <a:spLocks/>
            </p:cNvSpPr>
            <p:nvPr/>
          </p:nvSpPr>
          <p:spPr bwMode="auto">
            <a:xfrm>
              <a:off x="649" y="973"/>
              <a:ext cx="1666" cy="746"/>
            </a:xfrm>
            <a:custGeom>
              <a:avLst/>
              <a:gdLst>
                <a:gd name="T0" fmla="*/ 42 w 1666"/>
                <a:gd name="T1" fmla="*/ 745 h 746"/>
                <a:gd name="T2" fmla="*/ 42 w 1666"/>
                <a:gd name="T3" fmla="*/ 745 h 746"/>
                <a:gd name="T4" fmla="*/ 1665 w 1666"/>
                <a:gd name="T5" fmla="*/ 41 h 746"/>
                <a:gd name="T6" fmla="*/ 1623 w 1666"/>
                <a:gd name="T7" fmla="*/ 0 h 746"/>
                <a:gd name="T8" fmla="*/ 0 w 1666"/>
                <a:gd name="T9" fmla="*/ 706 h 746"/>
                <a:gd name="T10" fmla="*/ 3 w 1666"/>
                <a:gd name="T11" fmla="*/ 706 h 746"/>
                <a:gd name="T12" fmla="*/ 42 w 1666"/>
                <a:gd name="T13" fmla="*/ 745 h 746"/>
                <a:gd name="T14" fmla="*/ 0 60000 65536"/>
                <a:gd name="T15" fmla="*/ 0 60000 65536"/>
                <a:gd name="T16" fmla="*/ 0 60000 65536"/>
                <a:gd name="T17" fmla="*/ 0 60000 65536"/>
                <a:gd name="T18" fmla="*/ 0 60000 65536"/>
                <a:gd name="T19" fmla="*/ 0 60000 65536"/>
                <a:gd name="T20" fmla="*/ 0 60000 65536"/>
                <a:gd name="T21" fmla="*/ 0 w 1666"/>
                <a:gd name="T22" fmla="*/ 0 h 746"/>
                <a:gd name="T23" fmla="*/ 1666 w 1666"/>
                <a:gd name="T24" fmla="*/ 746 h 7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6" h="746">
                  <a:moveTo>
                    <a:pt x="42" y="745"/>
                  </a:moveTo>
                  <a:lnTo>
                    <a:pt x="42" y="745"/>
                  </a:lnTo>
                  <a:lnTo>
                    <a:pt x="1665" y="41"/>
                  </a:lnTo>
                  <a:lnTo>
                    <a:pt x="1623" y="0"/>
                  </a:lnTo>
                  <a:lnTo>
                    <a:pt x="0" y="706"/>
                  </a:lnTo>
                  <a:lnTo>
                    <a:pt x="3" y="706"/>
                  </a:lnTo>
                  <a:lnTo>
                    <a:pt x="42" y="74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33" name="Freeform 231"/>
            <p:cNvSpPr>
              <a:spLocks/>
            </p:cNvSpPr>
            <p:nvPr/>
          </p:nvSpPr>
          <p:spPr bwMode="auto">
            <a:xfrm>
              <a:off x="593" y="1688"/>
              <a:ext cx="83" cy="54"/>
            </a:xfrm>
            <a:custGeom>
              <a:avLst/>
              <a:gdLst>
                <a:gd name="T0" fmla="*/ 29 w 83"/>
                <a:gd name="T1" fmla="*/ 53 h 54"/>
                <a:gd name="T2" fmla="*/ 33 w 83"/>
                <a:gd name="T3" fmla="*/ 52 h 54"/>
                <a:gd name="T4" fmla="*/ 82 w 83"/>
                <a:gd name="T5" fmla="*/ 33 h 54"/>
                <a:gd name="T6" fmla="*/ 49 w 83"/>
                <a:gd name="T7" fmla="*/ 0 h 54"/>
                <a:gd name="T8" fmla="*/ 0 w 83"/>
                <a:gd name="T9" fmla="*/ 18 h 54"/>
                <a:gd name="T10" fmla="*/ 4 w 83"/>
                <a:gd name="T11" fmla="*/ 17 h 54"/>
                <a:gd name="T12" fmla="*/ 29 w 83"/>
                <a:gd name="T13" fmla="*/ 53 h 54"/>
                <a:gd name="T14" fmla="*/ 0 60000 65536"/>
                <a:gd name="T15" fmla="*/ 0 60000 65536"/>
                <a:gd name="T16" fmla="*/ 0 60000 65536"/>
                <a:gd name="T17" fmla="*/ 0 60000 65536"/>
                <a:gd name="T18" fmla="*/ 0 60000 65536"/>
                <a:gd name="T19" fmla="*/ 0 60000 65536"/>
                <a:gd name="T20" fmla="*/ 0 60000 65536"/>
                <a:gd name="T21" fmla="*/ 0 w 83"/>
                <a:gd name="T22" fmla="*/ 0 h 54"/>
                <a:gd name="T23" fmla="*/ 83 w 83"/>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4">
                  <a:moveTo>
                    <a:pt x="29" y="53"/>
                  </a:moveTo>
                  <a:lnTo>
                    <a:pt x="33" y="52"/>
                  </a:lnTo>
                  <a:lnTo>
                    <a:pt x="82" y="33"/>
                  </a:lnTo>
                  <a:lnTo>
                    <a:pt x="49" y="0"/>
                  </a:lnTo>
                  <a:lnTo>
                    <a:pt x="0" y="18"/>
                  </a:lnTo>
                  <a:lnTo>
                    <a:pt x="4" y="17"/>
                  </a:lnTo>
                  <a:lnTo>
                    <a:pt x="29" y="5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34" name="Freeform 232"/>
            <p:cNvSpPr>
              <a:spLocks/>
            </p:cNvSpPr>
            <p:nvPr/>
          </p:nvSpPr>
          <p:spPr bwMode="auto">
            <a:xfrm>
              <a:off x="528" y="1708"/>
              <a:ext cx="85" cy="54"/>
            </a:xfrm>
            <a:custGeom>
              <a:avLst/>
              <a:gdLst>
                <a:gd name="T0" fmla="*/ 22 w 85"/>
                <a:gd name="T1" fmla="*/ 53 h 54"/>
                <a:gd name="T2" fmla="*/ 24 w 85"/>
                <a:gd name="T3" fmla="*/ 53 h 54"/>
                <a:gd name="T4" fmla="*/ 84 w 85"/>
                <a:gd name="T5" fmla="*/ 36 h 54"/>
                <a:gd name="T6" fmla="*/ 60 w 85"/>
                <a:gd name="T7" fmla="*/ 0 h 54"/>
                <a:gd name="T8" fmla="*/ 0 w 85"/>
                <a:gd name="T9" fmla="*/ 15 h 54"/>
                <a:gd name="T10" fmla="*/ 2 w 85"/>
                <a:gd name="T11" fmla="*/ 15 h 54"/>
                <a:gd name="T12" fmla="*/ 22 w 85"/>
                <a:gd name="T13" fmla="*/ 53 h 54"/>
                <a:gd name="T14" fmla="*/ 0 60000 65536"/>
                <a:gd name="T15" fmla="*/ 0 60000 65536"/>
                <a:gd name="T16" fmla="*/ 0 60000 65536"/>
                <a:gd name="T17" fmla="*/ 0 60000 65536"/>
                <a:gd name="T18" fmla="*/ 0 60000 65536"/>
                <a:gd name="T19" fmla="*/ 0 60000 65536"/>
                <a:gd name="T20" fmla="*/ 0 60000 65536"/>
                <a:gd name="T21" fmla="*/ 0 w 85"/>
                <a:gd name="T22" fmla="*/ 0 h 54"/>
                <a:gd name="T23" fmla="*/ 85 w 8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54">
                  <a:moveTo>
                    <a:pt x="22" y="53"/>
                  </a:moveTo>
                  <a:lnTo>
                    <a:pt x="24" y="53"/>
                  </a:lnTo>
                  <a:lnTo>
                    <a:pt x="84" y="36"/>
                  </a:lnTo>
                  <a:lnTo>
                    <a:pt x="60" y="0"/>
                  </a:lnTo>
                  <a:lnTo>
                    <a:pt x="0" y="15"/>
                  </a:lnTo>
                  <a:lnTo>
                    <a:pt x="2" y="15"/>
                  </a:lnTo>
                  <a:lnTo>
                    <a:pt x="22" y="5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35" name="Freeform 233"/>
            <p:cNvSpPr>
              <a:spLocks/>
            </p:cNvSpPr>
            <p:nvPr/>
          </p:nvSpPr>
          <p:spPr bwMode="auto">
            <a:xfrm>
              <a:off x="454" y="1726"/>
              <a:ext cx="85" cy="54"/>
            </a:xfrm>
            <a:custGeom>
              <a:avLst/>
              <a:gdLst>
                <a:gd name="T0" fmla="*/ 15 w 85"/>
                <a:gd name="T1" fmla="*/ 53 h 54"/>
                <a:gd name="T2" fmla="*/ 20 w 85"/>
                <a:gd name="T3" fmla="*/ 52 h 54"/>
                <a:gd name="T4" fmla="*/ 84 w 85"/>
                <a:gd name="T5" fmla="*/ 38 h 54"/>
                <a:gd name="T6" fmla="*/ 64 w 85"/>
                <a:gd name="T7" fmla="*/ 0 h 54"/>
                <a:gd name="T8" fmla="*/ 0 w 85"/>
                <a:gd name="T9" fmla="*/ 14 h 54"/>
                <a:gd name="T10" fmla="*/ 2 w 85"/>
                <a:gd name="T11" fmla="*/ 13 h 54"/>
                <a:gd name="T12" fmla="*/ 15 w 85"/>
                <a:gd name="T13" fmla="*/ 53 h 54"/>
                <a:gd name="T14" fmla="*/ 0 60000 65536"/>
                <a:gd name="T15" fmla="*/ 0 60000 65536"/>
                <a:gd name="T16" fmla="*/ 0 60000 65536"/>
                <a:gd name="T17" fmla="*/ 0 60000 65536"/>
                <a:gd name="T18" fmla="*/ 0 60000 65536"/>
                <a:gd name="T19" fmla="*/ 0 60000 65536"/>
                <a:gd name="T20" fmla="*/ 0 60000 65536"/>
                <a:gd name="T21" fmla="*/ 0 w 85"/>
                <a:gd name="T22" fmla="*/ 0 h 54"/>
                <a:gd name="T23" fmla="*/ 85 w 8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54">
                  <a:moveTo>
                    <a:pt x="15" y="53"/>
                  </a:moveTo>
                  <a:lnTo>
                    <a:pt x="20" y="52"/>
                  </a:lnTo>
                  <a:lnTo>
                    <a:pt x="84" y="38"/>
                  </a:lnTo>
                  <a:lnTo>
                    <a:pt x="64" y="0"/>
                  </a:lnTo>
                  <a:lnTo>
                    <a:pt x="0" y="14"/>
                  </a:lnTo>
                  <a:lnTo>
                    <a:pt x="2" y="13"/>
                  </a:lnTo>
                  <a:lnTo>
                    <a:pt x="15" y="5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36" name="Freeform 234"/>
            <p:cNvSpPr>
              <a:spLocks/>
            </p:cNvSpPr>
            <p:nvPr/>
          </p:nvSpPr>
          <p:spPr bwMode="auto">
            <a:xfrm>
              <a:off x="304" y="1741"/>
              <a:ext cx="153" cy="49"/>
            </a:xfrm>
            <a:custGeom>
              <a:avLst/>
              <a:gdLst>
                <a:gd name="T0" fmla="*/ 97 w 153"/>
                <a:gd name="T1" fmla="*/ 12 h 49"/>
                <a:gd name="T2" fmla="*/ 81 w 153"/>
                <a:gd name="T3" fmla="*/ 48 h 49"/>
                <a:gd name="T4" fmla="*/ 152 w 153"/>
                <a:gd name="T5" fmla="*/ 40 h 49"/>
                <a:gd name="T6" fmla="*/ 138 w 153"/>
                <a:gd name="T7" fmla="*/ 0 h 49"/>
                <a:gd name="T8" fmla="*/ 67 w 153"/>
                <a:gd name="T9" fmla="*/ 8 h 49"/>
                <a:gd name="T10" fmla="*/ 50 w 153"/>
                <a:gd name="T11" fmla="*/ 43 h 49"/>
                <a:gd name="T12" fmla="*/ 67 w 153"/>
                <a:gd name="T13" fmla="*/ 8 h 49"/>
                <a:gd name="T14" fmla="*/ 0 w 153"/>
                <a:gd name="T15" fmla="*/ 15 h 49"/>
                <a:gd name="T16" fmla="*/ 50 w 153"/>
                <a:gd name="T17" fmla="*/ 43 h 49"/>
                <a:gd name="T18" fmla="*/ 97 w 153"/>
                <a:gd name="T19" fmla="*/ 1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49"/>
                <a:gd name="T32" fmla="*/ 153 w 15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49">
                  <a:moveTo>
                    <a:pt x="97" y="12"/>
                  </a:moveTo>
                  <a:lnTo>
                    <a:pt x="81" y="48"/>
                  </a:lnTo>
                  <a:lnTo>
                    <a:pt x="152" y="40"/>
                  </a:lnTo>
                  <a:lnTo>
                    <a:pt x="138" y="0"/>
                  </a:lnTo>
                  <a:lnTo>
                    <a:pt x="67" y="8"/>
                  </a:lnTo>
                  <a:lnTo>
                    <a:pt x="50" y="43"/>
                  </a:lnTo>
                  <a:lnTo>
                    <a:pt x="67" y="8"/>
                  </a:lnTo>
                  <a:lnTo>
                    <a:pt x="0" y="15"/>
                  </a:lnTo>
                  <a:lnTo>
                    <a:pt x="50" y="43"/>
                  </a:lnTo>
                  <a:lnTo>
                    <a:pt x="97" y="1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37" name="Freeform 235"/>
            <p:cNvSpPr>
              <a:spLocks/>
            </p:cNvSpPr>
            <p:nvPr/>
          </p:nvSpPr>
          <p:spPr bwMode="auto">
            <a:xfrm>
              <a:off x="359" y="1756"/>
              <a:ext cx="436" cy="253"/>
            </a:xfrm>
            <a:custGeom>
              <a:avLst/>
              <a:gdLst>
                <a:gd name="T0" fmla="*/ 432 w 436"/>
                <a:gd name="T1" fmla="*/ 215 h 253"/>
                <a:gd name="T2" fmla="*/ 435 w 436"/>
                <a:gd name="T3" fmla="*/ 217 h 253"/>
                <a:gd name="T4" fmla="*/ 51 w 436"/>
                <a:gd name="T5" fmla="*/ 0 h 253"/>
                <a:gd name="T6" fmla="*/ 0 w 436"/>
                <a:gd name="T7" fmla="*/ 35 h 253"/>
                <a:gd name="T8" fmla="*/ 384 w 436"/>
                <a:gd name="T9" fmla="*/ 252 h 253"/>
                <a:gd name="T10" fmla="*/ 389 w 436"/>
                <a:gd name="T11" fmla="*/ 252 h 253"/>
                <a:gd name="T12" fmla="*/ 432 w 436"/>
                <a:gd name="T13" fmla="*/ 215 h 253"/>
                <a:gd name="T14" fmla="*/ 0 60000 65536"/>
                <a:gd name="T15" fmla="*/ 0 60000 65536"/>
                <a:gd name="T16" fmla="*/ 0 60000 65536"/>
                <a:gd name="T17" fmla="*/ 0 60000 65536"/>
                <a:gd name="T18" fmla="*/ 0 60000 65536"/>
                <a:gd name="T19" fmla="*/ 0 60000 65536"/>
                <a:gd name="T20" fmla="*/ 0 60000 65536"/>
                <a:gd name="T21" fmla="*/ 0 w 436"/>
                <a:gd name="T22" fmla="*/ 0 h 253"/>
                <a:gd name="T23" fmla="*/ 436 w 436"/>
                <a:gd name="T24" fmla="*/ 253 h 2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 h="253">
                  <a:moveTo>
                    <a:pt x="432" y="215"/>
                  </a:moveTo>
                  <a:lnTo>
                    <a:pt x="435" y="217"/>
                  </a:lnTo>
                  <a:lnTo>
                    <a:pt x="51" y="0"/>
                  </a:lnTo>
                  <a:lnTo>
                    <a:pt x="0" y="35"/>
                  </a:lnTo>
                  <a:lnTo>
                    <a:pt x="384" y="252"/>
                  </a:lnTo>
                  <a:lnTo>
                    <a:pt x="389" y="252"/>
                  </a:lnTo>
                  <a:lnTo>
                    <a:pt x="432" y="21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38" name="Freeform 236"/>
            <p:cNvSpPr>
              <a:spLocks/>
            </p:cNvSpPr>
            <p:nvPr/>
          </p:nvSpPr>
          <p:spPr bwMode="auto">
            <a:xfrm>
              <a:off x="762" y="1979"/>
              <a:ext cx="2921" cy="1489"/>
            </a:xfrm>
            <a:custGeom>
              <a:avLst/>
              <a:gdLst>
                <a:gd name="T0" fmla="*/ 2862 w 2921"/>
                <a:gd name="T1" fmla="*/ 1440 h 1489"/>
                <a:gd name="T2" fmla="*/ 2915 w 2921"/>
                <a:gd name="T3" fmla="*/ 1437 h 1489"/>
                <a:gd name="T4" fmla="*/ 45 w 2921"/>
                <a:gd name="T5" fmla="*/ 0 h 1489"/>
                <a:gd name="T6" fmla="*/ 0 w 2921"/>
                <a:gd name="T7" fmla="*/ 38 h 1489"/>
                <a:gd name="T8" fmla="*/ 2870 w 2921"/>
                <a:gd name="T9" fmla="*/ 1475 h 1489"/>
                <a:gd name="T10" fmla="*/ 2920 w 2921"/>
                <a:gd name="T11" fmla="*/ 1470 h 1489"/>
                <a:gd name="T12" fmla="*/ 2870 w 2921"/>
                <a:gd name="T13" fmla="*/ 1475 h 1489"/>
                <a:gd name="T14" fmla="*/ 2896 w 2921"/>
                <a:gd name="T15" fmla="*/ 1488 h 1489"/>
                <a:gd name="T16" fmla="*/ 2920 w 2921"/>
                <a:gd name="T17" fmla="*/ 1470 h 1489"/>
                <a:gd name="T18" fmla="*/ 2862 w 2921"/>
                <a:gd name="T19" fmla="*/ 1440 h 14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21"/>
                <a:gd name="T31" fmla="*/ 0 h 1489"/>
                <a:gd name="T32" fmla="*/ 2921 w 2921"/>
                <a:gd name="T33" fmla="*/ 1489 h 14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21" h="1489">
                  <a:moveTo>
                    <a:pt x="2862" y="1440"/>
                  </a:moveTo>
                  <a:lnTo>
                    <a:pt x="2915" y="1437"/>
                  </a:lnTo>
                  <a:lnTo>
                    <a:pt x="45" y="0"/>
                  </a:lnTo>
                  <a:lnTo>
                    <a:pt x="0" y="38"/>
                  </a:lnTo>
                  <a:lnTo>
                    <a:pt x="2870" y="1475"/>
                  </a:lnTo>
                  <a:lnTo>
                    <a:pt x="2920" y="1470"/>
                  </a:lnTo>
                  <a:lnTo>
                    <a:pt x="2870" y="1475"/>
                  </a:lnTo>
                  <a:lnTo>
                    <a:pt x="2896" y="1488"/>
                  </a:lnTo>
                  <a:lnTo>
                    <a:pt x="2920" y="1470"/>
                  </a:lnTo>
                  <a:lnTo>
                    <a:pt x="2862" y="144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39" name="Freeform 237"/>
            <p:cNvSpPr>
              <a:spLocks/>
            </p:cNvSpPr>
            <p:nvPr/>
          </p:nvSpPr>
          <p:spPr bwMode="auto">
            <a:xfrm>
              <a:off x="3640" y="2056"/>
              <a:ext cx="1922" cy="1393"/>
            </a:xfrm>
            <a:custGeom>
              <a:avLst/>
              <a:gdLst>
                <a:gd name="T0" fmla="*/ 1845 w 1922"/>
                <a:gd name="T1" fmla="*/ 45 h 1393"/>
                <a:gd name="T2" fmla="*/ 1830 w 1922"/>
                <a:gd name="T3" fmla="*/ 7 h 1393"/>
                <a:gd name="T4" fmla="*/ 0 w 1922"/>
                <a:gd name="T5" fmla="*/ 1362 h 1393"/>
                <a:gd name="T6" fmla="*/ 57 w 1922"/>
                <a:gd name="T7" fmla="*/ 1392 h 1393"/>
                <a:gd name="T8" fmla="*/ 1887 w 1922"/>
                <a:gd name="T9" fmla="*/ 38 h 1393"/>
                <a:gd name="T10" fmla="*/ 1871 w 1922"/>
                <a:gd name="T11" fmla="*/ 0 h 1393"/>
                <a:gd name="T12" fmla="*/ 1887 w 1922"/>
                <a:gd name="T13" fmla="*/ 38 h 1393"/>
                <a:gd name="T14" fmla="*/ 1921 w 1922"/>
                <a:gd name="T15" fmla="*/ 12 h 1393"/>
                <a:gd name="T16" fmla="*/ 1871 w 1922"/>
                <a:gd name="T17" fmla="*/ 0 h 1393"/>
                <a:gd name="T18" fmla="*/ 1845 w 1922"/>
                <a:gd name="T19" fmla="*/ 45 h 13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2"/>
                <a:gd name="T31" fmla="*/ 0 h 1393"/>
                <a:gd name="T32" fmla="*/ 1922 w 1922"/>
                <a:gd name="T33" fmla="*/ 1393 h 13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2" h="1393">
                  <a:moveTo>
                    <a:pt x="1845" y="45"/>
                  </a:moveTo>
                  <a:lnTo>
                    <a:pt x="1830" y="7"/>
                  </a:lnTo>
                  <a:lnTo>
                    <a:pt x="0" y="1362"/>
                  </a:lnTo>
                  <a:lnTo>
                    <a:pt x="57" y="1392"/>
                  </a:lnTo>
                  <a:lnTo>
                    <a:pt x="1887" y="38"/>
                  </a:lnTo>
                  <a:lnTo>
                    <a:pt x="1871" y="0"/>
                  </a:lnTo>
                  <a:lnTo>
                    <a:pt x="1887" y="38"/>
                  </a:lnTo>
                  <a:lnTo>
                    <a:pt x="1921" y="12"/>
                  </a:lnTo>
                  <a:lnTo>
                    <a:pt x="1871" y="0"/>
                  </a:lnTo>
                  <a:lnTo>
                    <a:pt x="1845" y="4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40" name="Freeform 238"/>
            <p:cNvSpPr>
              <a:spLocks/>
            </p:cNvSpPr>
            <p:nvPr/>
          </p:nvSpPr>
          <p:spPr bwMode="auto">
            <a:xfrm>
              <a:off x="5461" y="2048"/>
              <a:ext cx="51" cy="44"/>
            </a:xfrm>
            <a:custGeom>
              <a:avLst/>
              <a:gdLst>
                <a:gd name="T0" fmla="*/ 0 w 51"/>
                <a:gd name="T1" fmla="*/ 36 h 44"/>
                <a:gd name="T2" fmla="*/ 2 w 51"/>
                <a:gd name="T3" fmla="*/ 36 h 44"/>
                <a:gd name="T4" fmla="*/ 30 w 51"/>
                <a:gd name="T5" fmla="*/ 43 h 44"/>
                <a:gd name="T6" fmla="*/ 50 w 51"/>
                <a:gd name="T7" fmla="*/ 7 h 44"/>
                <a:gd name="T8" fmla="*/ 20 w 51"/>
                <a:gd name="T9" fmla="*/ 0 h 44"/>
                <a:gd name="T10" fmla="*/ 22 w 51"/>
                <a:gd name="T11" fmla="*/ 0 h 44"/>
                <a:gd name="T12" fmla="*/ 0 w 51"/>
                <a:gd name="T13" fmla="*/ 36 h 44"/>
                <a:gd name="T14" fmla="*/ 0 60000 65536"/>
                <a:gd name="T15" fmla="*/ 0 60000 65536"/>
                <a:gd name="T16" fmla="*/ 0 60000 65536"/>
                <a:gd name="T17" fmla="*/ 0 60000 65536"/>
                <a:gd name="T18" fmla="*/ 0 60000 65536"/>
                <a:gd name="T19" fmla="*/ 0 60000 65536"/>
                <a:gd name="T20" fmla="*/ 0 60000 65536"/>
                <a:gd name="T21" fmla="*/ 0 w 51"/>
                <a:gd name="T22" fmla="*/ 0 h 44"/>
                <a:gd name="T23" fmla="*/ 51 w 51"/>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44">
                  <a:moveTo>
                    <a:pt x="0" y="36"/>
                  </a:moveTo>
                  <a:lnTo>
                    <a:pt x="2" y="36"/>
                  </a:lnTo>
                  <a:lnTo>
                    <a:pt x="30" y="43"/>
                  </a:lnTo>
                  <a:lnTo>
                    <a:pt x="50" y="7"/>
                  </a:lnTo>
                  <a:lnTo>
                    <a:pt x="20" y="0"/>
                  </a:lnTo>
                  <a:lnTo>
                    <a:pt x="22" y="0"/>
                  </a:lnTo>
                  <a:lnTo>
                    <a:pt x="0" y="3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41" name="Freeform 239"/>
            <p:cNvSpPr>
              <a:spLocks/>
            </p:cNvSpPr>
            <p:nvPr/>
          </p:nvSpPr>
          <p:spPr bwMode="auto">
            <a:xfrm>
              <a:off x="5276" y="1999"/>
              <a:ext cx="199" cy="85"/>
            </a:xfrm>
            <a:custGeom>
              <a:avLst/>
              <a:gdLst>
                <a:gd name="T0" fmla="*/ 0 w 199"/>
                <a:gd name="T1" fmla="*/ 39 h 85"/>
                <a:gd name="T2" fmla="*/ 2 w 199"/>
                <a:gd name="T3" fmla="*/ 39 h 85"/>
                <a:gd name="T4" fmla="*/ 171 w 199"/>
                <a:gd name="T5" fmla="*/ 84 h 85"/>
                <a:gd name="T6" fmla="*/ 198 w 199"/>
                <a:gd name="T7" fmla="*/ 44 h 85"/>
                <a:gd name="T8" fmla="*/ 29 w 199"/>
                <a:gd name="T9" fmla="*/ 0 h 85"/>
                <a:gd name="T10" fmla="*/ 32 w 199"/>
                <a:gd name="T11" fmla="*/ 0 h 85"/>
                <a:gd name="T12" fmla="*/ 0 w 199"/>
                <a:gd name="T13" fmla="*/ 39 h 85"/>
                <a:gd name="T14" fmla="*/ 0 60000 65536"/>
                <a:gd name="T15" fmla="*/ 0 60000 65536"/>
                <a:gd name="T16" fmla="*/ 0 60000 65536"/>
                <a:gd name="T17" fmla="*/ 0 60000 65536"/>
                <a:gd name="T18" fmla="*/ 0 60000 65536"/>
                <a:gd name="T19" fmla="*/ 0 60000 65536"/>
                <a:gd name="T20" fmla="*/ 0 60000 65536"/>
                <a:gd name="T21" fmla="*/ 0 w 199"/>
                <a:gd name="T22" fmla="*/ 0 h 85"/>
                <a:gd name="T23" fmla="*/ 199 w 199"/>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85">
                  <a:moveTo>
                    <a:pt x="0" y="39"/>
                  </a:moveTo>
                  <a:lnTo>
                    <a:pt x="2" y="39"/>
                  </a:lnTo>
                  <a:lnTo>
                    <a:pt x="171" y="84"/>
                  </a:lnTo>
                  <a:lnTo>
                    <a:pt x="198" y="44"/>
                  </a:lnTo>
                  <a:lnTo>
                    <a:pt x="29" y="0"/>
                  </a:lnTo>
                  <a:lnTo>
                    <a:pt x="32" y="0"/>
                  </a:lnTo>
                  <a:lnTo>
                    <a:pt x="0" y="3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42" name="Freeform 240"/>
            <p:cNvSpPr>
              <a:spLocks/>
            </p:cNvSpPr>
            <p:nvPr/>
          </p:nvSpPr>
          <p:spPr bwMode="auto">
            <a:xfrm>
              <a:off x="5100" y="1943"/>
              <a:ext cx="196" cy="91"/>
            </a:xfrm>
            <a:custGeom>
              <a:avLst/>
              <a:gdLst>
                <a:gd name="T0" fmla="*/ 0 w 196"/>
                <a:gd name="T1" fmla="*/ 39 h 91"/>
                <a:gd name="T2" fmla="*/ 0 w 196"/>
                <a:gd name="T3" fmla="*/ 39 h 91"/>
                <a:gd name="T4" fmla="*/ 163 w 196"/>
                <a:gd name="T5" fmla="*/ 90 h 91"/>
                <a:gd name="T6" fmla="*/ 195 w 196"/>
                <a:gd name="T7" fmla="*/ 51 h 91"/>
                <a:gd name="T8" fmla="*/ 32 w 196"/>
                <a:gd name="T9" fmla="*/ 0 h 91"/>
                <a:gd name="T10" fmla="*/ 34 w 196"/>
                <a:gd name="T11" fmla="*/ 0 h 91"/>
                <a:gd name="T12" fmla="*/ 0 w 196"/>
                <a:gd name="T13" fmla="*/ 39 h 91"/>
                <a:gd name="T14" fmla="*/ 0 60000 65536"/>
                <a:gd name="T15" fmla="*/ 0 60000 65536"/>
                <a:gd name="T16" fmla="*/ 0 60000 65536"/>
                <a:gd name="T17" fmla="*/ 0 60000 65536"/>
                <a:gd name="T18" fmla="*/ 0 60000 65536"/>
                <a:gd name="T19" fmla="*/ 0 60000 65536"/>
                <a:gd name="T20" fmla="*/ 0 60000 65536"/>
                <a:gd name="T21" fmla="*/ 0 w 196"/>
                <a:gd name="T22" fmla="*/ 0 h 91"/>
                <a:gd name="T23" fmla="*/ 196 w 196"/>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1">
                  <a:moveTo>
                    <a:pt x="0" y="39"/>
                  </a:moveTo>
                  <a:lnTo>
                    <a:pt x="0" y="39"/>
                  </a:lnTo>
                  <a:lnTo>
                    <a:pt x="163" y="90"/>
                  </a:lnTo>
                  <a:lnTo>
                    <a:pt x="195" y="51"/>
                  </a:lnTo>
                  <a:lnTo>
                    <a:pt x="32" y="0"/>
                  </a:lnTo>
                  <a:lnTo>
                    <a:pt x="34" y="0"/>
                  </a:lnTo>
                  <a:lnTo>
                    <a:pt x="0" y="3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43" name="Freeform 241"/>
            <p:cNvSpPr>
              <a:spLocks/>
            </p:cNvSpPr>
            <p:nvPr/>
          </p:nvSpPr>
          <p:spPr bwMode="auto">
            <a:xfrm>
              <a:off x="4926" y="1881"/>
              <a:ext cx="196" cy="96"/>
            </a:xfrm>
            <a:custGeom>
              <a:avLst/>
              <a:gdLst>
                <a:gd name="T0" fmla="*/ 0 w 196"/>
                <a:gd name="T1" fmla="*/ 38 h 96"/>
                <a:gd name="T2" fmla="*/ 2 w 196"/>
                <a:gd name="T3" fmla="*/ 38 h 96"/>
                <a:gd name="T4" fmla="*/ 161 w 196"/>
                <a:gd name="T5" fmla="*/ 95 h 96"/>
                <a:gd name="T6" fmla="*/ 195 w 196"/>
                <a:gd name="T7" fmla="*/ 56 h 96"/>
                <a:gd name="T8" fmla="*/ 37 w 196"/>
                <a:gd name="T9" fmla="*/ 0 h 96"/>
                <a:gd name="T10" fmla="*/ 37 w 196"/>
                <a:gd name="T11" fmla="*/ 2 h 96"/>
                <a:gd name="T12" fmla="*/ 0 w 196"/>
                <a:gd name="T13" fmla="*/ 38 h 96"/>
                <a:gd name="T14" fmla="*/ 0 60000 65536"/>
                <a:gd name="T15" fmla="*/ 0 60000 65536"/>
                <a:gd name="T16" fmla="*/ 0 60000 65536"/>
                <a:gd name="T17" fmla="*/ 0 60000 65536"/>
                <a:gd name="T18" fmla="*/ 0 60000 65536"/>
                <a:gd name="T19" fmla="*/ 0 60000 65536"/>
                <a:gd name="T20" fmla="*/ 0 60000 65536"/>
                <a:gd name="T21" fmla="*/ 0 w 196"/>
                <a:gd name="T22" fmla="*/ 0 h 96"/>
                <a:gd name="T23" fmla="*/ 196 w 19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6">
                  <a:moveTo>
                    <a:pt x="0" y="38"/>
                  </a:moveTo>
                  <a:lnTo>
                    <a:pt x="2" y="38"/>
                  </a:lnTo>
                  <a:lnTo>
                    <a:pt x="161" y="95"/>
                  </a:lnTo>
                  <a:lnTo>
                    <a:pt x="195" y="56"/>
                  </a:lnTo>
                  <a:lnTo>
                    <a:pt x="37" y="0"/>
                  </a:lnTo>
                  <a:lnTo>
                    <a:pt x="37" y="2"/>
                  </a:lnTo>
                  <a:lnTo>
                    <a:pt x="0" y="3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44" name="Freeform 242"/>
            <p:cNvSpPr>
              <a:spLocks/>
            </p:cNvSpPr>
            <p:nvPr/>
          </p:nvSpPr>
          <p:spPr bwMode="auto">
            <a:xfrm>
              <a:off x="4399" y="1678"/>
              <a:ext cx="551" cy="236"/>
            </a:xfrm>
            <a:custGeom>
              <a:avLst/>
              <a:gdLst>
                <a:gd name="T0" fmla="*/ 49 w 551"/>
                <a:gd name="T1" fmla="*/ 2 h 236"/>
                <a:gd name="T2" fmla="*/ 5 w 551"/>
                <a:gd name="T3" fmla="*/ 38 h 236"/>
                <a:gd name="T4" fmla="*/ 512 w 551"/>
                <a:gd name="T5" fmla="*/ 235 h 236"/>
                <a:gd name="T6" fmla="*/ 550 w 551"/>
                <a:gd name="T7" fmla="*/ 197 h 236"/>
                <a:gd name="T8" fmla="*/ 43 w 551"/>
                <a:gd name="T9" fmla="*/ 0 h 236"/>
                <a:gd name="T10" fmla="*/ 0 w 551"/>
                <a:gd name="T11" fmla="*/ 37 h 236"/>
                <a:gd name="T12" fmla="*/ 49 w 551"/>
                <a:gd name="T13" fmla="*/ 2 h 236"/>
                <a:gd name="T14" fmla="*/ 0 60000 65536"/>
                <a:gd name="T15" fmla="*/ 0 60000 65536"/>
                <a:gd name="T16" fmla="*/ 0 60000 65536"/>
                <a:gd name="T17" fmla="*/ 0 60000 65536"/>
                <a:gd name="T18" fmla="*/ 0 60000 65536"/>
                <a:gd name="T19" fmla="*/ 0 60000 65536"/>
                <a:gd name="T20" fmla="*/ 0 60000 65536"/>
                <a:gd name="T21" fmla="*/ 0 w 551"/>
                <a:gd name="T22" fmla="*/ 0 h 236"/>
                <a:gd name="T23" fmla="*/ 551 w 551"/>
                <a:gd name="T24" fmla="*/ 236 h 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1" h="236">
                  <a:moveTo>
                    <a:pt x="49" y="2"/>
                  </a:moveTo>
                  <a:lnTo>
                    <a:pt x="5" y="38"/>
                  </a:lnTo>
                  <a:lnTo>
                    <a:pt x="512" y="235"/>
                  </a:lnTo>
                  <a:lnTo>
                    <a:pt x="550" y="197"/>
                  </a:lnTo>
                  <a:lnTo>
                    <a:pt x="43" y="0"/>
                  </a:lnTo>
                  <a:lnTo>
                    <a:pt x="0" y="37"/>
                  </a:lnTo>
                  <a:lnTo>
                    <a:pt x="49" y="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45" name="Freeform 243"/>
            <p:cNvSpPr>
              <a:spLocks/>
            </p:cNvSpPr>
            <p:nvPr/>
          </p:nvSpPr>
          <p:spPr bwMode="auto">
            <a:xfrm>
              <a:off x="4399" y="1679"/>
              <a:ext cx="847" cy="471"/>
            </a:xfrm>
            <a:custGeom>
              <a:avLst/>
              <a:gdLst>
                <a:gd name="T0" fmla="*/ 846 w 847"/>
                <a:gd name="T1" fmla="*/ 452 h 471"/>
                <a:gd name="T2" fmla="*/ 833 w 847"/>
                <a:gd name="T3" fmla="*/ 434 h 471"/>
                <a:gd name="T4" fmla="*/ 49 w 847"/>
                <a:gd name="T5" fmla="*/ 0 h 471"/>
                <a:gd name="T6" fmla="*/ 0 w 847"/>
                <a:gd name="T7" fmla="*/ 36 h 471"/>
                <a:gd name="T8" fmla="*/ 786 w 847"/>
                <a:gd name="T9" fmla="*/ 470 h 471"/>
                <a:gd name="T10" fmla="*/ 774 w 847"/>
                <a:gd name="T11" fmla="*/ 452 h 471"/>
                <a:gd name="T12" fmla="*/ 846 w 847"/>
                <a:gd name="T13" fmla="*/ 454 h 471"/>
                <a:gd name="T14" fmla="*/ 846 w 847"/>
                <a:gd name="T15" fmla="*/ 442 h 471"/>
                <a:gd name="T16" fmla="*/ 833 w 847"/>
                <a:gd name="T17" fmla="*/ 434 h 471"/>
                <a:gd name="T18" fmla="*/ 846 w 847"/>
                <a:gd name="T19" fmla="*/ 452 h 4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7"/>
                <a:gd name="T31" fmla="*/ 0 h 471"/>
                <a:gd name="T32" fmla="*/ 847 w 847"/>
                <a:gd name="T33" fmla="*/ 471 h 4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7" h="471">
                  <a:moveTo>
                    <a:pt x="846" y="452"/>
                  </a:moveTo>
                  <a:lnTo>
                    <a:pt x="833" y="434"/>
                  </a:lnTo>
                  <a:lnTo>
                    <a:pt x="49" y="0"/>
                  </a:lnTo>
                  <a:lnTo>
                    <a:pt x="0" y="36"/>
                  </a:lnTo>
                  <a:lnTo>
                    <a:pt x="786" y="470"/>
                  </a:lnTo>
                  <a:lnTo>
                    <a:pt x="774" y="452"/>
                  </a:lnTo>
                  <a:lnTo>
                    <a:pt x="846" y="454"/>
                  </a:lnTo>
                  <a:lnTo>
                    <a:pt x="846" y="442"/>
                  </a:lnTo>
                  <a:lnTo>
                    <a:pt x="833" y="434"/>
                  </a:lnTo>
                  <a:lnTo>
                    <a:pt x="846" y="45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46" name="Freeform 244"/>
            <p:cNvSpPr>
              <a:spLocks/>
            </p:cNvSpPr>
            <p:nvPr/>
          </p:nvSpPr>
          <p:spPr bwMode="auto">
            <a:xfrm>
              <a:off x="5184" y="2141"/>
              <a:ext cx="62" cy="33"/>
            </a:xfrm>
            <a:custGeom>
              <a:avLst/>
              <a:gdLst>
                <a:gd name="T0" fmla="*/ 61 w 62"/>
                <a:gd name="T1" fmla="*/ 32 h 33"/>
                <a:gd name="T2" fmla="*/ 61 w 62"/>
                <a:gd name="T3" fmla="*/ 31 h 33"/>
                <a:gd name="T4" fmla="*/ 61 w 62"/>
                <a:gd name="T5" fmla="*/ 0 h 33"/>
                <a:gd name="T6" fmla="*/ 2 w 62"/>
                <a:gd name="T7" fmla="*/ 0 h 33"/>
                <a:gd name="T8" fmla="*/ 0 w 62"/>
                <a:gd name="T9" fmla="*/ 31 h 33"/>
                <a:gd name="T10" fmla="*/ 0 w 62"/>
                <a:gd name="T11" fmla="*/ 28 h 33"/>
                <a:gd name="T12" fmla="*/ 61 w 62"/>
                <a:gd name="T13" fmla="*/ 32 h 33"/>
                <a:gd name="T14" fmla="*/ 0 60000 65536"/>
                <a:gd name="T15" fmla="*/ 0 60000 65536"/>
                <a:gd name="T16" fmla="*/ 0 60000 65536"/>
                <a:gd name="T17" fmla="*/ 0 60000 65536"/>
                <a:gd name="T18" fmla="*/ 0 60000 65536"/>
                <a:gd name="T19" fmla="*/ 0 60000 65536"/>
                <a:gd name="T20" fmla="*/ 0 60000 65536"/>
                <a:gd name="T21" fmla="*/ 0 w 62"/>
                <a:gd name="T22" fmla="*/ 0 h 33"/>
                <a:gd name="T23" fmla="*/ 62 w 6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3">
                  <a:moveTo>
                    <a:pt x="61" y="32"/>
                  </a:moveTo>
                  <a:lnTo>
                    <a:pt x="61" y="31"/>
                  </a:lnTo>
                  <a:lnTo>
                    <a:pt x="61" y="0"/>
                  </a:lnTo>
                  <a:lnTo>
                    <a:pt x="2" y="0"/>
                  </a:lnTo>
                  <a:lnTo>
                    <a:pt x="0" y="31"/>
                  </a:lnTo>
                  <a:lnTo>
                    <a:pt x="0" y="28"/>
                  </a:lnTo>
                  <a:lnTo>
                    <a:pt x="61" y="3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47" name="Freeform 245"/>
            <p:cNvSpPr>
              <a:spLocks/>
            </p:cNvSpPr>
            <p:nvPr/>
          </p:nvSpPr>
          <p:spPr bwMode="auto">
            <a:xfrm>
              <a:off x="5181" y="2178"/>
              <a:ext cx="65" cy="14"/>
            </a:xfrm>
            <a:custGeom>
              <a:avLst/>
              <a:gdLst>
                <a:gd name="T0" fmla="*/ 60 w 65"/>
                <a:gd name="T1" fmla="*/ 13 h 14"/>
                <a:gd name="T2" fmla="*/ 62 w 65"/>
                <a:gd name="T3" fmla="*/ 8 h 14"/>
                <a:gd name="T4" fmla="*/ 64 w 65"/>
                <a:gd name="T5" fmla="*/ 3 h 14"/>
                <a:gd name="T6" fmla="*/ 2 w 65"/>
                <a:gd name="T7" fmla="*/ 0 h 14"/>
                <a:gd name="T8" fmla="*/ 0 w 65"/>
                <a:gd name="T9" fmla="*/ 5 h 14"/>
                <a:gd name="T10" fmla="*/ 4 w 65"/>
                <a:gd name="T11" fmla="*/ 0 h 14"/>
                <a:gd name="T12" fmla="*/ 60 w 65"/>
                <a:gd name="T13" fmla="*/ 13 h 14"/>
                <a:gd name="T14" fmla="*/ 62 w 65"/>
                <a:gd name="T15" fmla="*/ 10 h 14"/>
                <a:gd name="T16" fmla="*/ 62 w 65"/>
                <a:gd name="T17" fmla="*/ 8 h 14"/>
                <a:gd name="T18" fmla="*/ 60 w 65"/>
                <a:gd name="T19" fmla="*/ 1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14"/>
                <a:gd name="T32" fmla="*/ 65 w 6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14">
                  <a:moveTo>
                    <a:pt x="60" y="13"/>
                  </a:moveTo>
                  <a:lnTo>
                    <a:pt x="62" y="8"/>
                  </a:lnTo>
                  <a:lnTo>
                    <a:pt x="64" y="3"/>
                  </a:lnTo>
                  <a:lnTo>
                    <a:pt x="2" y="0"/>
                  </a:lnTo>
                  <a:lnTo>
                    <a:pt x="0" y="5"/>
                  </a:lnTo>
                  <a:lnTo>
                    <a:pt x="4" y="0"/>
                  </a:lnTo>
                  <a:lnTo>
                    <a:pt x="60" y="13"/>
                  </a:lnTo>
                  <a:lnTo>
                    <a:pt x="62" y="10"/>
                  </a:lnTo>
                  <a:lnTo>
                    <a:pt x="62" y="8"/>
                  </a:lnTo>
                  <a:lnTo>
                    <a:pt x="60" y="1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48" name="Freeform 246"/>
            <p:cNvSpPr>
              <a:spLocks/>
            </p:cNvSpPr>
            <p:nvPr/>
          </p:nvSpPr>
          <p:spPr bwMode="auto">
            <a:xfrm>
              <a:off x="5176" y="2178"/>
              <a:ext cx="64" cy="34"/>
            </a:xfrm>
            <a:custGeom>
              <a:avLst/>
              <a:gdLst>
                <a:gd name="T0" fmla="*/ 44 w 64"/>
                <a:gd name="T1" fmla="*/ 33 h 34"/>
                <a:gd name="T2" fmla="*/ 53 w 64"/>
                <a:gd name="T3" fmla="*/ 27 h 34"/>
                <a:gd name="T4" fmla="*/ 63 w 64"/>
                <a:gd name="T5" fmla="*/ 18 h 34"/>
                <a:gd name="T6" fmla="*/ 8 w 64"/>
                <a:gd name="T7" fmla="*/ 0 h 34"/>
                <a:gd name="T8" fmla="*/ 0 w 64"/>
                <a:gd name="T9" fmla="*/ 9 h 34"/>
                <a:gd name="T10" fmla="*/ 8 w 64"/>
                <a:gd name="T11" fmla="*/ 4 h 34"/>
                <a:gd name="T12" fmla="*/ 44 w 64"/>
                <a:gd name="T13" fmla="*/ 33 h 34"/>
                <a:gd name="T14" fmla="*/ 50 w 64"/>
                <a:gd name="T15" fmla="*/ 30 h 34"/>
                <a:gd name="T16" fmla="*/ 53 w 64"/>
                <a:gd name="T17" fmla="*/ 27 h 34"/>
                <a:gd name="T18" fmla="*/ 44 w 64"/>
                <a:gd name="T19" fmla="*/ 3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4"/>
                <a:gd name="T32" fmla="*/ 64 w 64"/>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4">
                  <a:moveTo>
                    <a:pt x="44" y="33"/>
                  </a:moveTo>
                  <a:lnTo>
                    <a:pt x="53" y="27"/>
                  </a:lnTo>
                  <a:lnTo>
                    <a:pt x="63" y="18"/>
                  </a:lnTo>
                  <a:lnTo>
                    <a:pt x="8" y="0"/>
                  </a:lnTo>
                  <a:lnTo>
                    <a:pt x="0" y="9"/>
                  </a:lnTo>
                  <a:lnTo>
                    <a:pt x="8" y="4"/>
                  </a:lnTo>
                  <a:lnTo>
                    <a:pt x="44" y="33"/>
                  </a:lnTo>
                  <a:lnTo>
                    <a:pt x="50" y="30"/>
                  </a:lnTo>
                  <a:lnTo>
                    <a:pt x="53" y="27"/>
                  </a:lnTo>
                  <a:lnTo>
                    <a:pt x="44" y="3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49" name="Freeform 247"/>
            <p:cNvSpPr>
              <a:spLocks/>
            </p:cNvSpPr>
            <p:nvPr/>
          </p:nvSpPr>
          <p:spPr bwMode="auto">
            <a:xfrm>
              <a:off x="5168" y="2183"/>
              <a:ext cx="49" cy="39"/>
            </a:xfrm>
            <a:custGeom>
              <a:avLst/>
              <a:gdLst>
                <a:gd name="T0" fmla="*/ 32 w 49"/>
                <a:gd name="T1" fmla="*/ 38 h 39"/>
                <a:gd name="T2" fmla="*/ 34 w 49"/>
                <a:gd name="T3" fmla="*/ 38 h 39"/>
                <a:gd name="T4" fmla="*/ 48 w 49"/>
                <a:gd name="T5" fmla="*/ 30 h 39"/>
                <a:gd name="T6" fmla="*/ 14 w 49"/>
                <a:gd name="T7" fmla="*/ 0 h 39"/>
                <a:gd name="T8" fmla="*/ 0 w 49"/>
                <a:gd name="T9" fmla="*/ 8 h 39"/>
                <a:gd name="T10" fmla="*/ 2 w 49"/>
                <a:gd name="T11" fmla="*/ 7 h 39"/>
                <a:gd name="T12" fmla="*/ 32 w 49"/>
                <a:gd name="T13" fmla="*/ 38 h 39"/>
                <a:gd name="T14" fmla="*/ 0 60000 65536"/>
                <a:gd name="T15" fmla="*/ 0 60000 65536"/>
                <a:gd name="T16" fmla="*/ 0 60000 65536"/>
                <a:gd name="T17" fmla="*/ 0 60000 65536"/>
                <a:gd name="T18" fmla="*/ 0 60000 65536"/>
                <a:gd name="T19" fmla="*/ 0 60000 65536"/>
                <a:gd name="T20" fmla="*/ 0 60000 65536"/>
                <a:gd name="T21" fmla="*/ 0 w 49"/>
                <a:gd name="T22" fmla="*/ 0 h 39"/>
                <a:gd name="T23" fmla="*/ 49 w 4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9">
                  <a:moveTo>
                    <a:pt x="32" y="38"/>
                  </a:moveTo>
                  <a:lnTo>
                    <a:pt x="34" y="38"/>
                  </a:lnTo>
                  <a:lnTo>
                    <a:pt x="48" y="30"/>
                  </a:lnTo>
                  <a:lnTo>
                    <a:pt x="14" y="0"/>
                  </a:lnTo>
                  <a:lnTo>
                    <a:pt x="0" y="8"/>
                  </a:lnTo>
                  <a:lnTo>
                    <a:pt x="2" y="7"/>
                  </a:lnTo>
                  <a:lnTo>
                    <a:pt x="32" y="3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50" name="Freeform 248"/>
            <p:cNvSpPr>
              <a:spLocks/>
            </p:cNvSpPr>
            <p:nvPr/>
          </p:nvSpPr>
          <p:spPr bwMode="auto">
            <a:xfrm>
              <a:off x="4499" y="2191"/>
              <a:ext cx="697" cy="291"/>
            </a:xfrm>
            <a:custGeom>
              <a:avLst/>
              <a:gdLst>
                <a:gd name="T0" fmla="*/ 39 w 697"/>
                <a:gd name="T1" fmla="*/ 290 h 291"/>
                <a:gd name="T2" fmla="*/ 39 w 697"/>
                <a:gd name="T3" fmla="*/ 290 h 291"/>
                <a:gd name="T4" fmla="*/ 696 w 697"/>
                <a:gd name="T5" fmla="*/ 39 h 291"/>
                <a:gd name="T6" fmla="*/ 657 w 697"/>
                <a:gd name="T7" fmla="*/ 0 h 291"/>
                <a:gd name="T8" fmla="*/ 0 w 697"/>
                <a:gd name="T9" fmla="*/ 251 h 291"/>
                <a:gd name="T10" fmla="*/ 39 w 697"/>
                <a:gd name="T11" fmla="*/ 290 h 291"/>
                <a:gd name="T12" fmla="*/ 0 60000 65536"/>
                <a:gd name="T13" fmla="*/ 0 60000 65536"/>
                <a:gd name="T14" fmla="*/ 0 60000 65536"/>
                <a:gd name="T15" fmla="*/ 0 60000 65536"/>
                <a:gd name="T16" fmla="*/ 0 60000 65536"/>
                <a:gd name="T17" fmla="*/ 0 60000 65536"/>
                <a:gd name="T18" fmla="*/ 0 w 697"/>
                <a:gd name="T19" fmla="*/ 0 h 291"/>
                <a:gd name="T20" fmla="*/ 697 w 697"/>
                <a:gd name="T21" fmla="*/ 291 h 291"/>
              </a:gdLst>
              <a:ahLst/>
              <a:cxnLst>
                <a:cxn ang="T12">
                  <a:pos x="T0" y="T1"/>
                </a:cxn>
                <a:cxn ang="T13">
                  <a:pos x="T2" y="T3"/>
                </a:cxn>
                <a:cxn ang="T14">
                  <a:pos x="T4" y="T5"/>
                </a:cxn>
                <a:cxn ang="T15">
                  <a:pos x="T6" y="T7"/>
                </a:cxn>
                <a:cxn ang="T16">
                  <a:pos x="T8" y="T9"/>
                </a:cxn>
                <a:cxn ang="T17">
                  <a:pos x="T10" y="T11"/>
                </a:cxn>
              </a:cxnLst>
              <a:rect l="T18" t="T19" r="T20" b="T21"/>
              <a:pathLst>
                <a:path w="697" h="291">
                  <a:moveTo>
                    <a:pt x="39" y="290"/>
                  </a:moveTo>
                  <a:lnTo>
                    <a:pt x="39" y="290"/>
                  </a:lnTo>
                  <a:lnTo>
                    <a:pt x="696" y="39"/>
                  </a:lnTo>
                  <a:lnTo>
                    <a:pt x="657" y="0"/>
                  </a:lnTo>
                  <a:lnTo>
                    <a:pt x="0" y="251"/>
                  </a:lnTo>
                  <a:lnTo>
                    <a:pt x="39" y="29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51" name="Freeform 249"/>
            <p:cNvSpPr>
              <a:spLocks/>
            </p:cNvSpPr>
            <p:nvPr/>
          </p:nvSpPr>
          <p:spPr bwMode="auto">
            <a:xfrm>
              <a:off x="4486" y="2451"/>
              <a:ext cx="38" cy="41"/>
            </a:xfrm>
            <a:custGeom>
              <a:avLst/>
              <a:gdLst>
                <a:gd name="T0" fmla="*/ 17 w 38"/>
                <a:gd name="T1" fmla="*/ 40 h 41"/>
                <a:gd name="T2" fmla="*/ 28 w 38"/>
                <a:gd name="T3" fmla="*/ 37 h 41"/>
                <a:gd name="T4" fmla="*/ 37 w 38"/>
                <a:gd name="T5" fmla="*/ 32 h 41"/>
                <a:gd name="T6" fmla="*/ 9 w 38"/>
                <a:gd name="T7" fmla="*/ 0 h 41"/>
                <a:gd name="T8" fmla="*/ 0 w 38"/>
                <a:gd name="T9" fmla="*/ 4 h 41"/>
                <a:gd name="T10" fmla="*/ 9 w 38"/>
                <a:gd name="T11" fmla="*/ 1 h 41"/>
                <a:gd name="T12" fmla="*/ 17 w 38"/>
                <a:gd name="T13" fmla="*/ 40 h 41"/>
                <a:gd name="T14" fmla="*/ 22 w 38"/>
                <a:gd name="T15" fmla="*/ 39 h 41"/>
                <a:gd name="T16" fmla="*/ 28 w 38"/>
                <a:gd name="T17" fmla="*/ 37 h 41"/>
                <a:gd name="T18" fmla="*/ 17 w 38"/>
                <a:gd name="T19" fmla="*/ 4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1"/>
                <a:gd name="T32" fmla="*/ 38 w 38"/>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1">
                  <a:moveTo>
                    <a:pt x="17" y="40"/>
                  </a:moveTo>
                  <a:lnTo>
                    <a:pt x="28" y="37"/>
                  </a:lnTo>
                  <a:lnTo>
                    <a:pt x="37" y="32"/>
                  </a:lnTo>
                  <a:lnTo>
                    <a:pt x="9" y="0"/>
                  </a:lnTo>
                  <a:lnTo>
                    <a:pt x="0" y="4"/>
                  </a:lnTo>
                  <a:lnTo>
                    <a:pt x="9" y="1"/>
                  </a:lnTo>
                  <a:lnTo>
                    <a:pt x="17" y="40"/>
                  </a:lnTo>
                  <a:lnTo>
                    <a:pt x="22" y="39"/>
                  </a:lnTo>
                  <a:lnTo>
                    <a:pt x="28" y="37"/>
                  </a:lnTo>
                  <a:lnTo>
                    <a:pt x="17" y="4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52" name="Freeform 250"/>
            <p:cNvSpPr>
              <a:spLocks/>
            </p:cNvSpPr>
            <p:nvPr/>
          </p:nvSpPr>
          <p:spPr bwMode="auto">
            <a:xfrm>
              <a:off x="4475" y="2452"/>
              <a:ext cx="20" cy="41"/>
            </a:xfrm>
            <a:custGeom>
              <a:avLst/>
              <a:gdLst>
                <a:gd name="T0" fmla="*/ 0 w 20"/>
                <a:gd name="T1" fmla="*/ 40 h 41"/>
                <a:gd name="T2" fmla="*/ 7 w 20"/>
                <a:gd name="T3" fmla="*/ 40 h 41"/>
                <a:gd name="T4" fmla="*/ 19 w 20"/>
                <a:gd name="T5" fmla="*/ 39 h 41"/>
                <a:gd name="T6" fmla="*/ 13 w 20"/>
                <a:gd name="T7" fmla="*/ 0 h 41"/>
                <a:gd name="T8" fmla="*/ 1 w 20"/>
                <a:gd name="T9" fmla="*/ 1 h 41"/>
                <a:gd name="T10" fmla="*/ 9 w 20"/>
                <a:gd name="T11" fmla="*/ 1 h 41"/>
                <a:gd name="T12" fmla="*/ 0 w 20"/>
                <a:gd name="T13" fmla="*/ 39 h 41"/>
                <a:gd name="T14" fmla="*/ 3 w 20"/>
                <a:gd name="T15" fmla="*/ 40 h 41"/>
                <a:gd name="T16" fmla="*/ 7 w 20"/>
                <a:gd name="T17" fmla="*/ 40 h 41"/>
                <a:gd name="T18" fmla="*/ 0 w 20"/>
                <a:gd name="T19" fmla="*/ 4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41"/>
                <a:gd name="T32" fmla="*/ 20 w 2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41">
                  <a:moveTo>
                    <a:pt x="0" y="40"/>
                  </a:moveTo>
                  <a:lnTo>
                    <a:pt x="7" y="40"/>
                  </a:lnTo>
                  <a:lnTo>
                    <a:pt x="19" y="39"/>
                  </a:lnTo>
                  <a:lnTo>
                    <a:pt x="13" y="0"/>
                  </a:lnTo>
                  <a:lnTo>
                    <a:pt x="1" y="1"/>
                  </a:lnTo>
                  <a:lnTo>
                    <a:pt x="9" y="1"/>
                  </a:lnTo>
                  <a:lnTo>
                    <a:pt x="0" y="39"/>
                  </a:lnTo>
                  <a:lnTo>
                    <a:pt x="3" y="40"/>
                  </a:lnTo>
                  <a:lnTo>
                    <a:pt x="7" y="40"/>
                  </a:lnTo>
                  <a:lnTo>
                    <a:pt x="0" y="4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53" name="Freeform 251"/>
            <p:cNvSpPr>
              <a:spLocks/>
            </p:cNvSpPr>
            <p:nvPr/>
          </p:nvSpPr>
          <p:spPr bwMode="auto">
            <a:xfrm>
              <a:off x="4436" y="2451"/>
              <a:ext cx="40" cy="42"/>
            </a:xfrm>
            <a:custGeom>
              <a:avLst/>
              <a:gdLst>
                <a:gd name="T0" fmla="*/ 0 w 40"/>
                <a:gd name="T1" fmla="*/ 34 h 42"/>
                <a:gd name="T2" fmla="*/ 11 w 40"/>
                <a:gd name="T3" fmla="*/ 38 h 42"/>
                <a:gd name="T4" fmla="*/ 28 w 40"/>
                <a:gd name="T5" fmla="*/ 41 h 42"/>
                <a:gd name="T6" fmla="*/ 39 w 40"/>
                <a:gd name="T7" fmla="*/ 3 h 42"/>
                <a:gd name="T8" fmla="*/ 22 w 40"/>
                <a:gd name="T9" fmla="*/ 0 h 42"/>
                <a:gd name="T10" fmla="*/ 35 w 40"/>
                <a:gd name="T11" fmla="*/ 5 h 42"/>
                <a:gd name="T12" fmla="*/ 0 w 40"/>
                <a:gd name="T13" fmla="*/ 34 h 42"/>
                <a:gd name="T14" fmla="*/ 6 w 40"/>
                <a:gd name="T15" fmla="*/ 37 h 42"/>
                <a:gd name="T16" fmla="*/ 11 w 40"/>
                <a:gd name="T17" fmla="*/ 38 h 42"/>
                <a:gd name="T18" fmla="*/ 0 w 40"/>
                <a:gd name="T19" fmla="*/ 34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2"/>
                <a:gd name="T32" fmla="*/ 40 w 40"/>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2">
                  <a:moveTo>
                    <a:pt x="0" y="34"/>
                  </a:moveTo>
                  <a:lnTo>
                    <a:pt x="11" y="38"/>
                  </a:lnTo>
                  <a:lnTo>
                    <a:pt x="28" y="41"/>
                  </a:lnTo>
                  <a:lnTo>
                    <a:pt x="39" y="3"/>
                  </a:lnTo>
                  <a:lnTo>
                    <a:pt x="22" y="0"/>
                  </a:lnTo>
                  <a:lnTo>
                    <a:pt x="35" y="5"/>
                  </a:lnTo>
                  <a:lnTo>
                    <a:pt x="0" y="34"/>
                  </a:lnTo>
                  <a:lnTo>
                    <a:pt x="6" y="37"/>
                  </a:lnTo>
                  <a:lnTo>
                    <a:pt x="11" y="38"/>
                  </a:lnTo>
                  <a:lnTo>
                    <a:pt x="0" y="3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54" name="Freeform 252"/>
            <p:cNvSpPr>
              <a:spLocks/>
            </p:cNvSpPr>
            <p:nvPr/>
          </p:nvSpPr>
          <p:spPr bwMode="auto">
            <a:xfrm>
              <a:off x="4415" y="2447"/>
              <a:ext cx="56" cy="38"/>
            </a:xfrm>
            <a:custGeom>
              <a:avLst/>
              <a:gdLst>
                <a:gd name="T0" fmla="*/ 0 w 56"/>
                <a:gd name="T1" fmla="*/ 28 h 38"/>
                <a:gd name="T2" fmla="*/ 2 w 56"/>
                <a:gd name="T3" fmla="*/ 29 h 38"/>
                <a:gd name="T4" fmla="*/ 16 w 56"/>
                <a:gd name="T5" fmla="*/ 37 h 38"/>
                <a:gd name="T6" fmla="*/ 55 w 56"/>
                <a:gd name="T7" fmla="*/ 8 h 38"/>
                <a:gd name="T8" fmla="*/ 41 w 56"/>
                <a:gd name="T9" fmla="*/ 0 h 38"/>
                <a:gd name="T10" fmla="*/ 43 w 56"/>
                <a:gd name="T11" fmla="*/ 1 h 38"/>
                <a:gd name="T12" fmla="*/ 0 w 56"/>
                <a:gd name="T13" fmla="*/ 28 h 38"/>
                <a:gd name="T14" fmla="*/ 0 60000 65536"/>
                <a:gd name="T15" fmla="*/ 0 60000 65536"/>
                <a:gd name="T16" fmla="*/ 0 60000 65536"/>
                <a:gd name="T17" fmla="*/ 0 60000 65536"/>
                <a:gd name="T18" fmla="*/ 0 60000 65536"/>
                <a:gd name="T19" fmla="*/ 0 60000 65536"/>
                <a:gd name="T20" fmla="*/ 0 60000 65536"/>
                <a:gd name="T21" fmla="*/ 0 w 56"/>
                <a:gd name="T22" fmla="*/ 0 h 38"/>
                <a:gd name="T23" fmla="*/ 56 w 5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8">
                  <a:moveTo>
                    <a:pt x="0" y="28"/>
                  </a:moveTo>
                  <a:lnTo>
                    <a:pt x="2" y="29"/>
                  </a:lnTo>
                  <a:lnTo>
                    <a:pt x="16" y="37"/>
                  </a:lnTo>
                  <a:lnTo>
                    <a:pt x="55" y="8"/>
                  </a:lnTo>
                  <a:lnTo>
                    <a:pt x="41" y="0"/>
                  </a:lnTo>
                  <a:lnTo>
                    <a:pt x="43" y="1"/>
                  </a:lnTo>
                  <a:lnTo>
                    <a:pt x="0" y="2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55" name="Freeform 253"/>
            <p:cNvSpPr>
              <a:spLocks/>
            </p:cNvSpPr>
            <p:nvPr/>
          </p:nvSpPr>
          <p:spPr bwMode="auto">
            <a:xfrm>
              <a:off x="3400" y="1808"/>
              <a:ext cx="1055" cy="665"/>
            </a:xfrm>
            <a:custGeom>
              <a:avLst/>
              <a:gdLst>
                <a:gd name="T0" fmla="*/ 0 w 1055"/>
                <a:gd name="T1" fmla="*/ 25 h 665"/>
                <a:gd name="T2" fmla="*/ 8 w 1055"/>
                <a:gd name="T3" fmla="*/ 33 h 665"/>
                <a:gd name="T4" fmla="*/ 999 w 1055"/>
                <a:gd name="T5" fmla="*/ 664 h 665"/>
                <a:gd name="T6" fmla="*/ 1054 w 1055"/>
                <a:gd name="T7" fmla="*/ 631 h 665"/>
                <a:gd name="T8" fmla="*/ 62 w 1055"/>
                <a:gd name="T9" fmla="*/ 0 h 665"/>
                <a:gd name="T10" fmla="*/ 73 w 1055"/>
                <a:gd name="T11" fmla="*/ 8 h 665"/>
                <a:gd name="T12" fmla="*/ 0 w 1055"/>
                <a:gd name="T13" fmla="*/ 25 h 665"/>
                <a:gd name="T14" fmla="*/ 3 w 1055"/>
                <a:gd name="T15" fmla="*/ 30 h 665"/>
                <a:gd name="T16" fmla="*/ 8 w 1055"/>
                <a:gd name="T17" fmla="*/ 33 h 665"/>
                <a:gd name="T18" fmla="*/ 0 w 1055"/>
                <a:gd name="T19" fmla="*/ 25 h 6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5"/>
                <a:gd name="T31" fmla="*/ 0 h 665"/>
                <a:gd name="T32" fmla="*/ 1055 w 1055"/>
                <a:gd name="T33" fmla="*/ 665 h 6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5" h="665">
                  <a:moveTo>
                    <a:pt x="0" y="25"/>
                  </a:moveTo>
                  <a:lnTo>
                    <a:pt x="8" y="33"/>
                  </a:lnTo>
                  <a:lnTo>
                    <a:pt x="999" y="664"/>
                  </a:lnTo>
                  <a:lnTo>
                    <a:pt x="1054" y="631"/>
                  </a:lnTo>
                  <a:lnTo>
                    <a:pt x="62" y="0"/>
                  </a:lnTo>
                  <a:lnTo>
                    <a:pt x="73" y="8"/>
                  </a:lnTo>
                  <a:lnTo>
                    <a:pt x="0" y="25"/>
                  </a:lnTo>
                  <a:lnTo>
                    <a:pt x="3" y="30"/>
                  </a:lnTo>
                  <a:lnTo>
                    <a:pt x="8" y="33"/>
                  </a:lnTo>
                  <a:lnTo>
                    <a:pt x="0" y="2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56" name="Freeform 254"/>
            <p:cNvSpPr>
              <a:spLocks/>
            </p:cNvSpPr>
            <p:nvPr/>
          </p:nvSpPr>
          <p:spPr bwMode="auto">
            <a:xfrm>
              <a:off x="3360" y="1746"/>
              <a:ext cx="99" cy="78"/>
            </a:xfrm>
            <a:custGeom>
              <a:avLst/>
              <a:gdLst>
                <a:gd name="T0" fmla="*/ 0 w 99"/>
                <a:gd name="T1" fmla="*/ 7 h 78"/>
                <a:gd name="T2" fmla="*/ 0 w 99"/>
                <a:gd name="T3" fmla="*/ 15 h 78"/>
                <a:gd name="T4" fmla="*/ 34 w 99"/>
                <a:gd name="T5" fmla="*/ 77 h 78"/>
                <a:gd name="T6" fmla="*/ 98 w 99"/>
                <a:gd name="T7" fmla="*/ 62 h 78"/>
                <a:gd name="T8" fmla="*/ 64 w 99"/>
                <a:gd name="T9" fmla="*/ 0 h 78"/>
                <a:gd name="T10" fmla="*/ 66 w 99"/>
                <a:gd name="T11" fmla="*/ 7 h 78"/>
                <a:gd name="T12" fmla="*/ 0 w 99"/>
                <a:gd name="T13" fmla="*/ 7 h 78"/>
                <a:gd name="T14" fmla="*/ 0 w 99"/>
                <a:gd name="T15" fmla="*/ 10 h 78"/>
                <a:gd name="T16" fmla="*/ 0 w 99"/>
                <a:gd name="T17" fmla="*/ 15 h 78"/>
                <a:gd name="T18" fmla="*/ 0 w 99"/>
                <a:gd name="T19" fmla="*/ 7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78"/>
                <a:gd name="T32" fmla="*/ 99 w 99"/>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78">
                  <a:moveTo>
                    <a:pt x="0" y="7"/>
                  </a:moveTo>
                  <a:lnTo>
                    <a:pt x="0" y="15"/>
                  </a:lnTo>
                  <a:lnTo>
                    <a:pt x="34" y="77"/>
                  </a:lnTo>
                  <a:lnTo>
                    <a:pt x="98" y="62"/>
                  </a:lnTo>
                  <a:lnTo>
                    <a:pt x="64" y="0"/>
                  </a:lnTo>
                  <a:lnTo>
                    <a:pt x="66" y="7"/>
                  </a:lnTo>
                  <a:lnTo>
                    <a:pt x="0" y="7"/>
                  </a:lnTo>
                  <a:lnTo>
                    <a:pt x="0" y="10"/>
                  </a:lnTo>
                  <a:lnTo>
                    <a:pt x="0" y="15"/>
                  </a:lnTo>
                  <a:lnTo>
                    <a:pt x="0" y="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57" name="Freeform 255"/>
            <p:cNvSpPr>
              <a:spLocks/>
            </p:cNvSpPr>
            <p:nvPr/>
          </p:nvSpPr>
          <p:spPr bwMode="auto">
            <a:xfrm>
              <a:off x="3360" y="1739"/>
              <a:ext cx="62" cy="10"/>
            </a:xfrm>
            <a:custGeom>
              <a:avLst/>
              <a:gdLst>
                <a:gd name="T0" fmla="*/ 2 w 62"/>
                <a:gd name="T1" fmla="*/ 0 h 10"/>
                <a:gd name="T2" fmla="*/ 0 w 62"/>
                <a:gd name="T3" fmla="*/ 5 h 10"/>
                <a:gd name="T4" fmla="*/ 0 w 62"/>
                <a:gd name="T5" fmla="*/ 7 h 10"/>
                <a:gd name="T6" fmla="*/ 61 w 62"/>
                <a:gd name="T7" fmla="*/ 7 h 10"/>
                <a:gd name="T8" fmla="*/ 61 w 62"/>
                <a:gd name="T9" fmla="*/ 5 h 10"/>
                <a:gd name="T10" fmla="*/ 59 w 62"/>
                <a:gd name="T11" fmla="*/ 9 h 10"/>
                <a:gd name="T12" fmla="*/ 2 w 62"/>
                <a:gd name="T13" fmla="*/ 0 h 10"/>
                <a:gd name="T14" fmla="*/ 0 w 62"/>
                <a:gd name="T15" fmla="*/ 2 h 10"/>
                <a:gd name="T16" fmla="*/ 0 w 62"/>
                <a:gd name="T17" fmla="*/ 5 h 10"/>
                <a:gd name="T18" fmla="*/ 2 w 6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0"/>
                <a:gd name="T32" fmla="*/ 62 w 6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0">
                  <a:moveTo>
                    <a:pt x="2" y="0"/>
                  </a:moveTo>
                  <a:lnTo>
                    <a:pt x="0" y="5"/>
                  </a:lnTo>
                  <a:lnTo>
                    <a:pt x="0" y="7"/>
                  </a:lnTo>
                  <a:lnTo>
                    <a:pt x="61" y="7"/>
                  </a:lnTo>
                  <a:lnTo>
                    <a:pt x="61" y="5"/>
                  </a:lnTo>
                  <a:lnTo>
                    <a:pt x="59" y="9"/>
                  </a:lnTo>
                  <a:lnTo>
                    <a:pt x="2" y="0"/>
                  </a:lnTo>
                  <a:lnTo>
                    <a:pt x="0" y="2"/>
                  </a:lnTo>
                  <a:lnTo>
                    <a:pt x="0" y="5"/>
                  </a:lnTo>
                  <a:lnTo>
                    <a:pt x="2"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58" name="Freeform 256"/>
            <p:cNvSpPr>
              <a:spLocks/>
            </p:cNvSpPr>
            <p:nvPr/>
          </p:nvSpPr>
          <p:spPr bwMode="auto">
            <a:xfrm>
              <a:off x="3363" y="1721"/>
              <a:ext cx="59" cy="36"/>
            </a:xfrm>
            <a:custGeom>
              <a:avLst/>
              <a:gdLst>
                <a:gd name="T0" fmla="*/ 19 w 59"/>
                <a:gd name="T1" fmla="*/ 0 h 36"/>
                <a:gd name="T2" fmla="*/ 2 w 59"/>
                <a:gd name="T3" fmla="*/ 12 h 36"/>
                <a:gd name="T4" fmla="*/ 0 w 59"/>
                <a:gd name="T5" fmla="*/ 14 h 36"/>
                <a:gd name="T6" fmla="*/ 56 w 59"/>
                <a:gd name="T7" fmla="*/ 29 h 36"/>
                <a:gd name="T8" fmla="*/ 58 w 59"/>
                <a:gd name="T9" fmla="*/ 25 h 36"/>
                <a:gd name="T10" fmla="*/ 41 w 59"/>
                <a:gd name="T11" fmla="*/ 35 h 36"/>
                <a:gd name="T12" fmla="*/ 19 w 59"/>
                <a:gd name="T13" fmla="*/ 0 h 36"/>
                <a:gd name="T14" fmla="*/ 8 w 59"/>
                <a:gd name="T15" fmla="*/ 4 h 36"/>
                <a:gd name="T16" fmla="*/ 2 w 59"/>
                <a:gd name="T17" fmla="*/ 12 h 36"/>
                <a:gd name="T18" fmla="*/ 19 w 59"/>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6"/>
                <a:gd name="T32" fmla="*/ 59 w 5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6">
                  <a:moveTo>
                    <a:pt x="19" y="0"/>
                  </a:moveTo>
                  <a:lnTo>
                    <a:pt x="2" y="12"/>
                  </a:lnTo>
                  <a:lnTo>
                    <a:pt x="0" y="14"/>
                  </a:lnTo>
                  <a:lnTo>
                    <a:pt x="56" y="29"/>
                  </a:lnTo>
                  <a:lnTo>
                    <a:pt x="58" y="25"/>
                  </a:lnTo>
                  <a:lnTo>
                    <a:pt x="41" y="35"/>
                  </a:lnTo>
                  <a:lnTo>
                    <a:pt x="19" y="0"/>
                  </a:lnTo>
                  <a:lnTo>
                    <a:pt x="8" y="4"/>
                  </a:lnTo>
                  <a:lnTo>
                    <a:pt x="2" y="12"/>
                  </a:lnTo>
                  <a:lnTo>
                    <a:pt x="19"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59" name="Freeform 257"/>
            <p:cNvSpPr>
              <a:spLocks/>
            </p:cNvSpPr>
            <p:nvPr/>
          </p:nvSpPr>
          <p:spPr bwMode="auto">
            <a:xfrm>
              <a:off x="3387" y="1719"/>
              <a:ext cx="27" cy="38"/>
            </a:xfrm>
            <a:custGeom>
              <a:avLst/>
              <a:gdLst>
                <a:gd name="T0" fmla="*/ 5 w 27"/>
                <a:gd name="T1" fmla="*/ 0 h 38"/>
                <a:gd name="T2" fmla="*/ 7 w 27"/>
                <a:gd name="T3" fmla="*/ 0 h 38"/>
                <a:gd name="T4" fmla="*/ 0 w 27"/>
                <a:gd name="T5" fmla="*/ 1 h 38"/>
                <a:gd name="T6" fmla="*/ 18 w 27"/>
                <a:gd name="T7" fmla="*/ 37 h 38"/>
                <a:gd name="T8" fmla="*/ 24 w 27"/>
                <a:gd name="T9" fmla="*/ 34 h 38"/>
                <a:gd name="T10" fmla="*/ 26 w 27"/>
                <a:gd name="T11" fmla="*/ 34 h 38"/>
                <a:gd name="T12" fmla="*/ 5 w 27"/>
                <a:gd name="T13" fmla="*/ 0 h 38"/>
                <a:gd name="T14" fmla="*/ 0 60000 65536"/>
                <a:gd name="T15" fmla="*/ 0 60000 65536"/>
                <a:gd name="T16" fmla="*/ 0 60000 65536"/>
                <a:gd name="T17" fmla="*/ 0 60000 65536"/>
                <a:gd name="T18" fmla="*/ 0 60000 65536"/>
                <a:gd name="T19" fmla="*/ 0 60000 65536"/>
                <a:gd name="T20" fmla="*/ 0 60000 65536"/>
                <a:gd name="T21" fmla="*/ 0 w 27"/>
                <a:gd name="T22" fmla="*/ 0 h 38"/>
                <a:gd name="T23" fmla="*/ 27 w 2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8">
                  <a:moveTo>
                    <a:pt x="5" y="0"/>
                  </a:moveTo>
                  <a:lnTo>
                    <a:pt x="7" y="0"/>
                  </a:lnTo>
                  <a:lnTo>
                    <a:pt x="0" y="1"/>
                  </a:lnTo>
                  <a:lnTo>
                    <a:pt x="18" y="37"/>
                  </a:lnTo>
                  <a:lnTo>
                    <a:pt x="24" y="34"/>
                  </a:lnTo>
                  <a:lnTo>
                    <a:pt x="26" y="34"/>
                  </a:lnTo>
                  <a:lnTo>
                    <a:pt x="5"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60" name="Freeform 258"/>
            <p:cNvSpPr>
              <a:spLocks/>
            </p:cNvSpPr>
            <p:nvPr/>
          </p:nvSpPr>
          <p:spPr bwMode="auto">
            <a:xfrm>
              <a:off x="675" y="1846"/>
              <a:ext cx="75" cy="41"/>
            </a:xfrm>
            <a:custGeom>
              <a:avLst/>
              <a:gdLst>
                <a:gd name="T0" fmla="*/ 4 w 75"/>
                <a:gd name="T1" fmla="*/ 23 h 41"/>
                <a:gd name="T2" fmla="*/ 26 w 75"/>
                <a:gd name="T3" fmla="*/ 0 h 41"/>
                <a:gd name="T4" fmla="*/ 0 w 75"/>
                <a:gd name="T5" fmla="*/ 4 h 41"/>
                <a:gd name="T6" fmla="*/ 15 w 75"/>
                <a:gd name="T7" fmla="*/ 40 h 41"/>
                <a:gd name="T8" fmla="*/ 41 w 75"/>
                <a:gd name="T9" fmla="*/ 36 h 41"/>
                <a:gd name="T10" fmla="*/ 65 w 75"/>
                <a:gd name="T11" fmla="*/ 13 h 41"/>
                <a:gd name="T12" fmla="*/ 41 w 75"/>
                <a:gd name="T13" fmla="*/ 36 h 41"/>
                <a:gd name="T14" fmla="*/ 74 w 75"/>
                <a:gd name="T15" fmla="*/ 32 h 41"/>
                <a:gd name="T16" fmla="*/ 65 w 75"/>
                <a:gd name="T17" fmla="*/ 13 h 41"/>
                <a:gd name="T18" fmla="*/ 4 w 75"/>
                <a:gd name="T19" fmla="*/ 2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41"/>
                <a:gd name="T32" fmla="*/ 75 w 75"/>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41">
                  <a:moveTo>
                    <a:pt x="4" y="23"/>
                  </a:moveTo>
                  <a:lnTo>
                    <a:pt x="26" y="0"/>
                  </a:lnTo>
                  <a:lnTo>
                    <a:pt x="0" y="4"/>
                  </a:lnTo>
                  <a:lnTo>
                    <a:pt x="15" y="40"/>
                  </a:lnTo>
                  <a:lnTo>
                    <a:pt x="41" y="36"/>
                  </a:lnTo>
                  <a:lnTo>
                    <a:pt x="65" y="13"/>
                  </a:lnTo>
                  <a:lnTo>
                    <a:pt x="41" y="36"/>
                  </a:lnTo>
                  <a:lnTo>
                    <a:pt x="74" y="32"/>
                  </a:lnTo>
                  <a:lnTo>
                    <a:pt x="65" y="13"/>
                  </a:lnTo>
                  <a:lnTo>
                    <a:pt x="4" y="2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61" name="Freeform 259"/>
            <p:cNvSpPr>
              <a:spLocks/>
            </p:cNvSpPr>
            <p:nvPr/>
          </p:nvSpPr>
          <p:spPr bwMode="auto">
            <a:xfrm>
              <a:off x="638" y="1738"/>
              <a:ext cx="101" cy="127"/>
            </a:xfrm>
            <a:custGeom>
              <a:avLst/>
              <a:gdLst>
                <a:gd name="T0" fmla="*/ 41 w 101"/>
                <a:gd name="T1" fmla="*/ 49 h 127"/>
                <a:gd name="T2" fmla="*/ 0 w 101"/>
                <a:gd name="T3" fmla="*/ 34 h 127"/>
                <a:gd name="T4" fmla="*/ 36 w 101"/>
                <a:gd name="T5" fmla="*/ 126 h 127"/>
                <a:gd name="T6" fmla="*/ 100 w 101"/>
                <a:gd name="T7" fmla="*/ 115 h 127"/>
                <a:gd name="T8" fmla="*/ 64 w 101"/>
                <a:gd name="T9" fmla="*/ 23 h 127"/>
                <a:gd name="T10" fmla="*/ 23 w 101"/>
                <a:gd name="T11" fmla="*/ 6 h 127"/>
                <a:gd name="T12" fmla="*/ 64 w 101"/>
                <a:gd name="T13" fmla="*/ 23 h 127"/>
                <a:gd name="T14" fmla="*/ 55 w 101"/>
                <a:gd name="T15" fmla="*/ 0 h 127"/>
                <a:gd name="T16" fmla="*/ 23 w 101"/>
                <a:gd name="T17" fmla="*/ 6 h 127"/>
                <a:gd name="T18" fmla="*/ 41 w 101"/>
                <a:gd name="T19" fmla="*/ 49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127"/>
                <a:gd name="T32" fmla="*/ 101 w 101"/>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127">
                  <a:moveTo>
                    <a:pt x="41" y="49"/>
                  </a:moveTo>
                  <a:lnTo>
                    <a:pt x="0" y="34"/>
                  </a:lnTo>
                  <a:lnTo>
                    <a:pt x="36" y="126"/>
                  </a:lnTo>
                  <a:lnTo>
                    <a:pt x="100" y="115"/>
                  </a:lnTo>
                  <a:lnTo>
                    <a:pt x="64" y="23"/>
                  </a:lnTo>
                  <a:lnTo>
                    <a:pt x="23" y="6"/>
                  </a:lnTo>
                  <a:lnTo>
                    <a:pt x="64" y="23"/>
                  </a:lnTo>
                  <a:lnTo>
                    <a:pt x="55" y="0"/>
                  </a:lnTo>
                  <a:lnTo>
                    <a:pt x="23" y="6"/>
                  </a:lnTo>
                  <a:lnTo>
                    <a:pt x="41" y="4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62" name="Freeform 260"/>
            <p:cNvSpPr>
              <a:spLocks/>
            </p:cNvSpPr>
            <p:nvPr/>
          </p:nvSpPr>
          <p:spPr bwMode="auto">
            <a:xfrm>
              <a:off x="599" y="1744"/>
              <a:ext cx="72" cy="43"/>
            </a:xfrm>
            <a:custGeom>
              <a:avLst/>
              <a:gdLst>
                <a:gd name="T0" fmla="*/ 67 w 72"/>
                <a:gd name="T1" fmla="*/ 19 h 43"/>
                <a:gd name="T2" fmla="*/ 45 w 72"/>
                <a:gd name="T3" fmla="*/ 42 h 43"/>
                <a:gd name="T4" fmla="*/ 71 w 72"/>
                <a:gd name="T5" fmla="*/ 38 h 43"/>
                <a:gd name="T6" fmla="*/ 54 w 72"/>
                <a:gd name="T7" fmla="*/ 0 h 43"/>
                <a:gd name="T8" fmla="*/ 28 w 72"/>
                <a:gd name="T9" fmla="*/ 5 h 43"/>
                <a:gd name="T10" fmla="*/ 6 w 72"/>
                <a:gd name="T11" fmla="*/ 28 h 43"/>
                <a:gd name="T12" fmla="*/ 28 w 72"/>
                <a:gd name="T13" fmla="*/ 5 h 43"/>
                <a:gd name="T14" fmla="*/ 0 w 72"/>
                <a:gd name="T15" fmla="*/ 11 h 43"/>
                <a:gd name="T16" fmla="*/ 6 w 72"/>
                <a:gd name="T17" fmla="*/ 28 h 43"/>
                <a:gd name="T18" fmla="*/ 67 w 72"/>
                <a:gd name="T19" fmla="*/ 19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3"/>
                <a:gd name="T32" fmla="*/ 72 w 72"/>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3">
                  <a:moveTo>
                    <a:pt x="67" y="19"/>
                  </a:moveTo>
                  <a:lnTo>
                    <a:pt x="45" y="42"/>
                  </a:lnTo>
                  <a:lnTo>
                    <a:pt x="71" y="38"/>
                  </a:lnTo>
                  <a:lnTo>
                    <a:pt x="54" y="0"/>
                  </a:lnTo>
                  <a:lnTo>
                    <a:pt x="28" y="5"/>
                  </a:lnTo>
                  <a:lnTo>
                    <a:pt x="6" y="28"/>
                  </a:lnTo>
                  <a:lnTo>
                    <a:pt x="28" y="5"/>
                  </a:lnTo>
                  <a:lnTo>
                    <a:pt x="0" y="11"/>
                  </a:lnTo>
                  <a:lnTo>
                    <a:pt x="6" y="28"/>
                  </a:lnTo>
                  <a:lnTo>
                    <a:pt x="67" y="1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63" name="Freeform 261"/>
            <p:cNvSpPr>
              <a:spLocks/>
            </p:cNvSpPr>
            <p:nvPr/>
          </p:nvSpPr>
          <p:spPr bwMode="auto">
            <a:xfrm>
              <a:off x="607" y="1768"/>
              <a:ext cx="101" cy="126"/>
            </a:xfrm>
            <a:custGeom>
              <a:avLst/>
              <a:gdLst>
                <a:gd name="T0" fmla="*/ 59 w 101"/>
                <a:gd name="T1" fmla="*/ 77 h 126"/>
                <a:gd name="T2" fmla="*/ 100 w 101"/>
                <a:gd name="T3" fmla="*/ 93 h 126"/>
                <a:gd name="T4" fmla="*/ 64 w 101"/>
                <a:gd name="T5" fmla="*/ 0 h 126"/>
                <a:gd name="T6" fmla="*/ 0 w 101"/>
                <a:gd name="T7" fmla="*/ 11 h 126"/>
                <a:gd name="T8" fmla="*/ 36 w 101"/>
                <a:gd name="T9" fmla="*/ 103 h 126"/>
                <a:gd name="T10" fmla="*/ 75 w 101"/>
                <a:gd name="T11" fmla="*/ 119 h 126"/>
                <a:gd name="T12" fmla="*/ 36 w 101"/>
                <a:gd name="T13" fmla="*/ 103 h 126"/>
                <a:gd name="T14" fmla="*/ 43 w 101"/>
                <a:gd name="T15" fmla="*/ 125 h 126"/>
                <a:gd name="T16" fmla="*/ 75 w 101"/>
                <a:gd name="T17" fmla="*/ 119 h 126"/>
                <a:gd name="T18" fmla="*/ 59 w 101"/>
                <a:gd name="T19" fmla="*/ 77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126"/>
                <a:gd name="T32" fmla="*/ 101 w 101"/>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126">
                  <a:moveTo>
                    <a:pt x="59" y="77"/>
                  </a:moveTo>
                  <a:lnTo>
                    <a:pt x="100" y="93"/>
                  </a:lnTo>
                  <a:lnTo>
                    <a:pt x="64" y="0"/>
                  </a:lnTo>
                  <a:lnTo>
                    <a:pt x="0" y="11"/>
                  </a:lnTo>
                  <a:lnTo>
                    <a:pt x="36" y="103"/>
                  </a:lnTo>
                  <a:lnTo>
                    <a:pt x="75" y="119"/>
                  </a:lnTo>
                  <a:lnTo>
                    <a:pt x="36" y="103"/>
                  </a:lnTo>
                  <a:lnTo>
                    <a:pt x="43" y="125"/>
                  </a:lnTo>
                  <a:lnTo>
                    <a:pt x="75" y="119"/>
                  </a:lnTo>
                  <a:lnTo>
                    <a:pt x="59" y="7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64" name="Freeform 262"/>
            <p:cNvSpPr>
              <a:spLocks/>
            </p:cNvSpPr>
            <p:nvPr/>
          </p:nvSpPr>
          <p:spPr bwMode="auto">
            <a:xfrm>
              <a:off x="649" y="1851"/>
              <a:ext cx="30" cy="43"/>
            </a:xfrm>
            <a:custGeom>
              <a:avLst/>
              <a:gdLst>
                <a:gd name="T0" fmla="*/ 17 w 30"/>
                <a:gd name="T1" fmla="*/ 0 h 43"/>
                <a:gd name="T2" fmla="*/ 24 w 30"/>
                <a:gd name="T3" fmla="*/ 18 h 43"/>
                <a:gd name="T4" fmla="*/ 29 w 30"/>
                <a:gd name="T5" fmla="*/ 37 h 43"/>
                <a:gd name="T6" fmla="*/ 0 w 30"/>
                <a:gd name="T7" fmla="*/ 23 h 43"/>
                <a:gd name="T8" fmla="*/ 5 w 30"/>
                <a:gd name="T9" fmla="*/ 42 h 43"/>
                <a:gd name="T10" fmla="*/ 29 w 30"/>
                <a:gd name="T11" fmla="*/ 37 h 43"/>
                <a:gd name="T12" fmla="*/ 17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17" y="0"/>
                  </a:moveTo>
                  <a:lnTo>
                    <a:pt x="24" y="18"/>
                  </a:lnTo>
                  <a:lnTo>
                    <a:pt x="29" y="37"/>
                  </a:lnTo>
                  <a:lnTo>
                    <a:pt x="0" y="23"/>
                  </a:lnTo>
                  <a:lnTo>
                    <a:pt x="5" y="42"/>
                  </a:lnTo>
                  <a:lnTo>
                    <a:pt x="29" y="37"/>
                  </a:lnTo>
                  <a:lnTo>
                    <a:pt x="17"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65" name="Freeform 263"/>
            <p:cNvSpPr>
              <a:spLocks/>
            </p:cNvSpPr>
            <p:nvPr/>
          </p:nvSpPr>
          <p:spPr bwMode="auto">
            <a:xfrm>
              <a:off x="3200" y="1658"/>
              <a:ext cx="111" cy="79"/>
            </a:xfrm>
            <a:custGeom>
              <a:avLst/>
              <a:gdLst>
                <a:gd name="T0" fmla="*/ 21 w 111"/>
                <a:gd name="T1" fmla="*/ 0 h 79"/>
                <a:gd name="T2" fmla="*/ 11 w 111"/>
                <a:gd name="T3" fmla="*/ 26 h 79"/>
                <a:gd name="T4" fmla="*/ 50 w 111"/>
                <a:gd name="T5" fmla="*/ 78 h 79"/>
                <a:gd name="T6" fmla="*/ 110 w 111"/>
                <a:gd name="T7" fmla="*/ 59 h 79"/>
                <a:gd name="T8" fmla="*/ 69 w 111"/>
                <a:gd name="T9" fmla="*/ 7 h 79"/>
                <a:gd name="T10" fmla="*/ 62 w 111"/>
                <a:gd name="T11" fmla="*/ 32 h 79"/>
                <a:gd name="T12" fmla="*/ 21 w 111"/>
                <a:gd name="T13" fmla="*/ 0 h 79"/>
                <a:gd name="T14" fmla="*/ 0 w 111"/>
                <a:gd name="T15" fmla="*/ 12 h 79"/>
                <a:gd name="T16" fmla="*/ 11 w 111"/>
                <a:gd name="T17" fmla="*/ 26 h 79"/>
                <a:gd name="T18" fmla="*/ 21 w 11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79"/>
                <a:gd name="T32" fmla="*/ 111 w 11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79">
                  <a:moveTo>
                    <a:pt x="21" y="0"/>
                  </a:moveTo>
                  <a:lnTo>
                    <a:pt x="11" y="26"/>
                  </a:lnTo>
                  <a:lnTo>
                    <a:pt x="50" y="78"/>
                  </a:lnTo>
                  <a:lnTo>
                    <a:pt x="110" y="59"/>
                  </a:lnTo>
                  <a:lnTo>
                    <a:pt x="69" y="7"/>
                  </a:lnTo>
                  <a:lnTo>
                    <a:pt x="62" y="32"/>
                  </a:lnTo>
                  <a:lnTo>
                    <a:pt x="21" y="0"/>
                  </a:lnTo>
                  <a:lnTo>
                    <a:pt x="0" y="12"/>
                  </a:lnTo>
                  <a:lnTo>
                    <a:pt x="11" y="26"/>
                  </a:lnTo>
                  <a:lnTo>
                    <a:pt x="21"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66" name="Freeform 264"/>
            <p:cNvSpPr>
              <a:spLocks/>
            </p:cNvSpPr>
            <p:nvPr/>
          </p:nvSpPr>
          <p:spPr bwMode="auto">
            <a:xfrm>
              <a:off x="3223" y="1623"/>
              <a:ext cx="78" cy="62"/>
            </a:xfrm>
            <a:custGeom>
              <a:avLst/>
              <a:gdLst>
                <a:gd name="T0" fmla="*/ 75 w 78"/>
                <a:gd name="T1" fmla="*/ 7 h 62"/>
                <a:gd name="T2" fmla="*/ 37 w 78"/>
                <a:gd name="T3" fmla="*/ 10 h 62"/>
                <a:gd name="T4" fmla="*/ 0 w 78"/>
                <a:gd name="T5" fmla="*/ 30 h 62"/>
                <a:gd name="T6" fmla="*/ 40 w 78"/>
                <a:gd name="T7" fmla="*/ 61 h 62"/>
                <a:gd name="T8" fmla="*/ 77 w 78"/>
                <a:gd name="T9" fmla="*/ 40 h 62"/>
                <a:gd name="T10" fmla="*/ 40 w 78"/>
                <a:gd name="T11" fmla="*/ 43 h 62"/>
                <a:gd name="T12" fmla="*/ 75 w 78"/>
                <a:gd name="T13" fmla="*/ 7 h 62"/>
                <a:gd name="T14" fmla="*/ 55 w 78"/>
                <a:gd name="T15" fmla="*/ 0 h 62"/>
                <a:gd name="T16" fmla="*/ 37 w 78"/>
                <a:gd name="T17" fmla="*/ 10 h 62"/>
                <a:gd name="T18" fmla="*/ 75 w 78"/>
                <a:gd name="T19" fmla="*/ 7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62"/>
                <a:gd name="T32" fmla="*/ 78 w 78"/>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62">
                  <a:moveTo>
                    <a:pt x="75" y="7"/>
                  </a:moveTo>
                  <a:lnTo>
                    <a:pt x="37" y="10"/>
                  </a:lnTo>
                  <a:lnTo>
                    <a:pt x="0" y="30"/>
                  </a:lnTo>
                  <a:lnTo>
                    <a:pt x="40" y="61"/>
                  </a:lnTo>
                  <a:lnTo>
                    <a:pt x="77" y="40"/>
                  </a:lnTo>
                  <a:lnTo>
                    <a:pt x="40" y="43"/>
                  </a:lnTo>
                  <a:lnTo>
                    <a:pt x="75" y="7"/>
                  </a:lnTo>
                  <a:lnTo>
                    <a:pt x="55" y="0"/>
                  </a:lnTo>
                  <a:lnTo>
                    <a:pt x="37" y="10"/>
                  </a:lnTo>
                  <a:lnTo>
                    <a:pt x="75" y="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67" name="Freeform 265"/>
            <p:cNvSpPr>
              <a:spLocks/>
            </p:cNvSpPr>
            <p:nvPr/>
          </p:nvSpPr>
          <p:spPr bwMode="auto">
            <a:xfrm>
              <a:off x="3271" y="1631"/>
              <a:ext cx="162" cy="69"/>
            </a:xfrm>
            <a:custGeom>
              <a:avLst/>
              <a:gdLst>
                <a:gd name="T0" fmla="*/ 125 w 162"/>
                <a:gd name="T1" fmla="*/ 67 h 69"/>
                <a:gd name="T2" fmla="*/ 123 w 162"/>
                <a:gd name="T3" fmla="*/ 33 h 69"/>
                <a:gd name="T4" fmla="*/ 38 w 162"/>
                <a:gd name="T5" fmla="*/ 0 h 69"/>
                <a:gd name="T6" fmla="*/ 0 w 162"/>
                <a:gd name="T7" fmla="*/ 36 h 69"/>
                <a:gd name="T8" fmla="*/ 82 w 162"/>
                <a:gd name="T9" fmla="*/ 68 h 69"/>
                <a:gd name="T10" fmla="*/ 79 w 162"/>
                <a:gd name="T11" fmla="*/ 35 h 69"/>
                <a:gd name="T12" fmla="*/ 125 w 162"/>
                <a:gd name="T13" fmla="*/ 67 h 69"/>
                <a:gd name="T14" fmla="*/ 161 w 162"/>
                <a:gd name="T15" fmla="*/ 49 h 69"/>
                <a:gd name="T16" fmla="*/ 123 w 162"/>
                <a:gd name="T17" fmla="*/ 33 h 69"/>
                <a:gd name="T18" fmla="*/ 125 w 162"/>
                <a:gd name="T19" fmla="*/ 67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69"/>
                <a:gd name="T32" fmla="*/ 162 w 162"/>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69">
                  <a:moveTo>
                    <a:pt x="125" y="67"/>
                  </a:moveTo>
                  <a:lnTo>
                    <a:pt x="123" y="33"/>
                  </a:lnTo>
                  <a:lnTo>
                    <a:pt x="38" y="0"/>
                  </a:lnTo>
                  <a:lnTo>
                    <a:pt x="0" y="36"/>
                  </a:lnTo>
                  <a:lnTo>
                    <a:pt x="82" y="68"/>
                  </a:lnTo>
                  <a:lnTo>
                    <a:pt x="79" y="35"/>
                  </a:lnTo>
                  <a:lnTo>
                    <a:pt x="125" y="67"/>
                  </a:lnTo>
                  <a:lnTo>
                    <a:pt x="161" y="49"/>
                  </a:lnTo>
                  <a:lnTo>
                    <a:pt x="123" y="33"/>
                  </a:lnTo>
                  <a:lnTo>
                    <a:pt x="125" y="6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68" name="Freeform 266"/>
            <p:cNvSpPr>
              <a:spLocks/>
            </p:cNvSpPr>
            <p:nvPr/>
          </p:nvSpPr>
          <p:spPr bwMode="auto">
            <a:xfrm>
              <a:off x="3258" y="1671"/>
              <a:ext cx="135" cy="93"/>
            </a:xfrm>
            <a:custGeom>
              <a:avLst/>
              <a:gdLst>
                <a:gd name="T0" fmla="*/ 0 w 135"/>
                <a:gd name="T1" fmla="*/ 68 h 93"/>
                <a:gd name="T2" fmla="*/ 52 w 135"/>
                <a:gd name="T3" fmla="*/ 74 h 93"/>
                <a:gd name="T4" fmla="*/ 134 w 135"/>
                <a:gd name="T5" fmla="*/ 33 h 93"/>
                <a:gd name="T6" fmla="*/ 89 w 135"/>
                <a:gd name="T7" fmla="*/ 0 h 93"/>
                <a:gd name="T8" fmla="*/ 9 w 135"/>
                <a:gd name="T9" fmla="*/ 42 h 93"/>
                <a:gd name="T10" fmla="*/ 61 w 135"/>
                <a:gd name="T11" fmla="*/ 48 h 93"/>
                <a:gd name="T12" fmla="*/ 0 w 135"/>
                <a:gd name="T13" fmla="*/ 68 h 93"/>
                <a:gd name="T14" fmla="*/ 19 w 135"/>
                <a:gd name="T15" fmla="*/ 92 h 93"/>
                <a:gd name="T16" fmla="*/ 52 w 135"/>
                <a:gd name="T17" fmla="*/ 74 h 93"/>
                <a:gd name="T18" fmla="*/ 0 w 135"/>
                <a:gd name="T19" fmla="*/ 68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93"/>
                <a:gd name="T32" fmla="*/ 135 w 135"/>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93">
                  <a:moveTo>
                    <a:pt x="0" y="68"/>
                  </a:moveTo>
                  <a:lnTo>
                    <a:pt x="52" y="74"/>
                  </a:lnTo>
                  <a:lnTo>
                    <a:pt x="134" y="33"/>
                  </a:lnTo>
                  <a:lnTo>
                    <a:pt x="89" y="0"/>
                  </a:lnTo>
                  <a:lnTo>
                    <a:pt x="9" y="42"/>
                  </a:lnTo>
                  <a:lnTo>
                    <a:pt x="61" y="48"/>
                  </a:lnTo>
                  <a:lnTo>
                    <a:pt x="0" y="68"/>
                  </a:lnTo>
                  <a:lnTo>
                    <a:pt x="19" y="92"/>
                  </a:lnTo>
                  <a:lnTo>
                    <a:pt x="52" y="74"/>
                  </a:lnTo>
                  <a:lnTo>
                    <a:pt x="0" y="6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69" name="Freeform 267"/>
            <p:cNvSpPr>
              <a:spLocks/>
            </p:cNvSpPr>
            <p:nvPr/>
          </p:nvSpPr>
          <p:spPr bwMode="auto">
            <a:xfrm>
              <a:off x="3147" y="1580"/>
              <a:ext cx="106" cy="69"/>
            </a:xfrm>
            <a:custGeom>
              <a:avLst/>
              <a:gdLst>
                <a:gd name="T0" fmla="*/ 66 w 106"/>
                <a:gd name="T1" fmla="*/ 68 h 69"/>
                <a:gd name="T2" fmla="*/ 89 w 106"/>
                <a:gd name="T3" fmla="*/ 39 h 69"/>
                <a:gd name="T4" fmla="*/ 59 w 106"/>
                <a:gd name="T5" fmla="*/ 0 h 69"/>
                <a:gd name="T6" fmla="*/ 0 w 106"/>
                <a:gd name="T7" fmla="*/ 17 h 69"/>
                <a:gd name="T8" fmla="*/ 27 w 106"/>
                <a:gd name="T9" fmla="*/ 56 h 69"/>
                <a:gd name="T10" fmla="*/ 53 w 106"/>
                <a:gd name="T11" fmla="*/ 27 h 69"/>
                <a:gd name="T12" fmla="*/ 66 w 106"/>
                <a:gd name="T13" fmla="*/ 68 h 69"/>
                <a:gd name="T14" fmla="*/ 105 w 106"/>
                <a:gd name="T15" fmla="*/ 62 h 69"/>
                <a:gd name="T16" fmla="*/ 89 w 106"/>
                <a:gd name="T17" fmla="*/ 39 h 69"/>
                <a:gd name="T18" fmla="*/ 66 w 106"/>
                <a:gd name="T19" fmla="*/ 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69"/>
                <a:gd name="T32" fmla="*/ 106 w 106"/>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69">
                  <a:moveTo>
                    <a:pt x="66" y="68"/>
                  </a:moveTo>
                  <a:lnTo>
                    <a:pt x="89" y="39"/>
                  </a:lnTo>
                  <a:lnTo>
                    <a:pt x="59" y="0"/>
                  </a:lnTo>
                  <a:lnTo>
                    <a:pt x="0" y="17"/>
                  </a:lnTo>
                  <a:lnTo>
                    <a:pt x="27" y="56"/>
                  </a:lnTo>
                  <a:lnTo>
                    <a:pt x="53" y="27"/>
                  </a:lnTo>
                  <a:lnTo>
                    <a:pt x="66" y="68"/>
                  </a:lnTo>
                  <a:lnTo>
                    <a:pt x="105" y="62"/>
                  </a:lnTo>
                  <a:lnTo>
                    <a:pt x="89" y="39"/>
                  </a:lnTo>
                  <a:lnTo>
                    <a:pt x="66" y="6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70" name="Freeform 268"/>
            <p:cNvSpPr>
              <a:spLocks/>
            </p:cNvSpPr>
            <p:nvPr/>
          </p:nvSpPr>
          <p:spPr bwMode="auto">
            <a:xfrm>
              <a:off x="3150" y="1611"/>
              <a:ext cx="61" cy="48"/>
            </a:xfrm>
            <a:custGeom>
              <a:avLst/>
              <a:gdLst>
                <a:gd name="T0" fmla="*/ 0 w 61"/>
                <a:gd name="T1" fmla="*/ 25 h 48"/>
                <a:gd name="T2" fmla="*/ 35 w 61"/>
                <a:gd name="T3" fmla="*/ 41 h 48"/>
                <a:gd name="T4" fmla="*/ 58 w 61"/>
                <a:gd name="T5" fmla="*/ 39 h 48"/>
                <a:gd name="T6" fmla="*/ 46 w 61"/>
                <a:gd name="T7" fmla="*/ 0 h 48"/>
                <a:gd name="T8" fmla="*/ 23 w 61"/>
                <a:gd name="T9" fmla="*/ 4 h 48"/>
                <a:gd name="T10" fmla="*/ 60 w 61"/>
                <a:gd name="T11" fmla="*/ 21 h 48"/>
                <a:gd name="T12" fmla="*/ 0 w 61"/>
                <a:gd name="T13" fmla="*/ 25 h 48"/>
                <a:gd name="T14" fmla="*/ 2 w 61"/>
                <a:gd name="T15" fmla="*/ 47 h 48"/>
                <a:gd name="T16" fmla="*/ 35 w 61"/>
                <a:gd name="T17" fmla="*/ 41 h 48"/>
                <a:gd name="T18" fmla="*/ 0 w 61"/>
                <a:gd name="T19" fmla="*/ 2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8"/>
                <a:gd name="T32" fmla="*/ 61 w 61"/>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8">
                  <a:moveTo>
                    <a:pt x="0" y="25"/>
                  </a:moveTo>
                  <a:lnTo>
                    <a:pt x="35" y="41"/>
                  </a:lnTo>
                  <a:lnTo>
                    <a:pt x="58" y="39"/>
                  </a:lnTo>
                  <a:lnTo>
                    <a:pt x="46" y="0"/>
                  </a:lnTo>
                  <a:lnTo>
                    <a:pt x="23" y="4"/>
                  </a:lnTo>
                  <a:lnTo>
                    <a:pt x="60" y="21"/>
                  </a:lnTo>
                  <a:lnTo>
                    <a:pt x="0" y="25"/>
                  </a:lnTo>
                  <a:lnTo>
                    <a:pt x="2" y="47"/>
                  </a:lnTo>
                  <a:lnTo>
                    <a:pt x="35" y="41"/>
                  </a:lnTo>
                  <a:lnTo>
                    <a:pt x="0" y="2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71" name="Freeform 269"/>
            <p:cNvSpPr>
              <a:spLocks/>
            </p:cNvSpPr>
            <p:nvPr/>
          </p:nvSpPr>
          <p:spPr bwMode="auto">
            <a:xfrm>
              <a:off x="3129" y="1468"/>
              <a:ext cx="82" cy="164"/>
            </a:xfrm>
            <a:custGeom>
              <a:avLst/>
              <a:gdLst>
                <a:gd name="T0" fmla="*/ 72 w 82"/>
                <a:gd name="T1" fmla="*/ 105 h 164"/>
                <a:gd name="T2" fmla="*/ 13 w 82"/>
                <a:gd name="T3" fmla="*/ 116 h 164"/>
                <a:gd name="T4" fmla="*/ 18 w 82"/>
                <a:gd name="T5" fmla="*/ 163 h 164"/>
                <a:gd name="T6" fmla="*/ 81 w 82"/>
                <a:gd name="T7" fmla="*/ 158 h 164"/>
                <a:gd name="T8" fmla="*/ 74 w 82"/>
                <a:gd name="T9" fmla="*/ 113 h 164"/>
                <a:gd name="T10" fmla="*/ 15 w 82"/>
                <a:gd name="T11" fmla="*/ 124 h 164"/>
                <a:gd name="T12" fmla="*/ 72 w 82"/>
                <a:gd name="T13" fmla="*/ 105 h 164"/>
                <a:gd name="T14" fmla="*/ 0 w 82"/>
                <a:gd name="T15" fmla="*/ 0 h 164"/>
                <a:gd name="T16" fmla="*/ 13 w 82"/>
                <a:gd name="T17" fmla="*/ 116 h 164"/>
                <a:gd name="T18" fmla="*/ 72 w 82"/>
                <a:gd name="T19" fmla="*/ 105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164"/>
                <a:gd name="T32" fmla="*/ 82 w 82"/>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164">
                  <a:moveTo>
                    <a:pt x="72" y="105"/>
                  </a:moveTo>
                  <a:lnTo>
                    <a:pt x="13" y="116"/>
                  </a:lnTo>
                  <a:lnTo>
                    <a:pt x="18" y="163"/>
                  </a:lnTo>
                  <a:lnTo>
                    <a:pt x="81" y="158"/>
                  </a:lnTo>
                  <a:lnTo>
                    <a:pt x="74" y="113"/>
                  </a:lnTo>
                  <a:lnTo>
                    <a:pt x="15" y="124"/>
                  </a:lnTo>
                  <a:lnTo>
                    <a:pt x="72" y="105"/>
                  </a:lnTo>
                  <a:lnTo>
                    <a:pt x="0" y="0"/>
                  </a:lnTo>
                  <a:lnTo>
                    <a:pt x="13" y="116"/>
                  </a:lnTo>
                  <a:lnTo>
                    <a:pt x="72" y="10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72" name="Freeform 270"/>
            <p:cNvSpPr>
              <a:spLocks/>
            </p:cNvSpPr>
            <p:nvPr/>
          </p:nvSpPr>
          <p:spPr bwMode="auto">
            <a:xfrm>
              <a:off x="3179" y="1625"/>
              <a:ext cx="88" cy="54"/>
            </a:xfrm>
            <a:custGeom>
              <a:avLst/>
              <a:gdLst>
                <a:gd name="T0" fmla="*/ 85 w 88"/>
                <a:gd name="T1" fmla="*/ 35 h 54"/>
                <a:gd name="T2" fmla="*/ 87 w 88"/>
                <a:gd name="T3" fmla="*/ 35 h 54"/>
                <a:gd name="T4" fmla="*/ 60 w 88"/>
                <a:gd name="T5" fmla="*/ 0 h 54"/>
                <a:gd name="T6" fmla="*/ 0 w 88"/>
                <a:gd name="T7" fmla="*/ 17 h 54"/>
                <a:gd name="T8" fmla="*/ 27 w 88"/>
                <a:gd name="T9" fmla="*/ 53 h 54"/>
                <a:gd name="T10" fmla="*/ 29 w 88"/>
                <a:gd name="T11" fmla="*/ 53 h 54"/>
                <a:gd name="T12" fmla="*/ 85 w 88"/>
                <a:gd name="T13" fmla="*/ 35 h 54"/>
                <a:gd name="T14" fmla="*/ 0 60000 65536"/>
                <a:gd name="T15" fmla="*/ 0 60000 65536"/>
                <a:gd name="T16" fmla="*/ 0 60000 65536"/>
                <a:gd name="T17" fmla="*/ 0 60000 65536"/>
                <a:gd name="T18" fmla="*/ 0 60000 65536"/>
                <a:gd name="T19" fmla="*/ 0 60000 65536"/>
                <a:gd name="T20" fmla="*/ 0 60000 65536"/>
                <a:gd name="T21" fmla="*/ 0 w 88"/>
                <a:gd name="T22" fmla="*/ 0 h 54"/>
                <a:gd name="T23" fmla="*/ 88 w 8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54">
                  <a:moveTo>
                    <a:pt x="85" y="35"/>
                  </a:moveTo>
                  <a:lnTo>
                    <a:pt x="87" y="35"/>
                  </a:lnTo>
                  <a:lnTo>
                    <a:pt x="60" y="0"/>
                  </a:lnTo>
                  <a:lnTo>
                    <a:pt x="0" y="17"/>
                  </a:lnTo>
                  <a:lnTo>
                    <a:pt x="27" y="53"/>
                  </a:lnTo>
                  <a:lnTo>
                    <a:pt x="29" y="53"/>
                  </a:lnTo>
                  <a:lnTo>
                    <a:pt x="85" y="3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73" name="Freeform 271"/>
            <p:cNvSpPr>
              <a:spLocks/>
            </p:cNvSpPr>
            <p:nvPr/>
          </p:nvSpPr>
          <p:spPr bwMode="auto">
            <a:xfrm>
              <a:off x="3213" y="1666"/>
              <a:ext cx="114" cy="81"/>
            </a:xfrm>
            <a:custGeom>
              <a:avLst/>
              <a:gdLst>
                <a:gd name="T0" fmla="*/ 83 w 114"/>
                <a:gd name="T1" fmla="*/ 80 h 81"/>
                <a:gd name="T2" fmla="*/ 99 w 114"/>
                <a:gd name="T3" fmla="*/ 52 h 81"/>
                <a:gd name="T4" fmla="*/ 58 w 114"/>
                <a:gd name="T5" fmla="*/ 0 h 81"/>
                <a:gd name="T6" fmla="*/ 0 w 114"/>
                <a:gd name="T7" fmla="*/ 19 h 81"/>
                <a:gd name="T8" fmla="*/ 39 w 114"/>
                <a:gd name="T9" fmla="*/ 71 h 81"/>
                <a:gd name="T10" fmla="*/ 55 w 114"/>
                <a:gd name="T11" fmla="*/ 43 h 81"/>
                <a:gd name="T12" fmla="*/ 83 w 114"/>
                <a:gd name="T13" fmla="*/ 80 h 81"/>
                <a:gd name="T14" fmla="*/ 113 w 114"/>
                <a:gd name="T15" fmla="*/ 71 h 81"/>
                <a:gd name="T16" fmla="*/ 99 w 114"/>
                <a:gd name="T17" fmla="*/ 52 h 81"/>
                <a:gd name="T18" fmla="*/ 83 w 114"/>
                <a:gd name="T19" fmla="*/ 8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1"/>
                <a:gd name="T32" fmla="*/ 114 w 114"/>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1">
                  <a:moveTo>
                    <a:pt x="83" y="80"/>
                  </a:moveTo>
                  <a:lnTo>
                    <a:pt x="99" y="52"/>
                  </a:lnTo>
                  <a:lnTo>
                    <a:pt x="58" y="0"/>
                  </a:lnTo>
                  <a:lnTo>
                    <a:pt x="0" y="19"/>
                  </a:lnTo>
                  <a:lnTo>
                    <a:pt x="39" y="71"/>
                  </a:lnTo>
                  <a:lnTo>
                    <a:pt x="55" y="43"/>
                  </a:lnTo>
                  <a:lnTo>
                    <a:pt x="83" y="80"/>
                  </a:lnTo>
                  <a:lnTo>
                    <a:pt x="113" y="71"/>
                  </a:lnTo>
                  <a:lnTo>
                    <a:pt x="99" y="52"/>
                  </a:lnTo>
                  <a:lnTo>
                    <a:pt x="83" y="8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74" name="Freeform 272"/>
            <p:cNvSpPr>
              <a:spLocks/>
            </p:cNvSpPr>
            <p:nvPr/>
          </p:nvSpPr>
          <p:spPr bwMode="auto">
            <a:xfrm>
              <a:off x="3258" y="1714"/>
              <a:ext cx="35" cy="36"/>
            </a:xfrm>
            <a:custGeom>
              <a:avLst/>
              <a:gdLst>
                <a:gd name="T0" fmla="*/ 34 w 35"/>
                <a:gd name="T1" fmla="*/ 32 h 36"/>
                <a:gd name="T2" fmla="*/ 29 w 35"/>
                <a:gd name="T3" fmla="*/ 35 h 36"/>
                <a:gd name="T4" fmla="*/ 34 w 35"/>
                <a:gd name="T5" fmla="*/ 32 h 36"/>
                <a:gd name="T6" fmla="*/ 13 w 35"/>
                <a:gd name="T7" fmla="*/ 0 h 36"/>
                <a:gd name="T8" fmla="*/ 5 w 35"/>
                <a:gd name="T9" fmla="*/ 3 h 36"/>
                <a:gd name="T10" fmla="*/ 0 w 35"/>
                <a:gd name="T11" fmla="*/ 4 h 36"/>
                <a:gd name="T12" fmla="*/ 5 w 35"/>
                <a:gd name="T13" fmla="*/ 3 h 36"/>
                <a:gd name="T14" fmla="*/ 2 w 35"/>
                <a:gd name="T15" fmla="*/ 3 h 36"/>
                <a:gd name="T16" fmla="*/ 0 w 35"/>
                <a:gd name="T17" fmla="*/ 4 h 36"/>
                <a:gd name="T18" fmla="*/ 34 w 35"/>
                <a:gd name="T19" fmla="*/ 3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6"/>
                <a:gd name="T32" fmla="*/ 35 w 3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6">
                  <a:moveTo>
                    <a:pt x="34" y="32"/>
                  </a:moveTo>
                  <a:lnTo>
                    <a:pt x="29" y="35"/>
                  </a:lnTo>
                  <a:lnTo>
                    <a:pt x="34" y="32"/>
                  </a:lnTo>
                  <a:lnTo>
                    <a:pt x="13" y="0"/>
                  </a:lnTo>
                  <a:lnTo>
                    <a:pt x="5" y="3"/>
                  </a:lnTo>
                  <a:lnTo>
                    <a:pt x="0" y="4"/>
                  </a:lnTo>
                  <a:lnTo>
                    <a:pt x="5" y="3"/>
                  </a:lnTo>
                  <a:lnTo>
                    <a:pt x="2" y="3"/>
                  </a:lnTo>
                  <a:lnTo>
                    <a:pt x="0" y="4"/>
                  </a:lnTo>
                  <a:lnTo>
                    <a:pt x="34" y="3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75" name="Freeform 273"/>
            <p:cNvSpPr>
              <a:spLocks/>
            </p:cNvSpPr>
            <p:nvPr/>
          </p:nvSpPr>
          <p:spPr bwMode="auto">
            <a:xfrm>
              <a:off x="3237" y="1719"/>
              <a:ext cx="59" cy="33"/>
            </a:xfrm>
            <a:custGeom>
              <a:avLst/>
              <a:gdLst>
                <a:gd name="T0" fmla="*/ 58 w 59"/>
                <a:gd name="T1" fmla="*/ 20 h 33"/>
                <a:gd name="T2" fmla="*/ 48 w 59"/>
                <a:gd name="T3" fmla="*/ 32 h 33"/>
                <a:gd name="T4" fmla="*/ 56 w 59"/>
                <a:gd name="T5" fmla="*/ 28 h 33"/>
                <a:gd name="T6" fmla="*/ 17 w 59"/>
                <a:gd name="T7" fmla="*/ 0 h 33"/>
                <a:gd name="T8" fmla="*/ 10 w 59"/>
                <a:gd name="T9" fmla="*/ 4 h 33"/>
                <a:gd name="T10" fmla="*/ 0 w 59"/>
                <a:gd name="T11" fmla="*/ 15 h 33"/>
                <a:gd name="T12" fmla="*/ 10 w 59"/>
                <a:gd name="T13" fmla="*/ 4 h 33"/>
                <a:gd name="T14" fmla="*/ 0 w 59"/>
                <a:gd name="T15" fmla="*/ 9 h 33"/>
                <a:gd name="T16" fmla="*/ 0 w 59"/>
                <a:gd name="T17" fmla="*/ 15 h 33"/>
                <a:gd name="T18" fmla="*/ 58 w 59"/>
                <a:gd name="T19" fmla="*/ 2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3"/>
                <a:gd name="T32" fmla="*/ 59 w 5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3">
                  <a:moveTo>
                    <a:pt x="58" y="20"/>
                  </a:moveTo>
                  <a:lnTo>
                    <a:pt x="48" y="32"/>
                  </a:lnTo>
                  <a:lnTo>
                    <a:pt x="56" y="28"/>
                  </a:lnTo>
                  <a:lnTo>
                    <a:pt x="17" y="0"/>
                  </a:lnTo>
                  <a:lnTo>
                    <a:pt x="10" y="4"/>
                  </a:lnTo>
                  <a:lnTo>
                    <a:pt x="0" y="15"/>
                  </a:lnTo>
                  <a:lnTo>
                    <a:pt x="10" y="4"/>
                  </a:lnTo>
                  <a:lnTo>
                    <a:pt x="0" y="9"/>
                  </a:lnTo>
                  <a:lnTo>
                    <a:pt x="0" y="15"/>
                  </a:lnTo>
                  <a:lnTo>
                    <a:pt x="58" y="2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76" name="Freeform 274"/>
            <p:cNvSpPr>
              <a:spLocks/>
            </p:cNvSpPr>
            <p:nvPr/>
          </p:nvSpPr>
          <p:spPr bwMode="auto">
            <a:xfrm>
              <a:off x="3234" y="1739"/>
              <a:ext cx="62" cy="5"/>
            </a:xfrm>
            <a:custGeom>
              <a:avLst/>
              <a:gdLst>
                <a:gd name="T0" fmla="*/ 61 w 62"/>
                <a:gd name="T1" fmla="*/ 4 h 5"/>
                <a:gd name="T2" fmla="*/ 61 w 62"/>
                <a:gd name="T3" fmla="*/ 4 h 5"/>
                <a:gd name="T4" fmla="*/ 61 w 62"/>
                <a:gd name="T5" fmla="*/ 2 h 5"/>
                <a:gd name="T6" fmla="*/ 2 w 62"/>
                <a:gd name="T7" fmla="*/ 0 h 5"/>
                <a:gd name="T8" fmla="*/ 0 w 62"/>
                <a:gd name="T9" fmla="*/ 3 h 5"/>
                <a:gd name="T10" fmla="*/ 0 w 62"/>
                <a:gd name="T11" fmla="*/ 4 h 5"/>
                <a:gd name="T12" fmla="*/ 61 w 62"/>
                <a:gd name="T13" fmla="*/ 4 h 5"/>
                <a:gd name="T14" fmla="*/ 0 60000 65536"/>
                <a:gd name="T15" fmla="*/ 0 60000 65536"/>
                <a:gd name="T16" fmla="*/ 0 60000 65536"/>
                <a:gd name="T17" fmla="*/ 0 60000 65536"/>
                <a:gd name="T18" fmla="*/ 0 60000 65536"/>
                <a:gd name="T19" fmla="*/ 0 60000 65536"/>
                <a:gd name="T20" fmla="*/ 0 60000 65536"/>
                <a:gd name="T21" fmla="*/ 0 w 62"/>
                <a:gd name="T22" fmla="*/ 0 h 5"/>
                <a:gd name="T23" fmla="*/ 62 w 6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5">
                  <a:moveTo>
                    <a:pt x="61" y="4"/>
                  </a:moveTo>
                  <a:lnTo>
                    <a:pt x="61" y="4"/>
                  </a:lnTo>
                  <a:lnTo>
                    <a:pt x="61" y="2"/>
                  </a:lnTo>
                  <a:lnTo>
                    <a:pt x="2" y="0"/>
                  </a:lnTo>
                  <a:lnTo>
                    <a:pt x="0" y="3"/>
                  </a:lnTo>
                  <a:lnTo>
                    <a:pt x="0" y="4"/>
                  </a:lnTo>
                  <a:lnTo>
                    <a:pt x="61" y="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77" name="Freeform 275"/>
            <p:cNvSpPr>
              <a:spLocks/>
            </p:cNvSpPr>
            <p:nvPr/>
          </p:nvSpPr>
          <p:spPr bwMode="auto">
            <a:xfrm>
              <a:off x="3234" y="1736"/>
              <a:ext cx="62" cy="74"/>
            </a:xfrm>
            <a:custGeom>
              <a:avLst/>
              <a:gdLst>
                <a:gd name="T0" fmla="*/ 8 w 62"/>
                <a:gd name="T1" fmla="*/ 28 h 74"/>
                <a:gd name="T2" fmla="*/ 61 w 62"/>
                <a:gd name="T3" fmla="*/ 13 h 74"/>
                <a:gd name="T4" fmla="*/ 0 w 62"/>
                <a:gd name="T5" fmla="*/ 13 h 74"/>
                <a:gd name="T6" fmla="*/ 53 w 62"/>
                <a:gd name="T7" fmla="*/ 0 h 74"/>
                <a:gd name="T8" fmla="*/ 6 w 62"/>
                <a:gd name="T9" fmla="*/ 28 h 74"/>
                <a:gd name="T10" fmla="*/ 61 w 62"/>
                <a:gd name="T11" fmla="*/ 73 h 74"/>
                <a:gd name="T12" fmla="*/ 61 w 62"/>
                <a:gd name="T13" fmla="*/ 13 h 74"/>
                <a:gd name="T14" fmla="*/ 8 w 62"/>
                <a:gd name="T15" fmla="*/ 28 h 74"/>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74"/>
                <a:gd name="T26" fmla="*/ 62 w 62"/>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74">
                  <a:moveTo>
                    <a:pt x="8" y="28"/>
                  </a:moveTo>
                  <a:lnTo>
                    <a:pt x="61" y="13"/>
                  </a:lnTo>
                  <a:lnTo>
                    <a:pt x="0" y="13"/>
                  </a:lnTo>
                  <a:lnTo>
                    <a:pt x="53" y="0"/>
                  </a:lnTo>
                  <a:lnTo>
                    <a:pt x="6" y="28"/>
                  </a:lnTo>
                  <a:lnTo>
                    <a:pt x="61" y="73"/>
                  </a:lnTo>
                  <a:lnTo>
                    <a:pt x="61" y="13"/>
                  </a:lnTo>
                  <a:lnTo>
                    <a:pt x="8" y="2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78" name="Freeform 276"/>
            <p:cNvSpPr>
              <a:spLocks/>
            </p:cNvSpPr>
            <p:nvPr/>
          </p:nvSpPr>
          <p:spPr bwMode="auto">
            <a:xfrm>
              <a:off x="3234" y="1731"/>
              <a:ext cx="51" cy="28"/>
            </a:xfrm>
            <a:custGeom>
              <a:avLst/>
              <a:gdLst>
                <a:gd name="T0" fmla="*/ 0 w 51"/>
                <a:gd name="T1" fmla="*/ 21 h 28"/>
                <a:gd name="T2" fmla="*/ 2 w 51"/>
                <a:gd name="T3" fmla="*/ 23 h 28"/>
                <a:gd name="T4" fmla="*/ 8 w 51"/>
                <a:gd name="T5" fmla="*/ 27 h 28"/>
                <a:gd name="T6" fmla="*/ 50 w 51"/>
                <a:gd name="T7" fmla="*/ 4 h 28"/>
                <a:gd name="T8" fmla="*/ 46 w 51"/>
                <a:gd name="T9" fmla="*/ 0 h 28"/>
                <a:gd name="T10" fmla="*/ 48 w 51"/>
                <a:gd name="T11" fmla="*/ 2 h 28"/>
                <a:gd name="T12" fmla="*/ 0 w 51"/>
                <a:gd name="T13" fmla="*/ 21 h 28"/>
                <a:gd name="T14" fmla="*/ 0 60000 65536"/>
                <a:gd name="T15" fmla="*/ 0 60000 65536"/>
                <a:gd name="T16" fmla="*/ 0 60000 65536"/>
                <a:gd name="T17" fmla="*/ 0 60000 65536"/>
                <a:gd name="T18" fmla="*/ 0 60000 65536"/>
                <a:gd name="T19" fmla="*/ 0 60000 65536"/>
                <a:gd name="T20" fmla="*/ 0 60000 65536"/>
                <a:gd name="T21" fmla="*/ 0 w 51"/>
                <a:gd name="T22" fmla="*/ 0 h 28"/>
                <a:gd name="T23" fmla="*/ 51 w 5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28">
                  <a:moveTo>
                    <a:pt x="0" y="21"/>
                  </a:moveTo>
                  <a:lnTo>
                    <a:pt x="2" y="23"/>
                  </a:lnTo>
                  <a:lnTo>
                    <a:pt x="8" y="27"/>
                  </a:lnTo>
                  <a:lnTo>
                    <a:pt x="50" y="4"/>
                  </a:lnTo>
                  <a:lnTo>
                    <a:pt x="46" y="0"/>
                  </a:lnTo>
                  <a:lnTo>
                    <a:pt x="48" y="2"/>
                  </a:lnTo>
                  <a:lnTo>
                    <a:pt x="0" y="2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79" name="Freeform 277"/>
            <p:cNvSpPr>
              <a:spLocks/>
            </p:cNvSpPr>
            <p:nvPr/>
          </p:nvSpPr>
          <p:spPr bwMode="auto">
            <a:xfrm>
              <a:off x="3229" y="1724"/>
              <a:ext cx="53" cy="26"/>
            </a:xfrm>
            <a:custGeom>
              <a:avLst/>
              <a:gdLst>
                <a:gd name="T0" fmla="*/ 4 w 53"/>
                <a:gd name="T1" fmla="*/ 25 h 26"/>
                <a:gd name="T2" fmla="*/ 0 w 53"/>
                <a:gd name="T3" fmla="*/ 21 h 26"/>
                <a:gd name="T4" fmla="*/ 4 w 53"/>
                <a:gd name="T5" fmla="*/ 25 h 26"/>
                <a:gd name="T6" fmla="*/ 52 w 53"/>
                <a:gd name="T7" fmla="*/ 7 h 26"/>
                <a:gd name="T8" fmla="*/ 50 w 53"/>
                <a:gd name="T9" fmla="*/ 4 h 26"/>
                <a:gd name="T10" fmla="*/ 46 w 53"/>
                <a:gd name="T11" fmla="*/ 0 h 26"/>
                <a:gd name="T12" fmla="*/ 50 w 53"/>
                <a:gd name="T13" fmla="*/ 4 h 26"/>
                <a:gd name="T14" fmla="*/ 48 w 53"/>
                <a:gd name="T15" fmla="*/ 2 h 26"/>
                <a:gd name="T16" fmla="*/ 46 w 53"/>
                <a:gd name="T17" fmla="*/ 0 h 26"/>
                <a:gd name="T18" fmla="*/ 4 w 53"/>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26"/>
                <a:gd name="T32" fmla="*/ 53 w 53"/>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26">
                  <a:moveTo>
                    <a:pt x="4" y="25"/>
                  </a:moveTo>
                  <a:lnTo>
                    <a:pt x="0" y="21"/>
                  </a:lnTo>
                  <a:lnTo>
                    <a:pt x="4" y="25"/>
                  </a:lnTo>
                  <a:lnTo>
                    <a:pt x="52" y="7"/>
                  </a:lnTo>
                  <a:lnTo>
                    <a:pt x="50" y="4"/>
                  </a:lnTo>
                  <a:lnTo>
                    <a:pt x="46" y="0"/>
                  </a:lnTo>
                  <a:lnTo>
                    <a:pt x="50" y="4"/>
                  </a:lnTo>
                  <a:lnTo>
                    <a:pt x="48" y="2"/>
                  </a:lnTo>
                  <a:lnTo>
                    <a:pt x="46" y="0"/>
                  </a:lnTo>
                  <a:lnTo>
                    <a:pt x="4" y="2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80" name="Freeform 278"/>
            <p:cNvSpPr>
              <a:spLocks/>
            </p:cNvSpPr>
            <p:nvPr/>
          </p:nvSpPr>
          <p:spPr bwMode="auto">
            <a:xfrm>
              <a:off x="3229" y="1716"/>
              <a:ext cx="45" cy="34"/>
            </a:xfrm>
            <a:custGeom>
              <a:avLst/>
              <a:gdLst>
                <a:gd name="T0" fmla="*/ 8 w 45"/>
                <a:gd name="T1" fmla="*/ 33 h 34"/>
                <a:gd name="T2" fmla="*/ 0 w 45"/>
                <a:gd name="T3" fmla="*/ 30 h 34"/>
                <a:gd name="T4" fmla="*/ 4 w 45"/>
                <a:gd name="T5" fmla="*/ 33 h 34"/>
                <a:gd name="T6" fmla="*/ 44 w 45"/>
                <a:gd name="T7" fmla="*/ 6 h 34"/>
                <a:gd name="T8" fmla="*/ 40 w 45"/>
                <a:gd name="T9" fmla="*/ 4 h 34"/>
                <a:gd name="T10" fmla="*/ 31 w 45"/>
                <a:gd name="T11" fmla="*/ 0 h 34"/>
                <a:gd name="T12" fmla="*/ 40 w 45"/>
                <a:gd name="T13" fmla="*/ 4 h 34"/>
                <a:gd name="T14" fmla="*/ 34 w 45"/>
                <a:gd name="T15" fmla="*/ 1 h 34"/>
                <a:gd name="T16" fmla="*/ 31 w 45"/>
                <a:gd name="T17" fmla="*/ 0 h 34"/>
                <a:gd name="T18" fmla="*/ 8 w 45"/>
                <a:gd name="T19" fmla="*/ 3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4"/>
                <a:gd name="T32" fmla="*/ 45 w 45"/>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4">
                  <a:moveTo>
                    <a:pt x="8" y="33"/>
                  </a:moveTo>
                  <a:lnTo>
                    <a:pt x="0" y="30"/>
                  </a:lnTo>
                  <a:lnTo>
                    <a:pt x="4" y="33"/>
                  </a:lnTo>
                  <a:lnTo>
                    <a:pt x="44" y="6"/>
                  </a:lnTo>
                  <a:lnTo>
                    <a:pt x="40" y="4"/>
                  </a:lnTo>
                  <a:lnTo>
                    <a:pt x="31" y="0"/>
                  </a:lnTo>
                  <a:lnTo>
                    <a:pt x="40" y="4"/>
                  </a:lnTo>
                  <a:lnTo>
                    <a:pt x="34" y="1"/>
                  </a:lnTo>
                  <a:lnTo>
                    <a:pt x="31" y="0"/>
                  </a:lnTo>
                  <a:lnTo>
                    <a:pt x="8" y="3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81" name="Freeform 279"/>
            <p:cNvSpPr>
              <a:spLocks/>
            </p:cNvSpPr>
            <p:nvPr/>
          </p:nvSpPr>
          <p:spPr bwMode="auto">
            <a:xfrm>
              <a:off x="3229" y="1711"/>
              <a:ext cx="27" cy="39"/>
            </a:xfrm>
            <a:custGeom>
              <a:avLst/>
              <a:gdLst>
                <a:gd name="T0" fmla="*/ 5 w 27"/>
                <a:gd name="T1" fmla="*/ 38 h 39"/>
                <a:gd name="T2" fmla="*/ 0 w 27"/>
                <a:gd name="T3" fmla="*/ 37 h 39"/>
                <a:gd name="T4" fmla="*/ 7 w 27"/>
                <a:gd name="T5" fmla="*/ 38 h 39"/>
                <a:gd name="T6" fmla="*/ 26 w 27"/>
                <a:gd name="T7" fmla="*/ 4 h 39"/>
                <a:gd name="T8" fmla="*/ 20 w 27"/>
                <a:gd name="T9" fmla="*/ 1 h 39"/>
                <a:gd name="T10" fmla="*/ 15 w 27"/>
                <a:gd name="T11" fmla="*/ 0 h 39"/>
                <a:gd name="T12" fmla="*/ 20 w 27"/>
                <a:gd name="T13" fmla="*/ 1 h 39"/>
                <a:gd name="T14" fmla="*/ 16 w 27"/>
                <a:gd name="T15" fmla="*/ 1 h 39"/>
                <a:gd name="T16" fmla="*/ 15 w 27"/>
                <a:gd name="T17" fmla="*/ 1 h 39"/>
                <a:gd name="T18" fmla="*/ 5 w 27"/>
                <a:gd name="T19" fmla="*/ 38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9"/>
                <a:gd name="T32" fmla="*/ 27 w 27"/>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9">
                  <a:moveTo>
                    <a:pt x="5" y="38"/>
                  </a:moveTo>
                  <a:lnTo>
                    <a:pt x="0" y="37"/>
                  </a:lnTo>
                  <a:lnTo>
                    <a:pt x="7" y="38"/>
                  </a:lnTo>
                  <a:lnTo>
                    <a:pt x="26" y="4"/>
                  </a:lnTo>
                  <a:lnTo>
                    <a:pt x="20" y="1"/>
                  </a:lnTo>
                  <a:lnTo>
                    <a:pt x="15" y="0"/>
                  </a:lnTo>
                  <a:lnTo>
                    <a:pt x="20" y="1"/>
                  </a:lnTo>
                  <a:lnTo>
                    <a:pt x="16" y="1"/>
                  </a:lnTo>
                  <a:lnTo>
                    <a:pt x="15" y="1"/>
                  </a:lnTo>
                  <a:lnTo>
                    <a:pt x="5" y="3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82" name="Freeform 280"/>
            <p:cNvSpPr>
              <a:spLocks/>
            </p:cNvSpPr>
            <p:nvPr/>
          </p:nvSpPr>
          <p:spPr bwMode="auto">
            <a:xfrm>
              <a:off x="3229" y="1711"/>
              <a:ext cx="9" cy="39"/>
            </a:xfrm>
            <a:custGeom>
              <a:avLst/>
              <a:gdLst>
                <a:gd name="T0" fmla="*/ 4 w 9"/>
                <a:gd name="T1" fmla="*/ 37 h 39"/>
                <a:gd name="T2" fmla="*/ 0 w 9"/>
                <a:gd name="T3" fmla="*/ 37 h 39"/>
                <a:gd name="T4" fmla="*/ 3 w 9"/>
                <a:gd name="T5" fmla="*/ 38 h 39"/>
                <a:gd name="T6" fmla="*/ 8 w 9"/>
                <a:gd name="T7" fmla="*/ 0 h 39"/>
                <a:gd name="T8" fmla="*/ 5 w 9"/>
                <a:gd name="T9" fmla="*/ 0 h 39"/>
                <a:gd name="T10" fmla="*/ 2 w 9"/>
                <a:gd name="T11" fmla="*/ 0 h 39"/>
                <a:gd name="T12" fmla="*/ 5 w 9"/>
                <a:gd name="T13" fmla="*/ 0 h 39"/>
                <a:gd name="T14" fmla="*/ 4 w 9"/>
                <a:gd name="T15" fmla="*/ 0 h 39"/>
                <a:gd name="T16" fmla="*/ 1 w 9"/>
                <a:gd name="T17" fmla="*/ 0 h 39"/>
                <a:gd name="T18" fmla="*/ 4 w 9"/>
                <a:gd name="T19" fmla="*/ 3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9"/>
                <a:gd name="T32" fmla="*/ 9 w 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9">
                  <a:moveTo>
                    <a:pt x="4" y="37"/>
                  </a:moveTo>
                  <a:lnTo>
                    <a:pt x="0" y="37"/>
                  </a:lnTo>
                  <a:lnTo>
                    <a:pt x="3" y="38"/>
                  </a:lnTo>
                  <a:lnTo>
                    <a:pt x="8" y="0"/>
                  </a:lnTo>
                  <a:lnTo>
                    <a:pt x="5" y="0"/>
                  </a:lnTo>
                  <a:lnTo>
                    <a:pt x="2" y="0"/>
                  </a:lnTo>
                  <a:lnTo>
                    <a:pt x="5" y="0"/>
                  </a:lnTo>
                  <a:lnTo>
                    <a:pt x="4" y="0"/>
                  </a:lnTo>
                  <a:lnTo>
                    <a:pt x="1" y="0"/>
                  </a:lnTo>
                  <a:lnTo>
                    <a:pt x="4" y="3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83" name="Freeform 281"/>
            <p:cNvSpPr>
              <a:spLocks/>
            </p:cNvSpPr>
            <p:nvPr/>
          </p:nvSpPr>
          <p:spPr bwMode="auto">
            <a:xfrm>
              <a:off x="3213" y="1711"/>
              <a:ext cx="14" cy="39"/>
            </a:xfrm>
            <a:custGeom>
              <a:avLst/>
              <a:gdLst>
                <a:gd name="T0" fmla="*/ 12 w 14"/>
                <a:gd name="T1" fmla="*/ 37 h 39"/>
                <a:gd name="T2" fmla="*/ 8 w 14"/>
                <a:gd name="T3" fmla="*/ 38 h 39"/>
                <a:gd name="T4" fmla="*/ 13 w 14"/>
                <a:gd name="T5" fmla="*/ 37 h 39"/>
                <a:gd name="T6" fmla="*/ 9 w 14"/>
                <a:gd name="T7" fmla="*/ 0 h 39"/>
                <a:gd name="T8" fmla="*/ 5 w 14"/>
                <a:gd name="T9" fmla="*/ 0 h 39"/>
                <a:gd name="T10" fmla="*/ 0 w 14"/>
                <a:gd name="T11" fmla="*/ 1 h 39"/>
                <a:gd name="T12" fmla="*/ 4 w 14"/>
                <a:gd name="T13" fmla="*/ 0 h 39"/>
                <a:gd name="T14" fmla="*/ 2 w 14"/>
                <a:gd name="T15" fmla="*/ 1 h 39"/>
                <a:gd name="T16" fmla="*/ 0 w 14"/>
                <a:gd name="T17" fmla="*/ 1 h 39"/>
                <a:gd name="T18" fmla="*/ 12 w 14"/>
                <a:gd name="T19" fmla="*/ 3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9"/>
                <a:gd name="T32" fmla="*/ 14 w 14"/>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9">
                  <a:moveTo>
                    <a:pt x="12" y="37"/>
                  </a:moveTo>
                  <a:lnTo>
                    <a:pt x="8" y="38"/>
                  </a:lnTo>
                  <a:lnTo>
                    <a:pt x="13" y="37"/>
                  </a:lnTo>
                  <a:lnTo>
                    <a:pt x="9" y="0"/>
                  </a:lnTo>
                  <a:lnTo>
                    <a:pt x="5" y="0"/>
                  </a:lnTo>
                  <a:lnTo>
                    <a:pt x="0" y="1"/>
                  </a:lnTo>
                  <a:lnTo>
                    <a:pt x="4" y="0"/>
                  </a:lnTo>
                  <a:lnTo>
                    <a:pt x="2" y="1"/>
                  </a:lnTo>
                  <a:lnTo>
                    <a:pt x="0" y="1"/>
                  </a:lnTo>
                  <a:lnTo>
                    <a:pt x="12" y="3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84" name="Freeform 282"/>
            <p:cNvSpPr>
              <a:spLocks/>
            </p:cNvSpPr>
            <p:nvPr/>
          </p:nvSpPr>
          <p:spPr bwMode="auto">
            <a:xfrm>
              <a:off x="3192" y="1713"/>
              <a:ext cx="40" cy="37"/>
            </a:xfrm>
            <a:custGeom>
              <a:avLst/>
              <a:gdLst>
                <a:gd name="T0" fmla="*/ 39 w 40"/>
                <a:gd name="T1" fmla="*/ 32 h 37"/>
                <a:gd name="T2" fmla="*/ 30 w 40"/>
                <a:gd name="T3" fmla="*/ 36 h 37"/>
                <a:gd name="T4" fmla="*/ 33 w 40"/>
                <a:gd name="T5" fmla="*/ 35 h 37"/>
                <a:gd name="T6" fmla="*/ 15 w 40"/>
                <a:gd name="T7" fmla="*/ 0 h 37"/>
                <a:gd name="T8" fmla="*/ 9 w 40"/>
                <a:gd name="T9" fmla="*/ 1 h 37"/>
                <a:gd name="T10" fmla="*/ 0 w 40"/>
                <a:gd name="T11" fmla="*/ 5 h 37"/>
                <a:gd name="T12" fmla="*/ 9 w 40"/>
                <a:gd name="T13" fmla="*/ 1 h 37"/>
                <a:gd name="T14" fmla="*/ 4 w 40"/>
                <a:gd name="T15" fmla="*/ 4 h 37"/>
                <a:gd name="T16" fmla="*/ 0 w 40"/>
                <a:gd name="T17" fmla="*/ 5 h 37"/>
                <a:gd name="T18" fmla="*/ 39 w 40"/>
                <a:gd name="T19" fmla="*/ 32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7"/>
                <a:gd name="T32" fmla="*/ 40 w 40"/>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7">
                  <a:moveTo>
                    <a:pt x="39" y="32"/>
                  </a:moveTo>
                  <a:lnTo>
                    <a:pt x="30" y="36"/>
                  </a:lnTo>
                  <a:lnTo>
                    <a:pt x="33" y="35"/>
                  </a:lnTo>
                  <a:lnTo>
                    <a:pt x="15" y="0"/>
                  </a:lnTo>
                  <a:lnTo>
                    <a:pt x="9" y="1"/>
                  </a:lnTo>
                  <a:lnTo>
                    <a:pt x="0" y="5"/>
                  </a:lnTo>
                  <a:lnTo>
                    <a:pt x="9" y="1"/>
                  </a:lnTo>
                  <a:lnTo>
                    <a:pt x="4" y="4"/>
                  </a:lnTo>
                  <a:lnTo>
                    <a:pt x="0" y="5"/>
                  </a:lnTo>
                  <a:lnTo>
                    <a:pt x="39" y="3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85" name="Freeform 283"/>
            <p:cNvSpPr>
              <a:spLocks/>
            </p:cNvSpPr>
            <p:nvPr/>
          </p:nvSpPr>
          <p:spPr bwMode="auto">
            <a:xfrm>
              <a:off x="3184" y="1719"/>
              <a:ext cx="48" cy="31"/>
            </a:xfrm>
            <a:custGeom>
              <a:avLst/>
              <a:gdLst>
                <a:gd name="T0" fmla="*/ 41 w 48"/>
                <a:gd name="T1" fmla="*/ 29 h 31"/>
                <a:gd name="T2" fmla="*/ 41 w 48"/>
                <a:gd name="T3" fmla="*/ 30 h 31"/>
                <a:gd name="T4" fmla="*/ 47 w 48"/>
                <a:gd name="T5" fmla="*/ 26 h 31"/>
                <a:gd name="T6" fmla="*/ 6 w 48"/>
                <a:gd name="T7" fmla="*/ 0 h 31"/>
                <a:gd name="T8" fmla="*/ 0 w 48"/>
                <a:gd name="T9" fmla="*/ 4 h 31"/>
                <a:gd name="T10" fmla="*/ 0 w 48"/>
                <a:gd name="T11" fmla="*/ 5 h 31"/>
                <a:gd name="T12" fmla="*/ 41 w 48"/>
                <a:gd name="T13" fmla="*/ 29 h 31"/>
                <a:gd name="T14" fmla="*/ 0 60000 65536"/>
                <a:gd name="T15" fmla="*/ 0 60000 65536"/>
                <a:gd name="T16" fmla="*/ 0 60000 65536"/>
                <a:gd name="T17" fmla="*/ 0 60000 65536"/>
                <a:gd name="T18" fmla="*/ 0 60000 65536"/>
                <a:gd name="T19" fmla="*/ 0 60000 65536"/>
                <a:gd name="T20" fmla="*/ 0 60000 65536"/>
                <a:gd name="T21" fmla="*/ 0 w 48"/>
                <a:gd name="T22" fmla="*/ 0 h 31"/>
                <a:gd name="T23" fmla="*/ 48 w 4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1">
                  <a:moveTo>
                    <a:pt x="41" y="29"/>
                  </a:moveTo>
                  <a:lnTo>
                    <a:pt x="41" y="30"/>
                  </a:lnTo>
                  <a:lnTo>
                    <a:pt x="47" y="26"/>
                  </a:lnTo>
                  <a:lnTo>
                    <a:pt x="6" y="0"/>
                  </a:lnTo>
                  <a:lnTo>
                    <a:pt x="0" y="4"/>
                  </a:lnTo>
                  <a:lnTo>
                    <a:pt x="0" y="5"/>
                  </a:lnTo>
                  <a:lnTo>
                    <a:pt x="41" y="2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86" name="Freeform 284"/>
            <p:cNvSpPr>
              <a:spLocks/>
            </p:cNvSpPr>
            <p:nvPr/>
          </p:nvSpPr>
          <p:spPr bwMode="auto">
            <a:xfrm>
              <a:off x="3168" y="1726"/>
              <a:ext cx="56" cy="28"/>
            </a:xfrm>
            <a:custGeom>
              <a:avLst/>
              <a:gdLst>
                <a:gd name="T0" fmla="*/ 55 w 56"/>
                <a:gd name="T1" fmla="*/ 20 h 28"/>
                <a:gd name="T2" fmla="*/ 51 w 56"/>
                <a:gd name="T3" fmla="*/ 27 h 28"/>
                <a:gd name="T4" fmla="*/ 55 w 56"/>
                <a:gd name="T5" fmla="*/ 23 h 28"/>
                <a:gd name="T6" fmla="*/ 12 w 56"/>
                <a:gd name="T7" fmla="*/ 0 h 28"/>
                <a:gd name="T8" fmla="*/ 6 w 56"/>
                <a:gd name="T9" fmla="*/ 5 h 28"/>
                <a:gd name="T10" fmla="*/ 0 w 56"/>
                <a:gd name="T11" fmla="*/ 12 h 28"/>
                <a:gd name="T12" fmla="*/ 6 w 56"/>
                <a:gd name="T13" fmla="*/ 5 h 28"/>
                <a:gd name="T14" fmla="*/ 0 w 56"/>
                <a:gd name="T15" fmla="*/ 7 h 28"/>
                <a:gd name="T16" fmla="*/ 0 w 56"/>
                <a:gd name="T17" fmla="*/ 12 h 28"/>
                <a:gd name="T18" fmla="*/ 55 w 56"/>
                <a:gd name="T19" fmla="*/ 2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28"/>
                <a:gd name="T32" fmla="*/ 56 w 5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28">
                  <a:moveTo>
                    <a:pt x="55" y="20"/>
                  </a:moveTo>
                  <a:lnTo>
                    <a:pt x="51" y="27"/>
                  </a:lnTo>
                  <a:lnTo>
                    <a:pt x="55" y="23"/>
                  </a:lnTo>
                  <a:lnTo>
                    <a:pt x="12" y="0"/>
                  </a:lnTo>
                  <a:lnTo>
                    <a:pt x="6" y="5"/>
                  </a:lnTo>
                  <a:lnTo>
                    <a:pt x="0" y="12"/>
                  </a:lnTo>
                  <a:lnTo>
                    <a:pt x="6" y="5"/>
                  </a:lnTo>
                  <a:lnTo>
                    <a:pt x="0" y="7"/>
                  </a:lnTo>
                  <a:lnTo>
                    <a:pt x="0" y="12"/>
                  </a:lnTo>
                  <a:lnTo>
                    <a:pt x="55" y="2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87" name="Freeform 285"/>
            <p:cNvSpPr>
              <a:spLocks/>
            </p:cNvSpPr>
            <p:nvPr/>
          </p:nvSpPr>
          <p:spPr bwMode="auto">
            <a:xfrm>
              <a:off x="3163" y="1743"/>
              <a:ext cx="61" cy="147"/>
            </a:xfrm>
            <a:custGeom>
              <a:avLst/>
              <a:gdLst>
                <a:gd name="T0" fmla="*/ 0 w 61"/>
                <a:gd name="T1" fmla="*/ 14 h 147"/>
                <a:gd name="T2" fmla="*/ 58 w 61"/>
                <a:gd name="T3" fmla="*/ 17 h 147"/>
                <a:gd name="T4" fmla="*/ 60 w 61"/>
                <a:gd name="T5" fmla="*/ 9 h 147"/>
                <a:gd name="T6" fmla="*/ 4 w 61"/>
                <a:gd name="T7" fmla="*/ 0 h 147"/>
                <a:gd name="T8" fmla="*/ 2 w 61"/>
                <a:gd name="T9" fmla="*/ 6 h 147"/>
                <a:gd name="T10" fmla="*/ 60 w 61"/>
                <a:gd name="T11" fmla="*/ 9 h 147"/>
                <a:gd name="T12" fmla="*/ 0 w 61"/>
                <a:gd name="T13" fmla="*/ 14 h 147"/>
                <a:gd name="T14" fmla="*/ 14 w 61"/>
                <a:gd name="T15" fmla="*/ 146 h 147"/>
                <a:gd name="T16" fmla="*/ 58 w 61"/>
                <a:gd name="T17" fmla="*/ 17 h 147"/>
                <a:gd name="T18" fmla="*/ 0 w 61"/>
                <a:gd name="T19" fmla="*/ 14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47"/>
                <a:gd name="T32" fmla="*/ 61 w 61"/>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47">
                  <a:moveTo>
                    <a:pt x="0" y="14"/>
                  </a:moveTo>
                  <a:lnTo>
                    <a:pt x="58" y="17"/>
                  </a:lnTo>
                  <a:lnTo>
                    <a:pt x="60" y="9"/>
                  </a:lnTo>
                  <a:lnTo>
                    <a:pt x="4" y="0"/>
                  </a:lnTo>
                  <a:lnTo>
                    <a:pt x="2" y="6"/>
                  </a:lnTo>
                  <a:lnTo>
                    <a:pt x="60" y="9"/>
                  </a:lnTo>
                  <a:lnTo>
                    <a:pt x="0" y="14"/>
                  </a:lnTo>
                  <a:lnTo>
                    <a:pt x="14" y="146"/>
                  </a:lnTo>
                  <a:lnTo>
                    <a:pt x="58" y="17"/>
                  </a:lnTo>
                  <a:lnTo>
                    <a:pt x="0" y="1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88" name="Freeform 286"/>
            <p:cNvSpPr>
              <a:spLocks/>
            </p:cNvSpPr>
            <p:nvPr/>
          </p:nvSpPr>
          <p:spPr bwMode="auto">
            <a:xfrm>
              <a:off x="3155" y="1674"/>
              <a:ext cx="69" cy="75"/>
            </a:xfrm>
            <a:custGeom>
              <a:avLst/>
              <a:gdLst>
                <a:gd name="T0" fmla="*/ 0 w 69"/>
                <a:gd name="T1" fmla="*/ 3 h 75"/>
                <a:gd name="T2" fmla="*/ 0 w 69"/>
                <a:gd name="T3" fmla="*/ 3 h 75"/>
                <a:gd name="T4" fmla="*/ 6 w 69"/>
                <a:gd name="T5" fmla="*/ 74 h 75"/>
                <a:gd name="T6" fmla="*/ 68 w 69"/>
                <a:gd name="T7" fmla="*/ 70 h 75"/>
                <a:gd name="T8" fmla="*/ 60 w 69"/>
                <a:gd name="T9" fmla="*/ 0 h 75"/>
                <a:gd name="T10" fmla="*/ 0 w 69"/>
                <a:gd name="T11" fmla="*/ 3 h 75"/>
                <a:gd name="T12" fmla="*/ 0 60000 65536"/>
                <a:gd name="T13" fmla="*/ 0 60000 65536"/>
                <a:gd name="T14" fmla="*/ 0 60000 65536"/>
                <a:gd name="T15" fmla="*/ 0 60000 65536"/>
                <a:gd name="T16" fmla="*/ 0 60000 65536"/>
                <a:gd name="T17" fmla="*/ 0 60000 65536"/>
                <a:gd name="T18" fmla="*/ 0 w 69"/>
                <a:gd name="T19" fmla="*/ 0 h 75"/>
                <a:gd name="T20" fmla="*/ 69 w 69"/>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69" h="75">
                  <a:moveTo>
                    <a:pt x="0" y="3"/>
                  </a:moveTo>
                  <a:lnTo>
                    <a:pt x="0" y="3"/>
                  </a:lnTo>
                  <a:lnTo>
                    <a:pt x="6" y="74"/>
                  </a:lnTo>
                  <a:lnTo>
                    <a:pt x="68" y="70"/>
                  </a:lnTo>
                  <a:lnTo>
                    <a:pt x="60" y="0"/>
                  </a:lnTo>
                  <a:lnTo>
                    <a:pt x="0" y="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89" name="Freeform 287"/>
            <p:cNvSpPr>
              <a:spLocks/>
            </p:cNvSpPr>
            <p:nvPr/>
          </p:nvSpPr>
          <p:spPr bwMode="auto">
            <a:xfrm>
              <a:off x="3147" y="1616"/>
              <a:ext cx="67" cy="53"/>
            </a:xfrm>
            <a:custGeom>
              <a:avLst/>
              <a:gdLst>
                <a:gd name="T0" fmla="*/ 26 w 67"/>
                <a:gd name="T1" fmla="*/ 0 h 53"/>
                <a:gd name="T2" fmla="*/ 2 w 67"/>
                <a:gd name="T3" fmla="*/ 21 h 53"/>
                <a:gd name="T4" fmla="*/ 6 w 67"/>
                <a:gd name="T5" fmla="*/ 52 h 53"/>
                <a:gd name="T6" fmla="*/ 66 w 67"/>
                <a:gd name="T7" fmla="*/ 49 h 53"/>
                <a:gd name="T8" fmla="*/ 64 w 67"/>
                <a:gd name="T9" fmla="*/ 17 h 53"/>
                <a:gd name="T10" fmla="*/ 38 w 67"/>
                <a:gd name="T11" fmla="*/ 38 h 53"/>
                <a:gd name="T12" fmla="*/ 26 w 67"/>
                <a:gd name="T13" fmla="*/ 0 h 53"/>
                <a:gd name="T14" fmla="*/ 0 w 67"/>
                <a:gd name="T15" fmla="*/ 3 h 53"/>
                <a:gd name="T16" fmla="*/ 2 w 67"/>
                <a:gd name="T17" fmla="*/ 21 h 53"/>
                <a:gd name="T18" fmla="*/ 26 w 67"/>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53"/>
                <a:gd name="T32" fmla="*/ 67 w 67"/>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53">
                  <a:moveTo>
                    <a:pt x="26" y="0"/>
                  </a:moveTo>
                  <a:lnTo>
                    <a:pt x="2" y="21"/>
                  </a:lnTo>
                  <a:lnTo>
                    <a:pt x="6" y="52"/>
                  </a:lnTo>
                  <a:lnTo>
                    <a:pt x="66" y="49"/>
                  </a:lnTo>
                  <a:lnTo>
                    <a:pt x="64" y="17"/>
                  </a:lnTo>
                  <a:lnTo>
                    <a:pt x="38" y="38"/>
                  </a:lnTo>
                  <a:lnTo>
                    <a:pt x="26" y="0"/>
                  </a:lnTo>
                  <a:lnTo>
                    <a:pt x="0" y="3"/>
                  </a:lnTo>
                  <a:lnTo>
                    <a:pt x="2" y="21"/>
                  </a:lnTo>
                  <a:lnTo>
                    <a:pt x="26"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90" name="Freeform 288"/>
            <p:cNvSpPr>
              <a:spLocks/>
            </p:cNvSpPr>
            <p:nvPr/>
          </p:nvSpPr>
          <p:spPr bwMode="auto">
            <a:xfrm>
              <a:off x="3179" y="1606"/>
              <a:ext cx="56" cy="46"/>
            </a:xfrm>
            <a:custGeom>
              <a:avLst/>
              <a:gdLst>
                <a:gd name="T0" fmla="*/ 55 w 56"/>
                <a:gd name="T1" fmla="*/ 15 h 46"/>
                <a:gd name="T2" fmla="*/ 22 w 56"/>
                <a:gd name="T3" fmla="*/ 4 h 46"/>
                <a:gd name="T4" fmla="*/ 0 w 56"/>
                <a:gd name="T5" fmla="*/ 8 h 46"/>
                <a:gd name="T6" fmla="*/ 12 w 56"/>
                <a:gd name="T7" fmla="*/ 45 h 46"/>
                <a:gd name="T8" fmla="*/ 35 w 56"/>
                <a:gd name="T9" fmla="*/ 42 h 46"/>
                <a:gd name="T10" fmla="*/ 0 w 56"/>
                <a:gd name="T11" fmla="*/ 31 h 46"/>
                <a:gd name="T12" fmla="*/ 55 w 56"/>
                <a:gd name="T13" fmla="*/ 15 h 46"/>
                <a:gd name="T14" fmla="*/ 45 w 56"/>
                <a:gd name="T15" fmla="*/ 0 h 46"/>
                <a:gd name="T16" fmla="*/ 22 w 56"/>
                <a:gd name="T17" fmla="*/ 4 h 46"/>
                <a:gd name="T18" fmla="*/ 55 w 56"/>
                <a:gd name="T19" fmla="*/ 15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6"/>
                <a:gd name="T32" fmla="*/ 56 w 5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6">
                  <a:moveTo>
                    <a:pt x="55" y="15"/>
                  </a:moveTo>
                  <a:lnTo>
                    <a:pt x="22" y="4"/>
                  </a:lnTo>
                  <a:lnTo>
                    <a:pt x="0" y="8"/>
                  </a:lnTo>
                  <a:lnTo>
                    <a:pt x="12" y="45"/>
                  </a:lnTo>
                  <a:lnTo>
                    <a:pt x="35" y="42"/>
                  </a:lnTo>
                  <a:lnTo>
                    <a:pt x="0" y="31"/>
                  </a:lnTo>
                  <a:lnTo>
                    <a:pt x="55" y="15"/>
                  </a:lnTo>
                  <a:lnTo>
                    <a:pt x="45" y="0"/>
                  </a:lnTo>
                  <a:lnTo>
                    <a:pt x="22" y="4"/>
                  </a:lnTo>
                  <a:lnTo>
                    <a:pt x="55" y="1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91" name="Freeform 289"/>
            <p:cNvSpPr>
              <a:spLocks/>
            </p:cNvSpPr>
            <p:nvPr/>
          </p:nvSpPr>
          <p:spPr bwMode="auto">
            <a:xfrm>
              <a:off x="3640" y="2735"/>
              <a:ext cx="69" cy="41"/>
            </a:xfrm>
            <a:custGeom>
              <a:avLst/>
              <a:gdLst>
                <a:gd name="T0" fmla="*/ 2 w 69"/>
                <a:gd name="T1" fmla="*/ 23 h 41"/>
                <a:gd name="T2" fmla="*/ 19 w 69"/>
                <a:gd name="T3" fmla="*/ 0 h 41"/>
                <a:gd name="T4" fmla="*/ 0 w 69"/>
                <a:gd name="T5" fmla="*/ 5 h 41"/>
                <a:gd name="T6" fmla="*/ 28 w 69"/>
                <a:gd name="T7" fmla="*/ 40 h 41"/>
                <a:gd name="T8" fmla="*/ 45 w 69"/>
                <a:gd name="T9" fmla="*/ 35 h 41"/>
                <a:gd name="T10" fmla="*/ 62 w 69"/>
                <a:gd name="T11" fmla="*/ 12 h 41"/>
                <a:gd name="T12" fmla="*/ 45 w 69"/>
                <a:gd name="T13" fmla="*/ 35 h 41"/>
                <a:gd name="T14" fmla="*/ 68 w 69"/>
                <a:gd name="T15" fmla="*/ 28 h 41"/>
                <a:gd name="T16" fmla="*/ 62 w 69"/>
                <a:gd name="T17" fmla="*/ 12 h 41"/>
                <a:gd name="T18" fmla="*/ 2 w 69"/>
                <a:gd name="T19" fmla="*/ 2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1"/>
                <a:gd name="T32" fmla="*/ 69 w 6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1">
                  <a:moveTo>
                    <a:pt x="2" y="23"/>
                  </a:moveTo>
                  <a:lnTo>
                    <a:pt x="19" y="0"/>
                  </a:lnTo>
                  <a:lnTo>
                    <a:pt x="0" y="5"/>
                  </a:lnTo>
                  <a:lnTo>
                    <a:pt x="28" y="40"/>
                  </a:lnTo>
                  <a:lnTo>
                    <a:pt x="45" y="35"/>
                  </a:lnTo>
                  <a:lnTo>
                    <a:pt x="62" y="12"/>
                  </a:lnTo>
                  <a:lnTo>
                    <a:pt x="45" y="35"/>
                  </a:lnTo>
                  <a:lnTo>
                    <a:pt x="68" y="28"/>
                  </a:lnTo>
                  <a:lnTo>
                    <a:pt x="62" y="12"/>
                  </a:lnTo>
                  <a:lnTo>
                    <a:pt x="2" y="2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92" name="Freeform 290"/>
            <p:cNvSpPr>
              <a:spLocks/>
            </p:cNvSpPr>
            <p:nvPr/>
          </p:nvSpPr>
          <p:spPr bwMode="auto">
            <a:xfrm>
              <a:off x="3200" y="1708"/>
              <a:ext cx="501" cy="1047"/>
            </a:xfrm>
            <a:custGeom>
              <a:avLst/>
              <a:gdLst>
                <a:gd name="T0" fmla="*/ 41 w 501"/>
                <a:gd name="T1" fmla="*/ 49 h 1047"/>
                <a:gd name="T2" fmla="*/ 0 w 501"/>
                <a:gd name="T3" fmla="*/ 33 h 1047"/>
                <a:gd name="T4" fmla="*/ 429 w 501"/>
                <a:gd name="T5" fmla="*/ 1046 h 1047"/>
                <a:gd name="T6" fmla="*/ 500 w 501"/>
                <a:gd name="T7" fmla="*/ 1033 h 1047"/>
                <a:gd name="T8" fmla="*/ 71 w 501"/>
                <a:gd name="T9" fmla="*/ 20 h 1047"/>
                <a:gd name="T10" fmla="*/ 33 w 501"/>
                <a:gd name="T11" fmla="*/ 3 h 1047"/>
                <a:gd name="T12" fmla="*/ 71 w 501"/>
                <a:gd name="T13" fmla="*/ 20 h 1047"/>
                <a:gd name="T14" fmla="*/ 64 w 501"/>
                <a:gd name="T15" fmla="*/ 0 h 1047"/>
                <a:gd name="T16" fmla="*/ 31 w 501"/>
                <a:gd name="T17" fmla="*/ 3 h 1047"/>
                <a:gd name="T18" fmla="*/ 41 w 501"/>
                <a:gd name="T19" fmla="*/ 49 h 10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1"/>
                <a:gd name="T31" fmla="*/ 0 h 1047"/>
                <a:gd name="T32" fmla="*/ 501 w 501"/>
                <a:gd name="T33" fmla="*/ 1047 h 10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1" h="1047">
                  <a:moveTo>
                    <a:pt x="41" y="49"/>
                  </a:moveTo>
                  <a:lnTo>
                    <a:pt x="0" y="33"/>
                  </a:lnTo>
                  <a:lnTo>
                    <a:pt x="429" y="1046"/>
                  </a:lnTo>
                  <a:lnTo>
                    <a:pt x="500" y="1033"/>
                  </a:lnTo>
                  <a:lnTo>
                    <a:pt x="71" y="20"/>
                  </a:lnTo>
                  <a:lnTo>
                    <a:pt x="33" y="3"/>
                  </a:lnTo>
                  <a:lnTo>
                    <a:pt x="71" y="20"/>
                  </a:lnTo>
                  <a:lnTo>
                    <a:pt x="64" y="0"/>
                  </a:lnTo>
                  <a:lnTo>
                    <a:pt x="31" y="3"/>
                  </a:lnTo>
                  <a:lnTo>
                    <a:pt x="41" y="4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93" name="Freeform 291"/>
            <p:cNvSpPr>
              <a:spLocks/>
            </p:cNvSpPr>
            <p:nvPr/>
          </p:nvSpPr>
          <p:spPr bwMode="auto">
            <a:xfrm>
              <a:off x="3213" y="1711"/>
              <a:ext cx="14" cy="39"/>
            </a:xfrm>
            <a:custGeom>
              <a:avLst/>
              <a:gdLst>
                <a:gd name="T0" fmla="*/ 12 w 14"/>
                <a:gd name="T1" fmla="*/ 37 h 39"/>
                <a:gd name="T2" fmla="*/ 8 w 14"/>
                <a:gd name="T3" fmla="*/ 38 h 39"/>
                <a:gd name="T4" fmla="*/ 13 w 14"/>
                <a:gd name="T5" fmla="*/ 37 h 39"/>
                <a:gd name="T6" fmla="*/ 9 w 14"/>
                <a:gd name="T7" fmla="*/ 0 h 39"/>
                <a:gd name="T8" fmla="*/ 5 w 14"/>
                <a:gd name="T9" fmla="*/ 0 h 39"/>
                <a:gd name="T10" fmla="*/ 0 w 14"/>
                <a:gd name="T11" fmla="*/ 1 h 39"/>
                <a:gd name="T12" fmla="*/ 4 w 14"/>
                <a:gd name="T13" fmla="*/ 0 h 39"/>
                <a:gd name="T14" fmla="*/ 2 w 14"/>
                <a:gd name="T15" fmla="*/ 1 h 39"/>
                <a:gd name="T16" fmla="*/ 0 w 14"/>
                <a:gd name="T17" fmla="*/ 1 h 39"/>
                <a:gd name="T18" fmla="*/ 12 w 14"/>
                <a:gd name="T19" fmla="*/ 3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9"/>
                <a:gd name="T32" fmla="*/ 14 w 14"/>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9">
                  <a:moveTo>
                    <a:pt x="12" y="37"/>
                  </a:moveTo>
                  <a:lnTo>
                    <a:pt x="8" y="38"/>
                  </a:lnTo>
                  <a:lnTo>
                    <a:pt x="13" y="37"/>
                  </a:lnTo>
                  <a:lnTo>
                    <a:pt x="9" y="0"/>
                  </a:lnTo>
                  <a:lnTo>
                    <a:pt x="5" y="0"/>
                  </a:lnTo>
                  <a:lnTo>
                    <a:pt x="0" y="1"/>
                  </a:lnTo>
                  <a:lnTo>
                    <a:pt x="4" y="0"/>
                  </a:lnTo>
                  <a:lnTo>
                    <a:pt x="2" y="1"/>
                  </a:lnTo>
                  <a:lnTo>
                    <a:pt x="0" y="1"/>
                  </a:lnTo>
                  <a:lnTo>
                    <a:pt x="12" y="3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94" name="Freeform 292"/>
            <p:cNvSpPr>
              <a:spLocks/>
            </p:cNvSpPr>
            <p:nvPr/>
          </p:nvSpPr>
          <p:spPr bwMode="auto">
            <a:xfrm>
              <a:off x="3192" y="1713"/>
              <a:ext cx="40" cy="37"/>
            </a:xfrm>
            <a:custGeom>
              <a:avLst/>
              <a:gdLst>
                <a:gd name="T0" fmla="*/ 39 w 40"/>
                <a:gd name="T1" fmla="*/ 32 h 37"/>
                <a:gd name="T2" fmla="*/ 30 w 40"/>
                <a:gd name="T3" fmla="*/ 36 h 37"/>
                <a:gd name="T4" fmla="*/ 33 w 40"/>
                <a:gd name="T5" fmla="*/ 35 h 37"/>
                <a:gd name="T6" fmla="*/ 15 w 40"/>
                <a:gd name="T7" fmla="*/ 0 h 37"/>
                <a:gd name="T8" fmla="*/ 9 w 40"/>
                <a:gd name="T9" fmla="*/ 1 h 37"/>
                <a:gd name="T10" fmla="*/ 0 w 40"/>
                <a:gd name="T11" fmla="*/ 5 h 37"/>
                <a:gd name="T12" fmla="*/ 9 w 40"/>
                <a:gd name="T13" fmla="*/ 1 h 37"/>
                <a:gd name="T14" fmla="*/ 4 w 40"/>
                <a:gd name="T15" fmla="*/ 4 h 37"/>
                <a:gd name="T16" fmla="*/ 0 w 40"/>
                <a:gd name="T17" fmla="*/ 5 h 37"/>
                <a:gd name="T18" fmla="*/ 39 w 40"/>
                <a:gd name="T19" fmla="*/ 32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7"/>
                <a:gd name="T32" fmla="*/ 40 w 40"/>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7">
                  <a:moveTo>
                    <a:pt x="39" y="32"/>
                  </a:moveTo>
                  <a:lnTo>
                    <a:pt x="30" y="36"/>
                  </a:lnTo>
                  <a:lnTo>
                    <a:pt x="33" y="35"/>
                  </a:lnTo>
                  <a:lnTo>
                    <a:pt x="15" y="0"/>
                  </a:lnTo>
                  <a:lnTo>
                    <a:pt x="9" y="1"/>
                  </a:lnTo>
                  <a:lnTo>
                    <a:pt x="0" y="5"/>
                  </a:lnTo>
                  <a:lnTo>
                    <a:pt x="9" y="1"/>
                  </a:lnTo>
                  <a:lnTo>
                    <a:pt x="4" y="4"/>
                  </a:lnTo>
                  <a:lnTo>
                    <a:pt x="0" y="5"/>
                  </a:lnTo>
                  <a:lnTo>
                    <a:pt x="39" y="3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95" name="Freeform 293"/>
            <p:cNvSpPr>
              <a:spLocks/>
            </p:cNvSpPr>
            <p:nvPr/>
          </p:nvSpPr>
          <p:spPr bwMode="auto">
            <a:xfrm>
              <a:off x="3184" y="1719"/>
              <a:ext cx="48" cy="31"/>
            </a:xfrm>
            <a:custGeom>
              <a:avLst/>
              <a:gdLst>
                <a:gd name="T0" fmla="*/ 41 w 48"/>
                <a:gd name="T1" fmla="*/ 29 h 31"/>
                <a:gd name="T2" fmla="*/ 41 w 48"/>
                <a:gd name="T3" fmla="*/ 30 h 31"/>
                <a:gd name="T4" fmla="*/ 47 w 48"/>
                <a:gd name="T5" fmla="*/ 26 h 31"/>
                <a:gd name="T6" fmla="*/ 6 w 48"/>
                <a:gd name="T7" fmla="*/ 0 h 31"/>
                <a:gd name="T8" fmla="*/ 0 w 48"/>
                <a:gd name="T9" fmla="*/ 4 h 31"/>
                <a:gd name="T10" fmla="*/ 0 w 48"/>
                <a:gd name="T11" fmla="*/ 5 h 31"/>
                <a:gd name="T12" fmla="*/ 41 w 48"/>
                <a:gd name="T13" fmla="*/ 29 h 31"/>
                <a:gd name="T14" fmla="*/ 0 60000 65536"/>
                <a:gd name="T15" fmla="*/ 0 60000 65536"/>
                <a:gd name="T16" fmla="*/ 0 60000 65536"/>
                <a:gd name="T17" fmla="*/ 0 60000 65536"/>
                <a:gd name="T18" fmla="*/ 0 60000 65536"/>
                <a:gd name="T19" fmla="*/ 0 60000 65536"/>
                <a:gd name="T20" fmla="*/ 0 60000 65536"/>
                <a:gd name="T21" fmla="*/ 0 w 48"/>
                <a:gd name="T22" fmla="*/ 0 h 31"/>
                <a:gd name="T23" fmla="*/ 48 w 4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1">
                  <a:moveTo>
                    <a:pt x="41" y="29"/>
                  </a:moveTo>
                  <a:lnTo>
                    <a:pt x="41" y="30"/>
                  </a:lnTo>
                  <a:lnTo>
                    <a:pt x="47" y="26"/>
                  </a:lnTo>
                  <a:lnTo>
                    <a:pt x="6" y="0"/>
                  </a:lnTo>
                  <a:lnTo>
                    <a:pt x="0" y="4"/>
                  </a:lnTo>
                  <a:lnTo>
                    <a:pt x="0" y="5"/>
                  </a:lnTo>
                  <a:lnTo>
                    <a:pt x="41" y="2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96" name="Freeform 294"/>
            <p:cNvSpPr>
              <a:spLocks/>
            </p:cNvSpPr>
            <p:nvPr/>
          </p:nvSpPr>
          <p:spPr bwMode="auto">
            <a:xfrm>
              <a:off x="3168" y="1726"/>
              <a:ext cx="56" cy="28"/>
            </a:xfrm>
            <a:custGeom>
              <a:avLst/>
              <a:gdLst>
                <a:gd name="T0" fmla="*/ 55 w 56"/>
                <a:gd name="T1" fmla="*/ 20 h 28"/>
                <a:gd name="T2" fmla="*/ 51 w 56"/>
                <a:gd name="T3" fmla="*/ 27 h 28"/>
                <a:gd name="T4" fmla="*/ 55 w 56"/>
                <a:gd name="T5" fmla="*/ 23 h 28"/>
                <a:gd name="T6" fmla="*/ 12 w 56"/>
                <a:gd name="T7" fmla="*/ 0 h 28"/>
                <a:gd name="T8" fmla="*/ 6 w 56"/>
                <a:gd name="T9" fmla="*/ 5 h 28"/>
                <a:gd name="T10" fmla="*/ 0 w 56"/>
                <a:gd name="T11" fmla="*/ 12 h 28"/>
                <a:gd name="T12" fmla="*/ 6 w 56"/>
                <a:gd name="T13" fmla="*/ 5 h 28"/>
                <a:gd name="T14" fmla="*/ 0 w 56"/>
                <a:gd name="T15" fmla="*/ 7 h 28"/>
                <a:gd name="T16" fmla="*/ 0 w 56"/>
                <a:gd name="T17" fmla="*/ 12 h 28"/>
                <a:gd name="T18" fmla="*/ 55 w 56"/>
                <a:gd name="T19" fmla="*/ 2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28"/>
                <a:gd name="T32" fmla="*/ 56 w 5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28">
                  <a:moveTo>
                    <a:pt x="55" y="20"/>
                  </a:moveTo>
                  <a:lnTo>
                    <a:pt x="51" y="27"/>
                  </a:lnTo>
                  <a:lnTo>
                    <a:pt x="55" y="23"/>
                  </a:lnTo>
                  <a:lnTo>
                    <a:pt x="12" y="0"/>
                  </a:lnTo>
                  <a:lnTo>
                    <a:pt x="6" y="5"/>
                  </a:lnTo>
                  <a:lnTo>
                    <a:pt x="0" y="12"/>
                  </a:lnTo>
                  <a:lnTo>
                    <a:pt x="6" y="5"/>
                  </a:lnTo>
                  <a:lnTo>
                    <a:pt x="0" y="7"/>
                  </a:lnTo>
                  <a:lnTo>
                    <a:pt x="0" y="12"/>
                  </a:lnTo>
                  <a:lnTo>
                    <a:pt x="55" y="2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97" name="Freeform 295"/>
            <p:cNvSpPr>
              <a:spLocks/>
            </p:cNvSpPr>
            <p:nvPr/>
          </p:nvSpPr>
          <p:spPr bwMode="auto">
            <a:xfrm>
              <a:off x="3160" y="1743"/>
              <a:ext cx="64" cy="11"/>
            </a:xfrm>
            <a:custGeom>
              <a:avLst/>
              <a:gdLst>
                <a:gd name="T0" fmla="*/ 61 w 64"/>
                <a:gd name="T1" fmla="*/ 3 h 11"/>
                <a:gd name="T2" fmla="*/ 61 w 64"/>
                <a:gd name="T3" fmla="*/ 9 h 11"/>
                <a:gd name="T4" fmla="*/ 63 w 64"/>
                <a:gd name="T5" fmla="*/ 5 h 11"/>
                <a:gd name="T6" fmla="*/ 6 w 64"/>
                <a:gd name="T7" fmla="*/ 0 h 11"/>
                <a:gd name="T8" fmla="*/ 4 w 64"/>
                <a:gd name="T9" fmla="*/ 3 h 11"/>
                <a:gd name="T10" fmla="*/ 4 w 64"/>
                <a:gd name="T11" fmla="*/ 10 h 11"/>
                <a:gd name="T12" fmla="*/ 4 w 64"/>
                <a:gd name="T13" fmla="*/ 3 h 11"/>
                <a:gd name="T14" fmla="*/ 0 w 64"/>
                <a:gd name="T15" fmla="*/ 7 h 11"/>
                <a:gd name="T16" fmla="*/ 4 w 64"/>
                <a:gd name="T17" fmla="*/ 10 h 11"/>
                <a:gd name="T18" fmla="*/ 61 w 64"/>
                <a:gd name="T19" fmla="*/ 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1"/>
                <a:gd name="T32" fmla="*/ 64 w 6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1">
                  <a:moveTo>
                    <a:pt x="61" y="3"/>
                  </a:moveTo>
                  <a:lnTo>
                    <a:pt x="61" y="9"/>
                  </a:lnTo>
                  <a:lnTo>
                    <a:pt x="63" y="5"/>
                  </a:lnTo>
                  <a:lnTo>
                    <a:pt x="6" y="0"/>
                  </a:lnTo>
                  <a:lnTo>
                    <a:pt x="4" y="3"/>
                  </a:lnTo>
                  <a:lnTo>
                    <a:pt x="4" y="10"/>
                  </a:lnTo>
                  <a:lnTo>
                    <a:pt x="4" y="3"/>
                  </a:lnTo>
                  <a:lnTo>
                    <a:pt x="0" y="7"/>
                  </a:lnTo>
                  <a:lnTo>
                    <a:pt x="4" y="10"/>
                  </a:lnTo>
                  <a:lnTo>
                    <a:pt x="61" y="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98" name="Freeform 296"/>
            <p:cNvSpPr>
              <a:spLocks/>
            </p:cNvSpPr>
            <p:nvPr/>
          </p:nvSpPr>
          <p:spPr bwMode="auto">
            <a:xfrm>
              <a:off x="3165" y="1749"/>
              <a:ext cx="65" cy="16"/>
            </a:xfrm>
            <a:custGeom>
              <a:avLst/>
              <a:gdLst>
                <a:gd name="T0" fmla="*/ 64 w 65"/>
                <a:gd name="T1" fmla="*/ 8 h 16"/>
                <a:gd name="T2" fmla="*/ 64 w 65"/>
                <a:gd name="T3" fmla="*/ 7 h 16"/>
                <a:gd name="T4" fmla="*/ 58 w 65"/>
                <a:gd name="T5" fmla="*/ 0 h 16"/>
                <a:gd name="T6" fmla="*/ 0 w 65"/>
                <a:gd name="T7" fmla="*/ 8 h 16"/>
                <a:gd name="T8" fmla="*/ 4 w 65"/>
                <a:gd name="T9" fmla="*/ 15 h 16"/>
                <a:gd name="T10" fmla="*/ 64 w 65"/>
                <a:gd name="T11" fmla="*/ 8 h 16"/>
                <a:gd name="T12" fmla="*/ 0 60000 65536"/>
                <a:gd name="T13" fmla="*/ 0 60000 65536"/>
                <a:gd name="T14" fmla="*/ 0 60000 65536"/>
                <a:gd name="T15" fmla="*/ 0 60000 65536"/>
                <a:gd name="T16" fmla="*/ 0 60000 65536"/>
                <a:gd name="T17" fmla="*/ 0 60000 65536"/>
                <a:gd name="T18" fmla="*/ 0 w 65"/>
                <a:gd name="T19" fmla="*/ 0 h 16"/>
                <a:gd name="T20" fmla="*/ 65 w 6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5" h="16">
                  <a:moveTo>
                    <a:pt x="64" y="8"/>
                  </a:moveTo>
                  <a:lnTo>
                    <a:pt x="64" y="7"/>
                  </a:lnTo>
                  <a:lnTo>
                    <a:pt x="58" y="0"/>
                  </a:lnTo>
                  <a:lnTo>
                    <a:pt x="0" y="8"/>
                  </a:lnTo>
                  <a:lnTo>
                    <a:pt x="4" y="15"/>
                  </a:lnTo>
                  <a:lnTo>
                    <a:pt x="64" y="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299" name="Freeform 297"/>
            <p:cNvSpPr>
              <a:spLocks/>
            </p:cNvSpPr>
            <p:nvPr/>
          </p:nvSpPr>
          <p:spPr bwMode="auto">
            <a:xfrm>
              <a:off x="3171" y="1763"/>
              <a:ext cx="483" cy="1053"/>
            </a:xfrm>
            <a:custGeom>
              <a:avLst/>
              <a:gdLst>
                <a:gd name="T0" fmla="*/ 421 w 483"/>
                <a:gd name="T1" fmla="*/ 989 h 1053"/>
                <a:gd name="T2" fmla="*/ 482 w 483"/>
                <a:gd name="T3" fmla="*/ 1001 h 1053"/>
                <a:gd name="T4" fmla="*/ 71 w 483"/>
                <a:gd name="T5" fmla="*/ 0 h 1053"/>
                <a:gd name="T6" fmla="*/ 0 w 483"/>
                <a:gd name="T7" fmla="*/ 12 h 1053"/>
                <a:gd name="T8" fmla="*/ 413 w 483"/>
                <a:gd name="T9" fmla="*/ 1012 h 1053"/>
                <a:gd name="T10" fmla="*/ 474 w 483"/>
                <a:gd name="T11" fmla="*/ 1024 h 1053"/>
                <a:gd name="T12" fmla="*/ 413 w 483"/>
                <a:gd name="T13" fmla="*/ 1012 h 1053"/>
                <a:gd name="T14" fmla="*/ 428 w 483"/>
                <a:gd name="T15" fmla="*/ 1052 h 1053"/>
                <a:gd name="T16" fmla="*/ 474 w 483"/>
                <a:gd name="T17" fmla="*/ 1024 h 1053"/>
                <a:gd name="T18" fmla="*/ 421 w 483"/>
                <a:gd name="T19" fmla="*/ 989 h 10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3"/>
                <a:gd name="T31" fmla="*/ 0 h 1053"/>
                <a:gd name="T32" fmla="*/ 483 w 483"/>
                <a:gd name="T33" fmla="*/ 1053 h 10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3" h="1053">
                  <a:moveTo>
                    <a:pt x="421" y="989"/>
                  </a:moveTo>
                  <a:lnTo>
                    <a:pt x="482" y="1001"/>
                  </a:lnTo>
                  <a:lnTo>
                    <a:pt x="71" y="0"/>
                  </a:lnTo>
                  <a:lnTo>
                    <a:pt x="0" y="12"/>
                  </a:lnTo>
                  <a:lnTo>
                    <a:pt x="413" y="1012"/>
                  </a:lnTo>
                  <a:lnTo>
                    <a:pt x="474" y="1024"/>
                  </a:lnTo>
                  <a:lnTo>
                    <a:pt x="413" y="1012"/>
                  </a:lnTo>
                  <a:lnTo>
                    <a:pt x="428" y="1052"/>
                  </a:lnTo>
                  <a:lnTo>
                    <a:pt x="474" y="1024"/>
                  </a:lnTo>
                  <a:lnTo>
                    <a:pt x="421" y="98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00" name="Freeform 298"/>
            <p:cNvSpPr>
              <a:spLocks/>
            </p:cNvSpPr>
            <p:nvPr/>
          </p:nvSpPr>
          <p:spPr bwMode="auto">
            <a:xfrm>
              <a:off x="3605" y="2742"/>
              <a:ext cx="65" cy="46"/>
            </a:xfrm>
            <a:custGeom>
              <a:avLst/>
              <a:gdLst>
                <a:gd name="T0" fmla="*/ 28 w 65"/>
                <a:gd name="T1" fmla="*/ 0 h 46"/>
                <a:gd name="T2" fmla="*/ 19 w 65"/>
                <a:gd name="T3" fmla="*/ 4 h 46"/>
                <a:gd name="T4" fmla="*/ 0 w 65"/>
                <a:gd name="T5" fmla="*/ 16 h 46"/>
                <a:gd name="T6" fmla="*/ 45 w 65"/>
                <a:gd name="T7" fmla="*/ 45 h 46"/>
                <a:gd name="T8" fmla="*/ 64 w 65"/>
                <a:gd name="T9" fmla="*/ 31 h 46"/>
                <a:gd name="T10" fmla="*/ 55 w 65"/>
                <a:gd name="T11" fmla="*/ 35 h 46"/>
                <a:gd name="T12" fmla="*/ 28 w 65"/>
                <a:gd name="T13" fmla="*/ 0 h 46"/>
                <a:gd name="T14" fmla="*/ 23 w 65"/>
                <a:gd name="T15" fmla="*/ 1 h 46"/>
                <a:gd name="T16" fmla="*/ 19 w 65"/>
                <a:gd name="T17" fmla="*/ 4 h 46"/>
                <a:gd name="T18" fmla="*/ 28 w 65"/>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46"/>
                <a:gd name="T32" fmla="*/ 65 w 65"/>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46">
                  <a:moveTo>
                    <a:pt x="28" y="0"/>
                  </a:moveTo>
                  <a:lnTo>
                    <a:pt x="19" y="4"/>
                  </a:lnTo>
                  <a:lnTo>
                    <a:pt x="0" y="16"/>
                  </a:lnTo>
                  <a:lnTo>
                    <a:pt x="45" y="45"/>
                  </a:lnTo>
                  <a:lnTo>
                    <a:pt x="64" y="31"/>
                  </a:lnTo>
                  <a:lnTo>
                    <a:pt x="55" y="35"/>
                  </a:lnTo>
                  <a:lnTo>
                    <a:pt x="28" y="0"/>
                  </a:lnTo>
                  <a:lnTo>
                    <a:pt x="23" y="1"/>
                  </a:lnTo>
                  <a:lnTo>
                    <a:pt x="19" y="4"/>
                  </a:lnTo>
                  <a:lnTo>
                    <a:pt x="28"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01" name="Freeform 299"/>
            <p:cNvSpPr>
              <a:spLocks/>
            </p:cNvSpPr>
            <p:nvPr/>
          </p:nvSpPr>
          <p:spPr bwMode="auto">
            <a:xfrm>
              <a:off x="3229" y="1724"/>
              <a:ext cx="53" cy="26"/>
            </a:xfrm>
            <a:custGeom>
              <a:avLst/>
              <a:gdLst>
                <a:gd name="T0" fmla="*/ 4 w 53"/>
                <a:gd name="T1" fmla="*/ 25 h 26"/>
                <a:gd name="T2" fmla="*/ 0 w 53"/>
                <a:gd name="T3" fmla="*/ 21 h 26"/>
                <a:gd name="T4" fmla="*/ 4 w 53"/>
                <a:gd name="T5" fmla="*/ 25 h 26"/>
                <a:gd name="T6" fmla="*/ 52 w 53"/>
                <a:gd name="T7" fmla="*/ 7 h 26"/>
                <a:gd name="T8" fmla="*/ 50 w 53"/>
                <a:gd name="T9" fmla="*/ 4 h 26"/>
                <a:gd name="T10" fmla="*/ 46 w 53"/>
                <a:gd name="T11" fmla="*/ 0 h 26"/>
                <a:gd name="T12" fmla="*/ 50 w 53"/>
                <a:gd name="T13" fmla="*/ 4 h 26"/>
                <a:gd name="T14" fmla="*/ 48 w 53"/>
                <a:gd name="T15" fmla="*/ 2 h 26"/>
                <a:gd name="T16" fmla="*/ 46 w 53"/>
                <a:gd name="T17" fmla="*/ 0 h 26"/>
                <a:gd name="T18" fmla="*/ 4 w 53"/>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26"/>
                <a:gd name="T32" fmla="*/ 53 w 53"/>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26">
                  <a:moveTo>
                    <a:pt x="4" y="25"/>
                  </a:moveTo>
                  <a:lnTo>
                    <a:pt x="0" y="21"/>
                  </a:lnTo>
                  <a:lnTo>
                    <a:pt x="4" y="25"/>
                  </a:lnTo>
                  <a:lnTo>
                    <a:pt x="52" y="7"/>
                  </a:lnTo>
                  <a:lnTo>
                    <a:pt x="50" y="4"/>
                  </a:lnTo>
                  <a:lnTo>
                    <a:pt x="46" y="0"/>
                  </a:lnTo>
                  <a:lnTo>
                    <a:pt x="50" y="4"/>
                  </a:lnTo>
                  <a:lnTo>
                    <a:pt x="48" y="2"/>
                  </a:lnTo>
                  <a:lnTo>
                    <a:pt x="46" y="0"/>
                  </a:lnTo>
                  <a:lnTo>
                    <a:pt x="4" y="2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02" name="Freeform 300"/>
            <p:cNvSpPr>
              <a:spLocks/>
            </p:cNvSpPr>
            <p:nvPr/>
          </p:nvSpPr>
          <p:spPr bwMode="auto">
            <a:xfrm>
              <a:off x="3229" y="1716"/>
              <a:ext cx="45" cy="34"/>
            </a:xfrm>
            <a:custGeom>
              <a:avLst/>
              <a:gdLst>
                <a:gd name="T0" fmla="*/ 8 w 45"/>
                <a:gd name="T1" fmla="*/ 33 h 34"/>
                <a:gd name="T2" fmla="*/ 0 w 45"/>
                <a:gd name="T3" fmla="*/ 30 h 34"/>
                <a:gd name="T4" fmla="*/ 4 w 45"/>
                <a:gd name="T5" fmla="*/ 33 h 34"/>
                <a:gd name="T6" fmla="*/ 44 w 45"/>
                <a:gd name="T7" fmla="*/ 6 h 34"/>
                <a:gd name="T8" fmla="*/ 40 w 45"/>
                <a:gd name="T9" fmla="*/ 4 h 34"/>
                <a:gd name="T10" fmla="*/ 31 w 45"/>
                <a:gd name="T11" fmla="*/ 0 h 34"/>
                <a:gd name="T12" fmla="*/ 40 w 45"/>
                <a:gd name="T13" fmla="*/ 4 h 34"/>
                <a:gd name="T14" fmla="*/ 34 w 45"/>
                <a:gd name="T15" fmla="*/ 1 h 34"/>
                <a:gd name="T16" fmla="*/ 31 w 45"/>
                <a:gd name="T17" fmla="*/ 0 h 34"/>
                <a:gd name="T18" fmla="*/ 8 w 45"/>
                <a:gd name="T19" fmla="*/ 3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4"/>
                <a:gd name="T32" fmla="*/ 45 w 45"/>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4">
                  <a:moveTo>
                    <a:pt x="8" y="33"/>
                  </a:moveTo>
                  <a:lnTo>
                    <a:pt x="0" y="30"/>
                  </a:lnTo>
                  <a:lnTo>
                    <a:pt x="4" y="33"/>
                  </a:lnTo>
                  <a:lnTo>
                    <a:pt x="44" y="6"/>
                  </a:lnTo>
                  <a:lnTo>
                    <a:pt x="40" y="4"/>
                  </a:lnTo>
                  <a:lnTo>
                    <a:pt x="31" y="0"/>
                  </a:lnTo>
                  <a:lnTo>
                    <a:pt x="40" y="4"/>
                  </a:lnTo>
                  <a:lnTo>
                    <a:pt x="34" y="1"/>
                  </a:lnTo>
                  <a:lnTo>
                    <a:pt x="31" y="0"/>
                  </a:lnTo>
                  <a:lnTo>
                    <a:pt x="8" y="3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03" name="Freeform 301"/>
            <p:cNvSpPr>
              <a:spLocks/>
            </p:cNvSpPr>
            <p:nvPr/>
          </p:nvSpPr>
          <p:spPr bwMode="auto">
            <a:xfrm>
              <a:off x="3229" y="1711"/>
              <a:ext cx="27" cy="39"/>
            </a:xfrm>
            <a:custGeom>
              <a:avLst/>
              <a:gdLst>
                <a:gd name="T0" fmla="*/ 5 w 27"/>
                <a:gd name="T1" fmla="*/ 38 h 39"/>
                <a:gd name="T2" fmla="*/ 0 w 27"/>
                <a:gd name="T3" fmla="*/ 37 h 39"/>
                <a:gd name="T4" fmla="*/ 7 w 27"/>
                <a:gd name="T5" fmla="*/ 38 h 39"/>
                <a:gd name="T6" fmla="*/ 26 w 27"/>
                <a:gd name="T7" fmla="*/ 4 h 39"/>
                <a:gd name="T8" fmla="*/ 20 w 27"/>
                <a:gd name="T9" fmla="*/ 1 h 39"/>
                <a:gd name="T10" fmla="*/ 15 w 27"/>
                <a:gd name="T11" fmla="*/ 0 h 39"/>
                <a:gd name="T12" fmla="*/ 20 w 27"/>
                <a:gd name="T13" fmla="*/ 1 h 39"/>
                <a:gd name="T14" fmla="*/ 16 w 27"/>
                <a:gd name="T15" fmla="*/ 1 h 39"/>
                <a:gd name="T16" fmla="*/ 15 w 27"/>
                <a:gd name="T17" fmla="*/ 1 h 39"/>
                <a:gd name="T18" fmla="*/ 5 w 27"/>
                <a:gd name="T19" fmla="*/ 38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9"/>
                <a:gd name="T32" fmla="*/ 27 w 27"/>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9">
                  <a:moveTo>
                    <a:pt x="5" y="38"/>
                  </a:moveTo>
                  <a:lnTo>
                    <a:pt x="0" y="37"/>
                  </a:lnTo>
                  <a:lnTo>
                    <a:pt x="7" y="38"/>
                  </a:lnTo>
                  <a:lnTo>
                    <a:pt x="26" y="4"/>
                  </a:lnTo>
                  <a:lnTo>
                    <a:pt x="20" y="1"/>
                  </a:lnTo>
                  <a:lnTo>
                    <a:pt x="15" y="0"/>
                  </a:lnTo>
                  <a:lnTo>
                    <a:pt x="20" y="1"/>
                  </a:lnTo>
                  <a:lnTo>
                    <a:pt x="16" y="1"/>
                  </a:lnTo>
                  <a:lnTo>
                    <a:pt x="15" y="1"/>
                  </a:lnTo>
                  <a:lnTo>
                    <a:pt x="5" y="3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04" name="Freeform 302"/>
            <p:cNvSpPr>
              <a:spLocks/>
            </p:cNvSpPr>
            <p:nvPr/>
          </p:nvSpPr>
          <p:spPr bwMode="auto">
            <a:xfrm>
              <a:off x="3186" y="1704"/>
              <a:ext cx="73" cy="46"/>
            </a:xfrm>
            <a:custGeom>
              <a:avLst/>
              <a:gdLst>
                <a:gd name="T0" fmla="*/ 72 w 73"/>
                <a:gd name="T1" fmla="*/ 19 h 46"/>
                <a:gd name="T2" fmla="*/ 35 w 73"/>
                <a:gd name="T3" fmla="*/ 44 h 46"/>
                <a:gd name="T4" fmla="*/ 41 w 73"/>
                <a:gd name="T5" fmla="*/ 45 h 46"/>
                <a:gd name="T6" fmla="*/ 55 w 73"/>
                <a:gd name="T7" fmla="*/ 5 h 46"/>
                <a:gd name="T8" fmla="*/ 48 w 73"/>
                <a:gd name="T9" fmla="*/ 5 h 46"/>
                <a:gd name="T10" fmla="*/ 11 w 73"/>
                <a:gd name="T11" fmla="*/ 30 h 46"/>
                <a:gd name="T12" fmla="*/ 48 w 73"/>
                <a:gd name="T13" fmla="*/ 5 h 46"/>
                <a:gd name="T14" fmla="*/ 0 w 73"/>
                <a:gd name="T15" fmla="*/ 0 h 46"/>
                <a:gd name="T16" fmla="*/ 11 w 73"/>
                <a:gd name="T17" fmla="*/ 30 h 46"/>
                <a:gd name="T18" fmla="*/ 72 w 73"/>
                <a:gd name="T19" fmla="*/ 19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46"/>
                <a:gd name="T32" fmla="*/ 73 w 73"/>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46">
                  <a:moveTo>
                    <a:pt x="72" y="19"/>
                  </a:moveTo>
                  <a:lnTo>
                    <a:pt x="35" y="44"/>
                  </a:lnTo>
                  <a:lnTo>
                    <a:pt x="41" y="45"/>
                  </a:lnTo>
                  <a:lnTo>
                    <a:pt x="55" y="5"/>
                  </a:lnTo>
                  <a:lnTo>
                    <a:pt x="48" y="5"/>
                  </a:lnTo>
                  <a:lnTo>
                    <a:pt x="11" y="30"/>
                  </a:lnTo>
                  <a:lnTo>
                    <a:pt x="48" y="5"/>
                  </a:lnTo>
                  <a:lnTo>
                    <a:pt x="0" y="0"/>
                  </a:lnTo>
                  <a:lnTo>
                    <a:pt x="11" y="30"/>
                  </a:lnTo>
                  <a:lnTo>
                    <a:pt x="72" y="1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05" name="Freeform 303"/>
            <p:cNvSpPr>
              <a:spLocks/>
            </p:cNvSpPr>
            <p:nvPr/>
          </p:nvSpPr>
          <p:spPr bwMode="auto">
            <a:xfrm>
              <a:off x="3200" y="1728"/>
              <a:ext cx="501" cy="1055"/>
            </a:xfrm>
            <a:custGeom>
              <a:avLst/>
              <a:gdLst>
                <a:gd name="T0" fmla="*/ 449 w 501"/>
                <a:gd name="T1" fmla="*/ 998 h 1055"/>
                <a:gd name="T2" fmla="*/ 500 w 501"/>
                <a:gd name="T3" fmla="*/ 1013 h 1055"/>
                <a:gd name="T4" fmla="*/ 71 w 501"/>
                <a:gd name="T5" fmla="*/ 0 h 1055"/>
                <a:gd name="T6" fmla="*/ 0 w 501"/>
                <a:gd name="T7" fmla="*/ 13 h 1055"/>
                <a:gd name="T8" fmla="*/ 429 w 501"/>
                <a:gd name="T9" fmla="*/ 1026 h 1055"/>
                <a:gd name="T10" fmla="*/ 480 w 501"/>
                <a:gd name="T11" fmla="*/ 1041 h 1055"/>
                <a:gd name="T12" fmla="*/ 429 w 501"/>
                <a:gd name="T13" fmla="*/ 1026 h 1055"/>
                <a:gd name="T14" fmla="*/ 441 w 501"/>
                <a:gd name="T15" fmla="*/ 1054 h 1055"/>
                <a:gd name="T16" fmla="*/ 480 w 501"/>
                <a:gd name="T17" fmla="*/ 1041 h 1055"/>
                <a:gd name="T18" fmla="*/ 449 w 501"/>
                <a:gd name="T19" fmla="*/ 998 h 10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1"/>
                <a:gd name="T31" fmla="*/ 0 h 1055"/>
                <a:gd name="T32" fmla="*/ 501 w 501"/>
                <a:gd name="T33" fmla="*/ 1055 h 10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1" h="1055">
                  <a:moveTo>
                    <a:pt x="449" y="998"/>
                  </a:moveTo>
                  <a:lnTo>
                    <a:pt x="500" y="1013"/>
                  </a:lnTo>
                  <a:lnTo>
                    <a:pt x="71" y="0"/>
                  </a:lnTo>
                  <a:lnTo>
                    <a:pt x="0" y="13"/>
                  </a:lnTo>
                  <a:lnTo>
                    <a:pt x="429" y="1026"/>
                  </a:lnTo>
                  <a:lnTo>
                    <a:pt x="480" y="1041"/>
                  </a:lnTo>
                  <a:lnTo>
                    <a:pt x="429" y="1026"/>
                  </a:lnTo>
                  <a:lnTo>
                    <a:pt x="441" y="1054"/>
                  </a:lnTo>
                  <a:lnTo>
                    <a:pt x="480" y="1041"/>
                  </a:lnTo>
                  <a:lnTo>
                    <a:pt x="449" y="99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06" name="Freeform 304"/>
            <p:cNvSpPr>
              <a:spLocks/>
            </p:cNvSpPr>
            <p:nvPr/>
          </p:nvSpPr>
          <p:spPr bwMode="auto">
            <a:xfrm>
              <a:off x="3663" y="2730"/>
              <a:ext cx="28" cy="40"/>
            </a:xfrm>
            <a:custGeom>
              <a:avLst/>
              <a:gdLst>
                <a:gd name="T0" fmla="*/ 14 w 28"/>
                <a:gd name="T1" fmla="*/ 0 h 40"/>
                <a:gd name="T2" fmla="*/ 5 w 28"/>
                <a:gd name="T3" fmla="*/ 3 h 40"/>
                <a:gd name="T4" fmla="*/ 0 w 28"/>
                <a:gd name="T5" fmla="*/ 4 h 40"/>
                <a:gd name="T6" fmla="*/ 20 w 28"/>
                <a:gd name="T7" fmla="*/ 39 h 40"/>
                <a:gd name="T8" fmla="*/ 27 w 28"/>
                <a:gd name="T9" fmla="*/ 36 h 40"/>
                <a:gd name="T10" fmla="*/ 17 w 28"/>
                <a:gd name="T11" fmla="*/ 39 h 40"/>
                <a:gd name="T12" fmla="*/ 14 w 28"/>
                <a:gd name="T13" fmla="*/ 0 h 40"/>
                <a:gd name="T14" fmla="*/ 8 w 28"/>
                <a:gd name="T15" fmla="*/ 1 h 40"/>
                <a:gd name="T16" fmla="*/ 5 w 28"/>
                <a:gd name="T17" fmla="*/ 3 h 40"/>
                <a:gd name="T18" fmla="*/ 14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14" y="0"/>
                  </a:moveTo>
                  <a:lnTo>
                    <a:pt x="5" y="3"/>
                  </a:lnTo>
                  <a:lnTo>
                    <a:pt x="0" y="4"/>
                  </a:lnTo>
                  <a:lnTo>
                    <a:pt x="20" y="39"/>
                  </a:lnTo>
                  <a:lnTo>
                    <a:pt x="27" y="36"/>
                  </a:lnTo>
                  <a:lnTo>
                    <a:pt x="17" y="39"/>
                  </a:lnTo>
                  <a:lnTo>
                    <a:pt x="14" y="0"/>
                  </a:lnTo>
                  <a:lnTo>
                    <a:pt x="8" y="1"/>
                  </a:lnTo>
                  <a:lnTo>
                    <a:pt x="5" y="3"/>
                  </a:lnTo>
                  <a:lnTo>
                    <a:pt x="14"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07" name="Freeform 305"/>
            <p:cNvSpPr>
              <a:spLocks/>
            </p:cNvSpPr>
            <p:nvPr/>
          </p:nvSpPr>
          <p:spPr bwMode="auto">
            <a:xfrm>
              <a:off x="3685" y="2729"/>
              <a:ext cx="32" cy="41"/>
            </a:xfrm>
            <a:custGeom>
              <a:avLst/>
              <a:gdLst>
                <a:gd name="T0" fmla="*/ 31 w 32"/>
                <a:gd name="T1" fmla="*/ 0 h 41"/>
                <a:gd name="T2" fmla="*/ 22 w 32"/>
                <a:gd name="T3" fmla="*/ 0 h 41"/>
                <a:gd name="T4" fmla="*/ 0 w 32"/>
                <a:gd name="T5" fmla="*/ 1 h 41"/>
                <a:gd name="T6" fmla="*/ 3 w 32"/>
                <a:gd name="T7" fmla="*/ 40 h 41"/>
                <a:gd name="T8" fmla="*/ 26 w 32"/>
                <a:gd name="T9" fmla="*/ 39 h 41"/>
                <a:gd name="T10" fmla="*/ 17 w 32"/>
                <a:gd name="T11" fmla="*/ 37 h 41"/>
                <a:gd name="T12" fmla="*/ 31 w 32"/>
                <a:gd name="T13" fmla="*/ 0 h 41"/>
                <a:gd name="T14" fmla="*/ 26 w 32"/>
                <a:gd name="T15" fmla="*/ 0 h 41"/>
                <a:gd name="T16" fmla="*/ 22 w 32"/>
                <a:gd name="T17" fmla="*/ 0 h 41"/>
                <a:gd name="T18" fmla="*/ 31 w 3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41"/>
                <a:gd name="T32" fmla="*/ 32 w 3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41">
                  <a:moveTo>
                    <a:pt x="31" y="0"/>
                  </a:moveTo>
                  <a:lnTo>
                    <a:pt x="22" y="0"/>
                  </a:lnTo>
                  <a:lnTo>
                    <a:pt x="0" y="1"/>
                  </a:lnTo>
                  <a:lnTo>
                    <a:pt x="3" y="40"/>
                  </a:lnTo>
                  <a:lnTo>
                    <a:pt x="26" y="39"/>
                  </a:lnTo>
                  <a:lnTo>
                    <a:pt x="17" y="37"/>
                  </a:lnTo>
                  <a:lnTo>
                    <a:pt x="31" y="0"/>
                  </a:lnTo>
                  <a:lnTo>
                    <a:pt x="26" y="0"/>
                  </a:lnTo>
                  <a:lnTo>
                    <a:pt x="22" y="0"/>
                  </a:lnTo>
                  <a:lnTo>
                    <a:pt x="31"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08" name="Freeform 306"/>
            <p:cNvSpPr>
              <a:spLocks/>
            </p:cNvSpPr>
            <p:nvPr/>
          </p:nvSpPr>
          <p:spPr bwMode="auto">
            <a:xfrm>
              <a:off x="3711" y="2729"/>
              <a:ext cx="83" cy="54"/>
            </a:xfrm>
            <a:custGeom>
              <a:avLst/>
              <a:gdLst>
                <a:gd name="T0" fmla="*/ 4 w 83"/>
                <a:gd name="T1" fmla="*/ 31 h 54"/>
                <a:gd name="T2" fmla="*/ 44 w 83"/>
                <a:gd name="T3" fmla="*/ 6 h 54"/>
                <a:gd name="T4" fmla="*/ 18 w 83"/>
                <a:gd name="T5" fmla="*/ 0 h 54"/>
                <a:gd name="T6" fmla="*/ 0 w 83"/>
                <a:gd name="T7" fmla="*/ 39 h 54"/>
                <a:gd name="T8" fmla="*/ 27 w 83"/>
                <a:gd name="T9" fmla="*/ 43 h 54"/>
                <a:gd name="T10" fmla="*/ 66 w 83"/>
                <a:gd name="T11" fmla="*/ 20 h 54"/>
                <a:gd name="T12" fmla="*/ 27 w 83"/>
                <a:gd name="T13" fmla="*/ 43 h 54"/>
                <a:gd name="T14" fmla="*/ 82 w 83"/>
                <a:gd name="T15" fmla="*/ 53 h 54"/>
                <a:gd name="T16" fmla="*/ 66 w 83"/>
                <a:gd name="T17" fmla="*/ 20 h 54"/>
                <a:gd name="T18" fmla="*/ 4 w 83"/>
                <a:gd name="T19" fmla="*/ 31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54"/>
                <a:gd name="T32" fmla="*/ 83 w 83"/>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54">
                  <a:moveTo>
                    <a:pt x="4" y="31"/>
                  </a:moveTo>
                  <a:lnTo>
                    <a:pt x="44" y="6"/>
                  </a:lnTo>
                  <a:lnTo>
                    <a:pt x="18" y="0"/>
                  </a:lnTo>
                  <a:lnTo>
                    <a:pt x="0" y="39"/>
                  </a:lnTo>
                  <a:lnTo>
                    <a:pt x="27" y="43"/>
                  </a:lnTo>
                  <a:lnTo>
                    <a:pt x="66" y="20"/>
                  </a:lnTo>
                  <a:lnTo>
                    <a:pt x="27" y="43"/>
                  </a:lnTo>
                  <a:lnTo>
                    <a:pt x="82" y="53"/>
                  </a:lnTo>
                  <a:lnTo>
                    <a:pt x="66" y="20"/>
                  </a:lnTo>
                  <a:lnTo>
                    <a:pt x="4" y="3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09" name="Freeform 307"/>
            <p:cNvSpPr>
              <a:spLocks/>
            </p:cNvSpPr>
            <p:nvPr/>
          </p:nvSpPr>
          <p:spPr bwMode="auto">
            <a:xfrm>
              <a:off x="3255" y="1701"/>
              <a:ext cx="520" cy="1055"/>
            </a:xfrm>
            <a:custGeom>
              <a:avLst/>
              <a:gdLst>
                <a:gd name="T0" fmla="*/ 51 w 520"/>
                <a:gd name="T1" fmla="*/ 54 h 1055"/>
                <a:gd name="T2" fmla="*/ 0 w 520"/>
                <a:gd name="T3" fmla="*/ 41 h 1055"/>
                <a:gd name="T4" fmla="*/ 447 w 520"/>
                <a:gd name="T5" fmla="*/ 1054 h 1055"/>
                <a:gd name="T6" fmla="*/ 519 w 520"/>
                <a:gd name="T7" fmla="*/ 1041 h 1055"/>
                <a:gd name="T8" fmla="*/ 72 w 520"/>
                <a:gd name="T9" fmla="*/ 26 h 1055"/>
                <a:gd name="T10" fmla="*/ 20 w 520"/>
                <a:gd name="T11" fmla="*/ 13 h 1055"/>
                <a:gd name="T12" fmla="*/ 72 w 520"/>
                <a:gd name="T13" fmla="*/ 26 h 1055"/>
                <a:gd name="T14" fmla="*/ 59 w 520"/>
                <a:gd name="T15" fmla="*/ 0 h 1055"/>
                <a:gd name="T16" fmla="*/ 20 w 520"/>
                <a:gd name="T17" fmla="*/ 13 h 1055"/>
                <a:gd name="T18" fmla="*/ 51 w 520"/>
                <a:gd name="T19" fmla="*/ 54 h 10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0"/>
                <a:gd name="T31" fmla="*/ 0 h 1055"/>
                <a:gd name="T32" fmla="*/ 520 w 520"/>
                <a:gd name="T33" fmla="*/ 1055 h 10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0" h="1055">
                  <a:moveTo>
                    <a:pt x="51" y="54"/>
                  </a:moveTo>
                  <a:lnTo>
                    <a:pt x="0" y="41"/>
                  </a:lnTo>
                  <a:lnTo>
                    <a:pt x="447" y="1054"/>
                  </a:lnTo>
                  <a:lnTo>
                    <a:pt x="519" y="1041"/>
                  </a:lnTo>
                  <a:lnTo>
                    <a:pt x="72" y="26"/>
                  </a:lnTo>
                  <a:lnTo>
                    <a:pt x="20" y="13"/>
                  </a:lnTo>
                  <a:lnTo>
                    <a:pt x="72" y="26"/>
                  </a:lnTo>
                  <a:lnTo>
                    <a:pt x="59" y="0"/>
                  </a:lnTo>
                  <a:lnTo>
                    <a:pt x="20" y="13"/>
                  </a:lnTo>
                  <a:lnTo>
                    <a:pt x="51" y="5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10" name="Freeform 308"/>
            <p:cNvSpPr>
              <a:spLocks/>
            </p:cNvSpPr>
            <p:nvPr/>
          </p:nvSpPr>
          <p:spPr bwMode="auto">
            <a:xfrm>
              <a:off x="3258" y="1714"/>
              <a:ext cx="35" cy="36"/>
            </a:xfrm>
            <a:custGeom>
              <a:avLst/>
              <a:gdLst>
                <a:gd name="T0" fmla="*/ 34 w 35"/>
                <a:gd name="T1" fmla="*/ 32 h 36"/>
                <a:gd name="T2" fmla="*/ 29 w 35"/>
                <a:gd name="T3" fmla="*/ 35 h 36"/>
                <a:gd name="T4" fmla="*/ 34 w 35"/>
                <a:gd name="T5" fmla="*/ 32 h 36"/>
                <a:gd name="T6" fmla="*/ 13 w 35"/>
                <a:gd name="T7" fmla="*/ 0 h 36"/>
                <a:gd name="T8" fmla="*/ 5 w 35"/>
                <a:gd name="T9" fmla="*/ 3 h 36"/>
                <a:gd name="T10" fmla="*/ 0 w 35"/>
                <a:gd name="T11" fmla="*/ 4 h 36"/>
                <a:gd name="T12" fmla="*/ 5 w 35"/>
                <a:gd name="T13" fmla="*/ 3 h 36"/>
                <a:gd name="T14" fmla="*/ 2 w 35"/>
                <a:gd name="T15" fmla="*/ 3 h 36"/>
                <a:gd name="T16" fmla="*/ 0 w 35"/>
                <a:gd name="T17" fmla="*/ 4 h 36"/>
                <a:gd name="T18" fmla="*/ 34 w 35"/>
                <a:gd name="T19" fmla="*/ 3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6"/>
                <a:gd name="T32" fmla="*/ 35 w 3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6">
                  <a:moveTo>
                    <a:pt x="34" y="32"/>
                  </a:moveTo>
                  <a:lnTo>
                    <a:pt x="29" y="35"/>
                  </a:lnTo>
                  <a:lnTo>
                    <a:pt x="34" y="32"/>
                  </a:lnTo>
                  <a:lnTo>
                    <a:pt x="13" y="0"/>
                  </a:lnTo>
                  <a:lnTo>
                    <a:pt x="5" y="3"/>
                  </a:lnTo>
                  <a:lnTo>
                    <a:pt x="0" y="4"/>
                  </a:lnTo>
                  <a:lnTo>
                    <a:pt x="5" y="3"/>
                  </a:lnTo>
                  <a:lnTo>
                    <a:pt x="2" y="3"/>
                  </a:lnTo>
                  <a:lnTo>
                    <a:pt x="0" y="4"/>
                  </a:lnTo>
                  <a:lnTo>
                    <a:pt x="34" y="3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11" name="Freeform 309"/>
            <p:cNvSpPr>
              <a:spLocks/>
            </p:cNvSpPr>
            <p:nvPr/>
          </p:nvSpPr>
          <p:spPr bwMode="auto">
            <a:xfrm>
              <a:off x="3237" y="1719"/>
              <a:ext cx="59" cy="33"/>
            </a:xfrm>
            <a:custGeom>
              <a:avLst/>
              <a:gdLst>
                <a:gd name="T0" fmla="*/ 58 w 59"/>
                <a:gd name="T1" fmla="*/ 20 h 33"/>
                <a:gd name="T2" fmla="*/ 48 w 59"/>
                <a:gd name="T3" fmla="*/ 32 h 33"/>
                <a:gd name="T4" fmla="*/ 56 w 59"/>
                <a:gd name="T5" fmla="*/ 28 h 33"/>
                <a:gd name="T6" fmla="*/ 17 w 59"/>
                <a:gd name="T7" fmla="*/ 0 h 33"/>
                <a:gd name="T8" fmla="*/ 10 w 59"/>
                <a:gd name="T9" fmla="*/ 4 h 33"/>
                <a:gd name="T10" fmla="*/ 0 w 59"/>
                <a:gd name="T11" fmla="*/ 15 h 33"/>
                <a:gd name="T12" fmla="*/ 10 w 59"/>
                <a:gd name="T13" fmla="*/ 4 h 33"/>
                <a:gd name="T14" fmla="*/ 0 w 59"/>
                <a:gd name="T15" fmla="*/ 9 h 33"/>
                <a:gd name="T16" fmla="*/ 0 w 59"/>
                <a:gd name="T17" fmla="*/ 15 h 33"/>
                <a:gd name="T18" fmla="*/ 58 w 59"/>
                <a:gd name="T19" fmla="*/ 2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3"/>
                <a:gd name="T32" fmla="*/ 59 w 5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3">
                  <a:moveTo>
                    <a:pt x="58" y="20"/>
                  </a:moveTo>
                  <a:lnTo>
                    <a:pt x="48" y="32"/>
                  </a:lnTo>
                  <a:lnTo>
                    <a:pt x="56" y="28"/>
                  </a:lnTo>
                  <a:lnTo>
                    <a:pt x="17" y="0"/>
                  </a:lnTo>
                  <a:lnTo>
                    <a:pt x="10" y="4"/>
                  </a:lnTo>
                  <a:lnTo>
                    <a:pt x="0" y="15"/>
                  </a:lnTo>
                  <a:lnTo>
                    <a:pt x="10" y="4"/>
                  </a:lnTo>
                  <a:lnTo>
                    <a:pt x="0" y="9"/>
                  </a:lnTo>
                  <a:lnTo>
                    <a:pt x="0" y="15"/>
                  </a:lnTo>
                  <a:lnTo>
                    <a:pt x="58" y="2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12" name="Freeform 310"/>
            <p:cNvSpPr>
              <a:spLocks/>
            </p:cNvSpPr>
            <p:nvPr/>
          </p:nvSpPr>
          <p:spPr bwMode="auto">
            <a:xfrm>
              <a:off x="3234" y="1739"/>
              <a:ext cx="62" cy="5"/>
            </a:xfrm>
            <a:custGeom>
              <a:avLst/>
              <a:gdLst>
                <a:gd name="T0" fmla="*/ 61 w 62"/>
                <a:gd name="T1" fmla="*/ 4 h 5"/>
                <a:gd name="T2" fmla="*/ 61 w 62"/>
                <a:gd name="T3" fmla="*/ 4 h 5"/>
                <a:gd name="T4" fmla="*/ 61 w 62"/>
                <a:gd name="T5" fmla="*/ 2 h 5"/>
                <a:gd name="T6" fmla="*/ 2 w 62"/>
                <a:gd name="T7" fmla="*/ 0 h 5"/>
                <a:gd name="T8" fmla="*/ 0 w 62"/>
                <a:gd name="T9" fmla="*/ 3 h 5"/>
                <a:gd name="T10" fmla="*/ 0 w 62"/>
                <a:gd name="T11" fmla="*/ 4 h 5"/>
                <a:gd name="T12" fmla="*/ 61 w 62"/>
                <a:gd name="T13" fmla="*/ 4 h 5"/>
                <a:gd name="T14" fmla="*/ 0 60000 65536"/>
                <a:gd name="T15" fmla="*/ 0 60000 65536"/>
                <a:gd name="T16" fmla="*/ 0 60000 65536"/>
                <a:gd name="T17" fmla="*/ 0 60000 65536"/>
                <a:gd name="T18" fmla="*/ 0 60000 65536"/>
                <a:gd name="T19" fmla="*/ 0 60000 65536"/>
                <a:gd name="T20" fmla="*/ 0 60000 65536"/>
                <a:gd name="T21" fmla="*/ 0 w 62"/>
                <a:gd name="T22" fmla="*/ 0 h 5"/>
                <a:gd name="T23" fmla="*/ 62 w 6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5">
                  <a:moveTo>
                    <a:pt x="61" y="4"/>
                  </a:moveTo>
                  <a:lnTo>
                    <a:pt x="61" y="4"/>
                  </a:lnTo>
                  <a:lnTo>
                    <a:pt x="61" y="2"/>
                  </a:lnTo>
                  <a:lnTo>
                    <a:pt x="2" y="0"/>
                  </a:lnTo>
                  <a:lnTo>
                    <a:pt x="0" y="3"/>
                  </a:lnTo>
                  <a:lnTo>
                    <a:pt x="0" y="4"/>
                  </a:lnTo>
                  <a:lnTo>
                    <a:pt x="61" y="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13" name="Freeform 311"/>
            <p:cNvSpPr>
              <a:spLocks/>
            </p:cNvSpPr>
            <p:nvPr/>
          </p:nvSpPr>
          <p:spPr bwMode="auto">
            <a:xfrm>
              <a:off x="3234" y="1736"/>
              <a:ext cx="62" cy="74"/>
            </a:xfrm>
            <a:custGeom>
              <a:avLst/>
              <a:gdLst>
                <a:gd name="T0" fmla="*/ 8 w 62"/>
                <a:gd name="T1" fmla="*/ 28 h 74"/>
                <a:gd name="T2" fmla="*/ 61 w 62"/>
                <a:gd name="T3" fmla="*/ 13 h 74"/>
                <a:gd name="T4" fmla="*/ 0 w 62"/>
                <a:gd name="T5" fmla="*/ 13 h 74"/>
                <a:gd name="T6" fmla="*/ 53 w 62"/>
                <a:gd name="T7" fmla="*/ 0 h 74"/>
                <a:gd name="T8" fmla="*/ 6 w 62"/>
                <a:gd name="T9" fmla="*/ 28 h 74"/>
                <a:gd name="T10" fmla="*/ 61 w 62"/>
                <a:gd name="T11" fmla="*/ 73 h 74"/>
                <a:gd name="T12" fmla="*/ 61 w 62"/>
                <a:gd name="T13" fmla="*/ 13 h 74"/>
                <a:gd name="T14" fmla="*/ 8 w 62"/>
                <a:gd name="T15" fmla="*/ 28 h 74"/>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74"/>
                <a:gd name="T26" fmla="*/ 62 w 62"/>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74">
                  <a:moveTo>
                    <a:pt x="8" y="28"/>
                  </a:moveTo>
                  <a:lnTo>
                    <a:pt x="61" y="13"/>
                  </a:lnTo>
                  <a:lnTo>
                    <a:pt x="0" y="13"/>
                  </a:lnTo>
                  <a:lnTo>
                    <a:pt x="53" y="0"/>
                  </a:lnTo>
                  <a:lnTo>
                    <a:pt x="6" y="28"/>
                  </a:lnTo>
                  <a:lnTo>
                    <a:pt x="61" y="73"/>
                  </a:lnTo>
                  <a:lnTo>
                    <a:pt x="61" y="13"/>
                  </a:lnTo>
                  <a:lnTo>
                    <a:pt x="8" y="2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14" name="Freeform 312"/>
            <p:cNvSpPr>
              <a:spLocks/>
            </p:cNvSpPr>
            <p:nvPr/>
          </p:nvSpPr>
          <p:spPr bwMode="auto">
            <a:xfrm>
              <a:off x="3234" y="1731"/>
              <a:ext cx="51" cy="28"/>
            </a:xfrm>
            <a:custGeom>
              <a:avLst/>
              <a:gdLst>
                <a:gd name="T0" fmla="*/ 0 w 51"/>
                <a:gd name="T1" fmla="*/ 21 h 28"/>
                <a:gd name="T2" fmla="*/ 2 w 51"/>
                <a:gd name="T3" fmla="*/ 23 h 28"/>
                <a:gd name="T4" fmla="*/ 8 w 51"/>
                <a:gd name="T5" fmla="*/ 27 h 28"/>
                <a:gd name="T6" fmla="*/ 50 w 51"/>
                <a:gd name="T7" fmla="*/ 4 h 28"/>
                <a:gd name="T8" fmla="*/ 46 w 51"/>
                <a:gd name="T9" fmla="*/ 0 h 28"/>
                <a:gd name="T10" fmla="*/ 48 w 51"/>
                <a:gd name="T11" fmla="*/ 2 h 28"/>
                <a:gd name="T12" fmla="*/ 0 w 51"/>
                <a:gd name="T13" fmla="*/ 21 h 28"/>
                <a:gd name="T14" fmla="*/ 0 60000 65536"/>
                <a:gd name="T15" fmla="*/ 0 60000 65536"/>
                <a:gd name="T16" fmla="*/ 0 60000 65536"/>
                <a:gd name="T17" fmla="*/ 0 60000 65536"/>
                <a:gd name="T18" fmla="*/ 0 60000 65536"/>
                <a:gd name="T19" fmla="*/ 0 60000 65536"/>
                <a:gd name="T20" fmla="*/ 0 60000 65536"/>
                <a:gd name="T21" fmla="*/ 0 w 51"/>
                <a:gd name="T22" fmla="*/ 0 h 28"/>
                <a:gd name="T23" fmla="*/ 51 w 5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28">
                  <a:moveTo>
                    <a:pt x="0" y="21"/>
                  </a:moveTo>
                  <a:lnTo>
                    <a:pt x="2" y="23"/>
                  </a:lnTo>
                  <a:lnTo>
                    <a:pt x="8" y="27"/>
                  </a:lnTo>
                  <a:lnTo>
                    <a:pt x="50" y="4"/>
                  </a:lnTo>
                  <a:lnTo>
                    <a:pt x="46" y="0"/>
                  </a:lnTo>
                  <a:lnTo>
                    <a:pt x="48" y="2"/>
                  </a:lnTo>
                  <a:lnTo>
                    <a:pt x="0" y="2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15" name="Freeform 313"/>
            <p:cNvSpPr>
              <a:spLocks/>
            </p:cNvSpPr>
            <p:nvPr/>
          </p:nvSpPr>
          <p:spPr bwMode="auto">
            <a:xfrm>
              <a:off x="3640" y="2724"/>
              <a:ext cx="61" cy="52"/>
            </a:xfrm>
            <a:custGeom>
              <a:avLst/>
              <a:gdLst>
                <a:gd name="T0" fmla="*/ 60 w 61"/>
                <a:gd name="T1" fmla="*/ 22 h 52"/>
                <a:gd name="T2" fmla="*/ 19 w 61"/>
                <a:gd name="T3" fmla="*/ 10 h 52"/>
                <a:gd name="T4" fmla="*/ 0 w 61"/>
                <a:gd name="T5" fmla="*/ 15 h 52"/>
                <a:gd name="T6" fmla="*/ 27 w 61"/>
                <a:gd name="T7" fmla="*/ 51 h 52"/>
                <a:gd name="T8" fmla="*/ 43 w 61"/>
                <a:gd name="T9" fmla="*/ 45 h 52"/>
                <a:gd name="T10" fmla="*/ 2 w 61"/>
                <a:gd name="T11" fmla="*/ 33 h 52"/>
                <a:gd name="T12" fmla="*/ 60 w 61"/>
                <a:gd name="T13" fmla="*/ 22 h 52"/>
                <a:gd name="T14" fmla="*/ 48 w 61"/>
                <a:gd name="T15" fmla="*/ 0 h 52"/>
                <a:gd name="T16" fmla="*/ 19 w 61"/>
                <a:gd name="T17" fmla="*/ 10 h 52"/>
                <a:gd name="T18" fmla="*/ 60 w 61"/>
                <a:gd name="T19" fmla="*/ 22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52"/>
                <a:gd name="T32" fmla="*/ 61 w 61"/>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52">
                  <a:moveTo>
                    <a:pt x="60" y="22"/>
                  </a:moveTo>
                  <a:lnTo>
                    <a:pt x="19" y="10"/>
                  </a:lnTo>
                  <a:lnTo>
                    <a:pt x="0" y="15"/>
                  </a:lnTo>
                  <a:lnTo>
                    <a:pt x="27" y="51"/>
                  </a:lnTo>
                  <a:lnTo>
                    <a:pt x="43" y="45"/>
                  </a:lnTo>
                  <a:lnTo>
                    <a:pt x="2" y="33"/>
                  </a:lnTo>
                  <a:lnTo>
                    <a:pt x="60" y="22"/>
                  </a:lnTo>
                  <a:lnTo>
                    <a:pt x="48" y="0"/>
                  </a:lnTo>
                  <a:lnTo>
                    <a:pt x="19" y="10"/>
                  </a:lnTo>
                  <a:lnTo>
                    <a:pt x="60" y="2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16" name="Freeform 314"/>
            <p:cNvSpPr>
              <a:spLocks/>
            </p:cNvSpPr>
            <p:nvPr/>
          </p:nvSpPr>
          <p:spPr bwMode="auto">
            <a:xfrm>
              <a:off x="3642" y="2750"/>
              <a:ext cx="86" cy="58"/>
            </a:xfrm>
            <a:custGeom>
              <a:avLst/>
              <a:gdLst>
                <a:gd name="T0" fmla="*/ 60 w 86"/>
                <a:gd name="T1" fmla="*/ 57 h 58"/>
                <a:gd name="T2" fmla="*/ 78 w 86"/>
                <a:gd name="T3" fmla="*/ 33 h 58"/>
                <a:gd name="T4" fmla="*/ 63 w 86"/>
                <a:gd name="T5" fmla="*/ 0 h 58"/>
                <a:gd name="T6" fmla="*/ 0 w 86"/>
                <a:gd name="T7" fmla="*/ 11 h 58"/>
                <a:gd name="T8" fmla="*/ 16 w 86"/>
                <a:gd name="T9" fmla="*/ 44 h 58"/>
                <a:gd name="T10" fmla="*/ 34 w 86"/>
                <a:gd name="T11" fmla="*/ 19 h 58"/>
                <a:gd name="T12" fmla="*/ 60 w 86"/>
                <a:gd name="T13" fmla="*/ 57 h 58"/>
                <a:gd name="T14" fmla="*/ 85 w 86"/>
                <a:gd name="T15" fmla="*/ 50 h 58"/>
                <a:gd name="T16" fmla="*/ 78 w 86"/>
                <a:gd name="T17" fmla="*/ 33 h 58"/>
                <a:gd name="T18" fmla="*/ 60 w 86"/>
                <a:gd name="T19" fmla="*/ 5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58"/>
                <a:gd name="T32" fmla="*/ 86 w 86"/>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58">
                  <a:moveTo>
                    <a:pt x="60" y="57"/>
                  </a:moveTo>
                  <a:lnTo>
                    <a:pt x="78" y="33"/>
                  </a:lnTo>
                  <a:lnTo>
                    <a:pt x="63" y="0"/>
                  </a:lnTo>
                  <a:lnTo>
                    <a:pt x="0" y="11"/>
                  </a:lnTo>
                  <a:lnTo>
                    <a:pt x="16" y="44"/>
                  </a:lnTo>
                  <a:lnTo>
                    <a:pt x="34" y="19"/>
                  </a:lnTo>
                  <a:lnTo>
                    <a:pt x="60" y="57"/>
                  </a:lnTo>
                  <a:lnTo>
                    <a:pt x="85" y="50"/>
                  </a:lnTo>
                  <a:lnTo>
                    <a:pt x="78" y="33"/>
                  </a:lnTo>
                  <a:lnTo>
                    <a:pt x="60" y="5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17" name="Freeform 315"/>
            <p:cNvSpPr>
              <a:spLocks/>
            </p:cNvSpPr>
            <p:nvPr/>
          </p:nvSpPr>
          <p:spPr bwMode="auto">
            <a:xfrm>
              <a:off x="3648" y="2772"/>
              <a:ext cx="51" cy="41"/>
            </a:xfrm>
            <a:custGeom>
              <a:avLst/>
              <a:gdLst>
                <a:gd name="T0" fmla="*/ 42 w 51"/>
                <a:gd name="T1" fmla="*/ 36 h 41"/>
                <a:gd name="T2" fmla="*/ 32 w 51"/>
                <a:gd name="T3" fmla="*/ 40 h 41"/>
                <a:gd name="T4" fmla="*/ 50 w 51"/>
                <a:gd name="T5" fmla="*/ 36 h 41"/>
                <a:gd name="T6" fmla="*/ 26 w 51"/>
                <a:gd name="T7" fmla="*/ 0 h 41"/>
                <a:gd name="T8" fmla="*/ 10 w 51"/>
                <a:gd name="T9" fmla="*/ 5 h 41"/>
                <a:gd name="T10" fmla="*/ 0 w 51"/>
                <a:gd name="T11" fmla="*/ 9 h 41"/>
                <a:gd name="T12" fmla="*/ 10 w 51"/>
                <a:gd name="T13" fmla="*/ 5 h 41"/>
                <a:gd name="T14" fmla="*/ 4 w 51"/>
                <a:gd name="T15" fmla="*/ 7 h 41"/>
                <a:gd name="T16" fmla="*/ 0 w 51"/>
                <a:gd name="T17" fmla="*/ 9 h 41"/>
                <a:gd name="T18" fmla="*/ 42 w 51"/>
                <a:gd name="T19" fmla="*/ 36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1"/>
                <a:gd name="T32" fmla="*/ 51 w 5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1">
                  <a:moveTo>
                    <a:pt x="42" y="36"/>
                  </a:moveTo>
                  <a:lnTo>
                    <a:pt x="32" y="40"/>
                  </a:lnTo>
                  <a:lnTo>
                    <a:pt x="50" y="36"/>
                  </a:lnTo>
                  <a:lnTo>
                    <a:pt x="26" y="0"/>
                  </a:lnTo>
                  <a:lnTo>
                    <a:pt x="10" y="5"/>
                  </a:lnTo>
                  <a:lnTo>
                    <a:pt x="0" y="9"/>
                  </a:lnTo>
                  <a:lnTo>
                    <a:pt x="10" y="5"/>
                  </a:lnTo>
                  <a:lnTo>
                    <a:pt x="4" y="7"/>
                  </a:lnTo>
                  <a:lnTo>
                    <a:pt x="0" y="9"/>
                  </a:lnTo>
                  <a:lnTo>
                    <a:pt x="42" y="3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18" name="Freeform 316"/>
            <p:cNvSpPr>
              <a:spLocks/>
            </p:cNvSpPr>
            <p:nvPr/>
          </p:nvSpPr>
          <p:spPr bwMode="auto">
            <a:xfrm>
              <a:off x="3616" y="2784"/>
              <a:ext cx="72" cy="69"/>
            </a:xfrm>
            <a:custGeom>
              <a:avLst/>
              <a:gdLst>
                <a:gd name="T0" fmla="*/ 0 w 72"/>
                <a:gd name="T1" fmla="*/ 35 h 69"/>
                <a:gd name="T2" fmla="*/ 52 w 72"/>
                <a:gd name="T3" fmla="*/ 43 h 69"/>
                <a:gd name="T4" fmla="*/ 71 w 72"/>
                <a:gd name="T5" fmla="*/ 29 h 69"/>
                <a:gd name="T6" fmla="*/ 26 w 72"/>
                <a:gd name="T7" fmla="*/ 0 h 69"/>
                <a:gd name="T8" fmla="*/ 6 w 72"/>
                <a:gd name="T9" fmla="*/ 14 h 69"/>
                <a:gd name="T10" fmla="*/ 58 w 72"/>
                <a:gd name="T11" fmla="*/ 23 h 69"/>
                <a:gd name="T12" fmla="*/ 0 w 72"/>
                <a:gd name="T13" fmla="*/ 35 h 69"/>
                <a:gd name="T14" fmla="*/ 15 w 72"/>
                <a:gd name="T15" fmla="*/ 68 h 69"/>
                <a:gd name="T16" fmla="*/ 52 w 72"/>
                <a:gd name="T17" fmla="*/ 43 h 69"/>
                <a:gd name="T18" fmla="*/ 0 w 72"/>
                <a:gd name="T19" fmla="*/ 35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69"/>
                <a:gd name="T32" fmla="*/ 72 w 72"/>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69">
                  <a:moveTo>
                    <a:pt x="0" y="35"/>
                  </a:moveTo>
                  <a:lnTo>
                    <a:pt x="52" y="43"/>
                  </a:lnTo>
                  <a:lnTo>
                    <a:pt x="71" y="29"/>
                  </a:lnTo>
                  <a:lnTo>
                    <a:pt x="26" y="0"/>
                  </a:lnTo>
                  <a:lnTo>
                    <a:pt x="6" y="14"/>
                  </a:lnTo>
                  <a:lnTo>
                    <a:pt x="58" y="23"/>
                  </a:lnTo>
                  <a:lnTo>
                    <a:pt x="0" y="35"/>
                  </a:lnTo>
                  <a:lnTo>
                    <a:pt x="15" y="68"/>
                  </a:lnTo>
                  <a:lnTo>
                    <a:pt x="52" y="43"/>
                  </a:lnTo>
                  <a:lnTo>
                    <a:pt x="0" y="3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19" name="Freeform 317"/>
            <p:cNvSpPr>
              <a:spLocks/>
            </p:cNvSpPr>
            <p:nvPr/>
          </p:nvSpPr>
          <p:spPr bwMode="auto">
            <a:xfrm>
              <a:off x="3590" y="2762"/>
              <a:ext cx="82" cy="53"/>
            </a:xfrm>
            <a:custGeom>
              <a:avLst/>
              <a:gdLst>
                <a:gd name="T0" fmla="*/ 13 w 82"/>
                <a:gd name="T1" fmla="*/ 0 h 53"/>
                <a:gd name="T2" fmla="*/ 7 w 82"/>
                <a:gd name="T3" fmla="*/ 20 h 53"/>
                <a:gd name="T4" fmla="*/ 22 w 82"/>
                <a:gd name="T5" fmla="*/ 52 h 53"/>
                <a:gd name="T6" fmla="*/ 81 w 82"/>
                <a:gd name="T7" fmla="*/ 41 h 53"/>
                <a:gd name="T8" fmla="*/ 66 w 82"/>
                <a:gd name="T9" fmla="*/ 8 h 53"/>
                <a:gd name="T10" fmla="*/ 59 w 82"/>
                <a:gd name="T11" fmla="*/ 30 h 53"/>
                <a:gd name="T12" fmla="*/ 13 w 82"/>
                <a:gd name="T13" fmla="*/ 0 h 53"/>
                <a:gd name="T14" fmla="*/ 0 w 82"/>
                <a:gd name="T15" fmla="*/ 8 h 53"/>
                <a:gd name="T16" fmla="*/ 7 w 82"/>
                <a:gd name="T17" fmla="*/ 20 h 53"/>
                <a:gd name="T18" fmla="*/ 13 w 82"/>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53"/>
                <a:gd name="T32" fmla="*/ 82 w 82"/>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53">
                  <a:moveTo>
                    <a:pt x="13" y="0"/>
                  </a:moveTo>
                  <a:lnTo>
                    <a:pt x="7" y="20"/>
                  </a:lnTo>
                  <a:lnTo>
                    <a:pt x="22" y="52"/>
                  </a:lnTo>
                  <a:lnTo>
                    <a:pt x="81" y="41"/>
                  </a:lnTo>
                  <a:lnTo>
                    <a:pt x="66" y="8"/>
                  </a:lnTo>
                  <a:lnTo>
                    <a:pt x="59" y="30"/>
                  </a:lnTo>
                  <a:lnTo>
                    <a:pt x="13" y="0"/>
                  </a:lnTo>
                  <a:lnTo>
                    <a:pt x="0" y="8"/>
                  </a:lnTo>
                  <a:lnTo>
                    <a:pt x="7" y="20"/>
                  </a:lnTo>
                  <a:lnTo>
                    <a:pt x="13"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20" name="Freeform 318"/>
            <p:cNvSpPr>
              <a:spLocks/>
            </p:cNvSpPr>
            <p:nvPr/>
          </p:nvSpPr>
          <p:spPr bwMode="auto">
            <a:xfrm>
              <a:off x="3605" y="2742"/>
              <a:ext cx="65" cy="46"/>
            </a:xfrm>
            <a:custGeom>
              <a:avLst/>
              <a:gdLst>
                <a:gd name="T0" fmla="*/ 28 w 65"/>
                <a:gd name="T1" fmla="*/ 0 h 46"/>
                <a:gd name="T2" fmla="*/ 19 w 65"/>
                <a:gd name="T3" fmla="*/ 4 h 46"/>
                <a:gd name="T4" fmla="*/ 0 w 65"/>
                <a:gd name="T5" fmla="*/ 16 h 46"/>
                <a:gd name="T6" fmla="*/ 45 w 65"/>
                <a:gd name="T7" fmla="*/ 45 h 46"/>
                <a:gd name="T8" fmla="*/ 64 w 65"/>
                <a:gd name="T9" fmla="*/ 31 h 46"/>
                <a:gd name="T10" fmla="*/ 55 w 65"/>
                <a:gd name="T11" fmla="*/ 35 h 46"/>
                <a:gd name="T12" fmla="*/ 28 w 65"/>
                <a:gd name="T13" fmla="*/ 0 h 46"/>
                <a:gd name="T14" fmla="*/ 23 w 65"/>
                <a:gd name="T15" fmla="*/ 1 h 46"/>
                <a:gd name="T16" fmla="*/ 19 w 65"/>
                <a:gd name="T17" fmla="*/ 4 h 46"/>
                <a:gd name="T18" fmla="*/ 28 w 65"/>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46"/>
                <a:gd name="T32" fmla="*/ 65 w 65"/>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46">
                  <a:moveTo>
                    <a:pt x="28" y="0"/>
                  </a:moveTo>
                  <a:lnTo>
                    <a:pt x="19" y="4"/>
                  </a:lnTo>
                  <a:lnTo>
                    <a:pt x="0" y="16"/>
                  </a:lnTo>
                  <a:lnTo>
                    <a:pt x="45" y="45"/>
                  </a:lnTo>
                  <a:lnTo>
                    <a:pt x="64" y="31"/>
                  </a:lnTo>
                  <a:lnTo>
                    <a:pt x="55" y="35"/>
                  </a:lnTo>
                  <a:lnTo>
                    <a:pt x="28" y="0"/>
                  </a:lnTo>
                  <a:lnTo>
                    <a:pt x="23" y="1"/>
                  </a:lnTo>
                  <a:lnTo>
                    <a:pt x="19" y="4"/>
                  </a:lnTo>
                  <a:lnTo>
                    <a:pt x="28"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21" name="Freeform 319"/>
            <p:cNvSpPr>
              <a:spLocks/>
            </p:cNvSpPr>
            <p:nvPr/>
          </p:nvSpPr>
          <p:spPr bwMode="auto">
            <a:xfrm>
              <a:off x="3711" y="2729"/>
              <a:ext cx="38" cy="42"/>
            </a:xfrm>
            <a:custGeom>
              <a:avLst/>
              <a:gdLst>
                <a:gd name="T0" fmla="*/ 9 w 38"/>
                <a:gd name="T1" fmla="*/ 38 h 42"/>
                <a:gd name="T2" fmla="*/ 0 w 38"/>
                <a:gd name="T3" fmla="*/ 37 h 42"/>
                <a:gd name="T4" fmla="*/ 22 w 38"/>
                <a:gd name="T5" fmla="*/ 41 h 42"/>
                <a:gd name="T6" fmla="*/ 37 w 38"/>
                <a:gd name="T7" fmla="*/ 5 h 42"/>
                <a:gd name="T8" fmla="*/ 15 w 38"/>
                <a:gd name="T9" fmla="*/ 0 h 42"/>
                <a:gd name="T10" fmla="*/ 6 w 38"/>
                <a:gd name="T11" fmla="*/ 0 h 42"/>
                <a:gd name="T12" fmla="*/ 15 w 38"/>
                <a:gd name="T13" fmla="*/ 0 h 42"/>
                <a:gd name="T14" fmla="*/ 9 w 38"/>
                <a:gd name="T15" fmla="*/ 0 h 42"/>
                <a:gd name="T16" fmla="*/ 6 w 38"/>
                <a:gd name="T17" fmla="*/ 0 h 42"/>
                <a:gd name="T18" fmla="*/ 9 w 38"/>
                <a:gd name="T19" fmla="*/ 38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2"/>
                <a:gd name="T32" fmla="*/ 38 w 38"/>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2">
                  <a:moveTo>
                    <a:pt x="9" y="38"/>
                  </a:moveTo>
                  <a:lnTo>
                    <a:pt x="0" y="37"/>
                  </a:lnTo>
                  <a:lnTo>
                    <a:pt x="22" y="41"/>
                  </a:lnTo>
                  <a:lnTo>
                    <a:pt x="37" y="5"/>
                  </a:lnTo>
                  <a:lnTo>
                    <a:pt x="15" y="0"/>
                  </a:lnTo>
                  <a:lnTo>
                    <a:pt x="6" y="0"/>
                  </a:lnTo>
                  <a:lnTo>
                    <a:pt x="15" y="0"/>
                  </a:lnTo>
                  <a:lnTo>
                    <a:pt x="9" y="0"/>
                  </a:lnTo>
                  <a:lnTo>
                    <a:pt x="6" y="0"/>
                  </a:lnTo>
                  <a:lnTo>
                    <a:pt x="9" y="3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22" name="Freeform 320"/>
            <p:cNvSpPr>
              <a:spLocks/>
            </p:cNvSpPr>
            <p:nvPr/>
          </p:nvSpPr>
          <p:spPr bwMode="auto">
            <a:xfrm>
              <a:off x="3671" y="2729"/>
              <a:ext cx="38" cy="41"/>
            </a:xfrm>
            <a:custGeom>
              <a:avLst/>
              <a:gdLst>
                <a:gd name="T0" fmla="*/ 24 w 38"/>
                <a:gd name="T1" fmla="*/ 37 h 41"/>
                <a:gd name="T2" fmla="*/ 13 w 38"/>
                <a:gd name="T3" fmla="*/ 40 h 41"/>
                <a:gd name="T4" fmla="*/ 37 w 38"/>
                <a:gd name="T5" fmla="*/ 39 h 41"/>
                <a:gd name="T6" fmla="*/ 33 w 38"/>
                <a:gd name="T7" fmla="*/ 0 h 41"/>
                <a:gd name="T8" fmla="*/ 9 w 38"/>
                <a:gd name="T9" fmla="*/ 1 h 41"/>
                <a:gd name="T10" fmla="*/ 0 w 38"/>
                <a:gd name="T11" fmla="*/ 4 h 41"/>
                <a:gd name="T12" fmla="*/ 9 w 38"/>
                <a:gd name="T13" fmla="*/ 1 h 41"/>
                <a:gd name="T14" fmla="*/ 4 w 38"/>
                <a:gd name="T15" fmla="*/ 3 h 41"/>
                <a:gd name="T16" fmla="*/ 0 w 38"/>
                <a:gd name="T17" fmla="*/ 4 h 41"/>
                <a:gd name="T18" fmla="*/ 24 w 38"/>
                <a:gd name="T19" fmla="*/ 3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1"/>
                <a:gd name="T32" fmla="*/ 38 w 38"/>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1">
                  <a:moveTo>
                    <a:pt x="24" y="37"/>
                  </a:moveTo>
                  <a:lnTo>
                    <a:pt x="13" y="40"/>
                  </a:lnTo>
                  <a:lnTo>
                    <a:pt x="37" y="39"/>
                  </a:lnTo>
                  <a:lnTo>
                    <a:pt x="33" y="0"/>
                  </a:lnTo>
                  <a:lnTo>
                    <a:pt x="9" y="1"/>
                  </a:lnTo>
                  <a:lnTo>
                    <a:pt x="0" y="4"/>
                  </a:lnTo>
                  <a:lnTo>
                    <a:pt x="9" y="1"/>
                  </a:lnTo>
                  <a:lnTo>
                    <a:pt x="4" y="3"/>
                  </a:lnTo>
                  <a:lnTo>
                    <a:pt x="0" y="4"/>
                  </a:lnTo>
                  <a:lnTo>
                    <a:pt x="24" y="3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23" name="Freeform 321"/>
            <p:cNvSpPr>
              <a:spLocks/>
            </p:cNvSpPr>
            <p:nvPr/>
          </p:nvSpPr>
          <p:spPr bwMode="auto">
            <a:xfrm>
              <a:off x="3634" y="2734"/>
              <a:ext cx="67" cy="36"/>
            </a:xfrm>
            <a:custGeom>
              <a:avLst/>
              <a:gdLst>
                <a:gd name="T0" fmla="*/ 66 w 67"/>
                <a:gd name="T1" fmla="*/ 13 h 36"/>
                <a:gd name="T2" fmla="*/ 49 w 67"/>
                <a:gd name="T3" fmla="*/ 35 h 36"/>
                <a:gd name="T4" fmla="*/ 57 w 67"/>
                <a:gd name="T5" fmla="*/ 32 h 36"/>
                <a:gd name="T6" fmla="*/ 30 w 67"/>
                <a:gd name="T7" fmla="*/ 0 h 36"/>
                <a:gd name="T8" fmla="*/ 23 w 67"/>
                <a:gd name="T9" fmla="*/ 1 h 36"/>
                <a:gd name="T10" fmla="*/ 6 w 67"/>
                <a:gd name="T11" fmla="*/ 23 h 36"/>
                <a:gd name="T12" fmla="*/ 23 w 67"/>
                <a:gd name="T13" fmla="*/ 1 h 36"/>
                <a:gd name="T14" fmla="*/ 0 w 67"/>
                <a:gd name="T15" fmla="*/ 9 h 36"/>
                <a:gd name="T16" fmla="*/ 6 w 67"/>
                <a:gd name="T17" fmla="*/ 23 h 36"/>
                <a:gd name="T18" fmla="*/ 66 w 67"/>
                <a:gd name="T19" fmla="*/ 13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36"/>
                <a:gd name="T32" fmla="*/ 67 w 67"/>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36">
                  <a:moveTo>
                    <a:pt x="66" y="13"/>
                  </a:moveTo>
                  <a:lnTo>
                    <a:pt x="49" y="35"/>
                  </a:lnTo>
                  <a:lnTo>
                    <a:pt x="57" y="32"/>
                  </a:lnTo>
                  <a:lnTo>
                    <a:pt x="30" y="0"/>
                  </a:lnTo>
                  <a:lnTo>
                    <a:pt x="23" y="1"/>
                  </a:lnTo>
                  <a:lnTo>
                    <a:pt x="6" y="23"/>
                  </a:lnTo>
                  <a:lnTo>
                    <a:pt x="23" y="1"/>
                  </a:lnTo>
                  <a:lnTo>
                    <a:pt x="0" y="9"/>
                  </a:lnTo>
                  <a:lnTo>
                    <a:pt x="6" y="23"/>
                  </a:lnTo>
                  <a:lnTo>
                    <a:pt x="66" y="1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24" name="Freeform 322"/>
            <p:cNvSpPr>
              <a:spLocks/>
            </p:cNvSpPr>
            <p:nvPr/>
          </p:nvSpPr>
          <p:spPr bwMode="auto">
            <a:xfrm>
              <a:off x="3642" y="2750"/>
              <a:ext cx="78" cy="71"/>
            </a:xfrm>
            <a:custGeom>
              <a:avLst/>
              <a:gdLst>
                <a:gd name="T0" fmla="*/ 29 w 78"/>
                <a:gd name="T1" fmla="*/ 20 h 71"/>
                <a:gd name="T2" fmla="*/ 77 w 78"/>
                <a:gd name="T3" fmla="*/ 34 h 71"/>
                <a:gd name="T4" fmla="*/ 62 w 78"/>
                <a:gd name="T5" fmla="*/ 0 h 71"/>
                <a:gd name="T6" fmla="*/ 0 w 78"/>
                <a:gd name="T7" fmla="*/ 12 h 71"/>
                <a:gd name="T8" fmla="*/ 15 w 78"/>
                <a:gd name="T9" fmla="*/ 45 h 71"/>
                <a:gd name="T10" fmla="*/ 62 w 78"/>
                <a:gd name="T11" fmla="*/ 57 h 71"/>
                <a:gd name="T12" fmla="*/ 15 w 78"/>
                <a:gd name="T13" fmla="*/ 45 h 71"/>
                <a:gd name="T14" fmla="*/ 29 w 78"/>
                <a:gd name="T15" fmla="*/ 70 h 71"/>
                <a:gd name="T16" fmla="*/ 62 w 78"/>
                <a:gd name="T17" fmla="*/ 57 h 71"/>
                <a:gd name="T18" fmla="*/ 29 w 78"/>
                <a:gd name="T19" fmla="*/ 2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71"/>
                <a:gd name="T32" fmla="*/ 78 w 78"/>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71">
                  <a:moveTo>
                    <a:pt x="29" y="20"/>
                  </a:moveTo>
                  <a:lnTo>
                    <a:pt x="77" y="34"/>
                  </a:lnTo>
                  <a:lnTo>
                    <a:pt x="62" y="0"/>
                  </a:lnTo>
                  <a:lnTo>
                    <a:pt x="0" y="12"/>
                  </a:lnTo>
                  <a:lnTo>
                    <a:pt x="15" y="45"/>
                  </a:lnTo>
                  <a:lnTo>
                    <a:pt x="62" y="57"/>
                  </a:lnTo>
                  <a:lnTo>
                    <a:pt x="15" y="45"/>
                  </a:lnTo>
                  <a:lnTo>
                    <a:pt x="29" y="70"/>
                  </a:lnTo>
                  <a:lnTo>
                    <a:pt x="62" y="57"/>
                  </a:lnTo>
                  <a:lnTo>
                    <a:pt x="29" y="2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25" name="Freeform 323"/>
            <p:cNvSpPr>
              <a:spLocks/>
            </p:cNvSpPr>
            <p:nvPr/>
          </p:nvSpPr>
          <p:spPr bwMode="auto">
            <a:xfrm>
              <a:off x="3677" y="2767"/>
              <a:ext cx="32" cy="39"/>
            </a:xfrm>
            <a:custGeom>
              <a:avLst/>
              <a:gdLst>
                <a:gd name="T0" fmla="*/ 17 w 32"/>
                <a:gd name="T1" fmla="*/ 0 h 39"/>
                <a:gd name="T2" fmla="*/ 5 w 32"/>
                <a:gd name="T3" fmla="*/ 4 h 39"/>
                <a:gd name="T4" fmla="*/ 0 w 32"/>
                <a:gd name="T5" fmla="*/ 5 h 39"/>
                <a:gd name="T6" fmla="*/ 26 w 32"/>
                <a:gd name="T7" fmla="*/ 38 h 39"/>
                <a:gd name="T8" fmla="*/ 31 w 32"/>
                <a:gd name="T9" fmla="*/ 35 h 39"/>
                <a:gd name="T10" fmla="*/ 19 w 32"/>
                <a:gd name="T11" fmla="*/ 38 h 39"/>
                <a:gd name="T12" fmla="*/ 17 w 32"/>
                <a:gd name="T13" fmla="*/ 0 h 39"/>
                <a:gd name="T14" fmla="*/ 12 w 32"/>
                <a:gd name="T15" fmla="*/ 0 h 39"/>
                <a:gd name="T16" fmla="*/ 5 w 32"/>
                <a:gd name="T17" fmla="*/ 4 h 39"/>
                <a:gd name="T18" fmla="*/ 17 w 32"/>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9"/>
                <a:gd name="T32" fmla="*/ 32 w 32"/>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9">
                  <a:moveTo>
                    <a:pt x="17" y="0"/>
                  </a:moveTo>
                  <a:lnTo>
                    <a:pt x="5" y="4"/>
                  </a:lnTo>
                  <a:lnTo>
                    <a:pt x="0" y="5"/>
                  </a:lnTo>
                  <a:lnTo>
                    <a:pt x="26" y="38"/>
                  </a:lnTo>
                  <a:lnTo>
                    <a:pt x="31" y="35"/>
                  </a:lnTo>
                  <a:lnTo>
                    <a:pt x="19" y="38"/>
                  </a:lnTo>
                  <a:lnTo>
                    <a:pt x="17" y="0"/>
                  </a:lnTo>
                  <a:lnTo>
                    <a:pt x="12" y="0"/>
                  </a:lnTo>
                  <a:lnTo>
                    <a:pt x="5" y="4"/>
                  </a:lnTo>
                  <a:lnTo>
                    <a:pt x="17"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26" name="Freeform 324"/>
            <p:cNvSpPr>
              <a:spLocks/>
            </p:cNvSpPr>
            <p:nvPr/>
          </p:nvSpPr>
          <p:spPr bwMode="auto">
            <a:xfrm>
              <a:off x="3703" y="2767"/>
              <a:ext cx="30" cy="39"/>
            </a:xfrm>
            <a:custGeom>
              <a:avLst/>
              <a:gdLst>
                <a:gd name="T0" fmla="*/ 29 w 30"/>
                <a:gd name="T1" fmla="*/ 0 h 39"/>
                <a:gd name="T2" fmla="*/ 22 w 30"/>
                <a:gd name="T3" fmla="*/ 0 h 39"/>
                <a:gd name="T4" fmla="*/ 0 w 30"/>
                <a:gd name="T5" fmla="*/ 0 h 39"/>
                <a:gd name="T6" fmla="*/ 2 w 30"/>
                <a:gd name="T7" fmla="*/ 38 h 39"/>
                <a:gd name="T8" fmla="*/ 24 w 30"/>
                <a:gd name="T9" fmla="*/ 38 h 39"/>
                <a:gd name="T10" fmla="*/ 17 w 30"/>
                <a:gd name="T11" fmla="*/ 37 h 39"/>
                <a:gd name="T12" fmla="*/ 29 w 30"/>
                <a:gd name="T13" fmla="*/ 0 h 39"/>
                <a:gd name="T14" fmla="*/ 26 w 30"/>
                <a:gd name="T15" fmla="*/ 0 h 39"/>
                <a:gd name="T16" fmla="*/ 22 w 30"/>
                <a:gd name="T17" fmla="*/ 0 h 39"/>
                <a:gd name="T18" fmla="*/ 29 w 30"/>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9"/>
                <a:gd name="T32" fmla="*/ 30 w 3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9">
                  <a:moveTo>
                    <a:pt x="29" y="0"/>
                  </a:moveTo>
                  <a:lnTo>
                    <a:pt x="22" y="0"/>
                  </a:lnTo>
                  <a:lnTo>
                    <a:pt x="0" y="0"/>
                  </a:lnTo>
                  <a:lnTo>
                    <a:pt x="2" y="38"/>
                  </a:lnTo>
                  <a:lnTo>
                    <a:pt x="24" y="38"/>
                  </a:lnTo>
                  <a:lnTo>
                    <a:pt x="17" y="37"/>
                  </a:lnTo>
                  <a:lnTo>
                    <a:pt x="29" y="0"/>
                  </a:lnTo>
                  <a:lnTo>
                    <a:pt x="26" y="0"/>
                  </a:lnTo>
                  <a:lnTo>
                    <a:pt x="22" y="0"/>
                  </a:lnTo>
                  <a:lnTo>
                    <a:pt x="29"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27" name="Freeform 325"/>
            <p:cNvSpPr>
              <a:spLocks/>
            </p:cNvSpPr>
            <p:nvPr/>
          </p:nvSpPr>
          <p:spPr bwMode="auto">
            <a:xfrm>
              <a:off x="3729" y="2767"/>
              <a:ext cx="83" cy="53"/>
            </a:xfrm>
            <a:custGeom>
              <a:avLst/>
              <a:gdLst>
                <a:gd name="T0" fmla="*/ 4 w 83"/>
                <a:gd name="T1" fmla="*/ 30 h 53"/>
                <a:gd name="T2" fmla="*/ 42 w 83"/>
                <a:gd name="T3" fmla="*/ 4 h 53"/>
                <a:gd name="T4" fmla="*/ 16 w 83"/>
                <a:gd name="T5" fmla="*/ 0 h 53"/>
                <a:gd name="T6" fmla="*/ 0 w 83"/>
                <a:gd name="T7" fmla="*/ 39 h 53"/>
                <a:gd name="T8" fmla="*/ 29 w 83"/>
                <a:gd name="T9" fmla="*/ 44 h 53"/>
                <a:gd name="T10" fmla="*/ 66 w 83"/>
                <a:gd name="T11" fmla="*/ 18 h 53"/>
                <a:gd name="T12" fmla="*/ 29 w 83"/>
                <a:gd name="T13" fmla="*/ 44 h 53"/>
                <a:gd name="T14" fmla="*/ 82 w 83"/>
                <a:gd name="T15" fmla="*/ 52 h 53"/>
                <a:gd name="T16" fmla="*/ 66 w 83"/>
                <a:gd name="T17" fmla="*/ 18 h 53"/>
                <a:gd name="T18" fmla="*/ 4 w 83"/>
                <a:gd name="T19" fmla="*/ 3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53"/>
                <a:gd name="T32" fmla="*/ 83 w 83"/>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53">
                  <a:moveTo>
                    <a:pt x="4" y="30"/>
                  </a:moveTo>
                  <a:lnTo>
                    <a:pt x="42" y="4"/>
                  </a:lnTo>
                  <a:lnTo>
                    <a:pt x="16" y="0"/>
                  </a:lnTo>
                  <a:lnTo>
                    <a:pt x="0" y="39"/>
                  </a:lnTo>
                  <a:lnTo>
                    <a:pt x="29" y="44"/>
                  </a:lnTo>
                  <a:lnTo>
                    <a:pt x="66" y="18"/>
                  </a:lnTo>
                  <a:lnTo>
                    <a:pt x="29" y="44"/>
                  </a:lnTo>
                  <a:lnTo>
                    <a:pt x="82" y="52"/>
                  </a:lnTo>
                  <a:lnTo>
                    <a:pt x="66" y="18"/>
                  </a:lnTo>
                  <a:lnTo>
                    <a:pt x="4" y="3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28" name="Freeform 326"/>
            <p:cNvSpPr>
              <a:spLocks/>
            </p:cNvSpPr>
            <p:nvPr/>
          </p:nvSpPr>
          <p:spPr bwMode="auto">
            <a:xfrm>
              <a:off x="3716" y="2735"/>
              <a:ext cx="78" cy="58"/>
            </a:xfrm>
            <a:custGeom>
              <a:avLst/>
              <a:gdLst>
                <a:gd name="T0" fmla="*/ 22 w 78"/>
                <a:gd name="T1" fmla="*/ 38 h 58"/>
                <a:gd name="T2" fmla="*/ 0 w 78"/>
                <a:gd name="T3" fmla="*/ 26 h 58"/>
                <a:gd name="T4" fmla="*/ 15 w 78"/>
                <a:gd name="T5" fmla="*/ 57 h 58"/>
                <a:gd name="T6" fmla="*/ 77 w 78"/>
                <a:gd name="T7" fmla="*/ 46 h 58"/>
                <a:gd name="T8" fmla="*/ 62 w 78"/>
                <a:gd name="T9" fmla="*/ 14 h 58"/>
                <a:gd name="T10" fmla="*/ 40 w 78"/>
                <a:gd name="T11" fmla="*/ 0 h 58"/>
                <a:gd name="T12" fmla="*/ 62 w 78"/>
                <a:gd name="T13" fmla="*/ 14 h 58"/>
                <a:gd name="T14" fmla="*/ 57 w 78"/>
                <a:gd name="T15" fmla="*/ 3 h 58"/>
                <a:gd name="T16" fmla="*/ 40 w 78"/>
                <a:gd name="T17" fmla="*/ 0 h 58"/>
                <a:gd name="T18" fmla="*/ 22 w 78"/>
                <a:gd name="T19" fmla="*/ 38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58"/>
                <a:gd name="T32" fmla="*/ 78 w 78"/>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58">
                  <a:moveTo>
                    <a:pt x="22" y="38"/>
                  </a:moveTo>
                  <a:lnTo>
                    <a:pt x="0" y="26"/>
                  </a:lnTo>
                  <a:lnTo>
                    <a:pt x="15" y="57"/>
                  </a:lnTo>
                  <a:lnTo>
                    <a:pt x="77" y="46"/>
                  </a:lnTo>
                  <a:lnTo>
                    <a:pt x="62" y="14"/>
                  </a:lnTo>
                  <a:lnTo>
                    <a:pt x="40" y="0"/>
                  </a:lnTo>
                  <a:lnTo>
                    <a:pt x="62" y="14"/>
                  </a:lnTo>
                  <a:lnTo>
                    <a:pt x="57" y="3"/>
                  </a:lnTo>
                  <a:lnTo>
                    <a:pt x="40" y="0"/>
                  </a:lnTo>
                  <a:lnTo>
                    <a:pt x="22" y="3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29" name="Freeform 327"/>
            <p:cNvSpPr>
              <a:spLocks/>
            </p:cNvSpPr>
            <p:nvPr/>
          </p:nvSpPr>
          <p:spPr bwMode="auto">
            <a:xfrm>
              <a:off x="3735" y="2772"/>
              <a:ext cx="85" cy="78"/>
            </a:xfrm>
            <a:custGeom>
              <a:avLst/>
              <a:gdLst>
                <a:gd name="T0" fmla="*/ 24 w 85"/>
                <a:gd name="T1" fmla="*/ 41 h 78"/>
                <a:gd name="T2" fmla="*/ 0 w 85"/>
                <a:gd name="T3" fmla="*/ 27 h 78"/>
                <a:gd name="T4" fmla="*/ 24 w 85"/>
                <a:gd name="T5" fmla="*/ 77 h 78"/>
                <a:gd name="T6" fmla="*/ 84 w 85"/>
                <a:gd name="T7" fmla="*/ 64 h 78"/>
                <a:gd name="T8" fmla="*/ 62 w 85"/>
                <a:gd name="T9" fmla="*/ 15 h 78"/>
                <a:gd name="T10" fmla="*/ 38 w 85"/>
                <a:gd name="T11" fmla="*/ 0 h 78"/>
                <a:gd name="T12" fmla="*/ 62 w 85"/>
                <a:gd name="T13" fmla="*/ 15 h 78"/>
                <a:gd name="T14" fmla="*/ 55 w 85"/>
                <a:gd name="T15" fmla="*/ 3 h 78"/>
                <a:gd name="T16" fmla="*/ 38 w 85"/>
                <a:gd name="T17" fmla="*/ 0 h 78"/>
                <a:gd name="T18" fmla="*/ 24 w 85"/>
                <a:gd name="T19" fmla="*/ 41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78"/>
                <a:gd name="T32" fmla="*/ 85 w 85"/>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78">
                  <a:moveTo>
                    <a:pt x="24" y="41"/>
                  </a:moveTo>
                  <a:lnTo>
                    <a:pt x="0" y="27"/>
                  </a:lnTo>
                  <a:lnTo>
                    <a:pt x="24" y="77"/>
                  </a:lnTo>
                  <a:lnTo>
                    <a:pt x="84" y="64"/>
                  </a:lnTo>
                  <a:lnTo>
                    <a:pt x="62" y="15"/>
                  </a:lnTo>
                  <a:lnTo>
                    <a:pt x="38" y="0"/>
                  </a:lnTo>
                  <a:lnTo>
                    <a:pt x="62" y="15"/>
                  </a:lnTo>
                  <a:lnTo>
                    <a:pt x="55" y="3"/>
                  </a:lnTo>
                  <a:lnTo>
                    <a:pt x="38" y="0"/>
                  </a:lnTo>
                  <a:lnTo>
                    <a:pt x="24" y="4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30" name="Freeform 328"/>
            <p:cNvSpPr>
              <a:spLocks/>
            </p:cNvSpPr>
            <p:nvPr/>
          </p:nvSpPr>
          <p:spPr bwMode="auto">
            <a:xfrm>
              <a:off x="3729" y="2767"/>
              <a:ext cx="36" cy="43"/>
            </a:xfrm>
            <a:custGeom>
              <a:avLst/>
              <a:gdLst>
                <a:gd name="T0" fmla="*/ 7 w 36"/>
                <a:gd name="T1" fmla="*/ 39 h 43"/>
                <a:gd name="T2" fmla="*/ 0 w 36"/>
                <a:gd name="T3" fmla="*/ 38 h 43"/>
                <a:gd name="T4" fmla="*/ 24 w 36"/>
                <a:gd name="T5" fmla="*/ 42 h 43"/>
                <a:gd name="T6" fmla="*/ 35 w 36"/>
                <a:gd name="T7" fmla="*/ 4 h 43"/>
                <a:gd name="T8" fmla="*/ 13 w 36"/>
                <a:gd name="T9" fmla="*/ 0 h 43"/>
                <a:gd name="T10" fmla="*/ 6 w 36"/>
                <a:gd name="T11" fmla="*/ 0 h 43"/>
                <a:gd name="T12" fmla="*/ 13 w 36"/>
                <a:gd name="T13" fmla="*/ 0 h 43"/>
                <a:gd name="T14" fmla="*/ 9 w 36"/>
                <a:gd name="T15" fmla="*/ 0 h 43"/>
                <a:gd name="T16" fmla="*/ 6 w 36"/>
                <a:gd name="T17" fmla="*/ 0 h 43"/>
                <a:gd name="T18" fmla="*/ 7 w 36"/>
                <a:gd name="T19" fmla="*/ 39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3"/>
                <a:gd name="T32" fmla="*/ 36 w 36"/>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3">
                  <a:moveTo>
                    <a:pt x="7" y="39"/>
                  </a:moveTo>
                  <a:lnTo>
                    <a:pt x="0" y="38"/>
                  </a:lnTo>
                  <a:lnTo>
                    <a:pt x="24" y="42"/>
                  </a:lnTo>
                  <a:lnTo>
                    <a:pt x="35" y="4"/>
                  </a:lnTo>
                  <a:lnTo>
                    <a:pt x="13" y="0"/>
                  </a:lnTo>
                  <a:lnTo>
                    <a:pt x="6" y="0"/>
                  </a:lnTo>
                  <a:lnTo>
                    <a:pt x="13" y="0"/>
                  </a:lnTo>
                  <a:lnTo>
                    <a:pt x="9" y="0"/>
                  </a:lnTo>
                  <a:lnTo>
                    <a:pt x="6" y="0"/>
                  </a:lnTo>
                  <a:lnTo>
                    <a:pt x="7" y="3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31" name="Freeform 329"/>
            <p:cNvSpPr>
              <a:spLocks/>
            </p:cNvSpPr>
            <p:nvPr/>
          </p:nvSpPr>
          <p:spPr bwMode="auto">
            <a:xfrm>
              <a:off x="3685" y="2767"/>
              <a:ext cx="40" cy="39"/>
            </a:xfrm>
            <a:custGeom>
              <a:avLst/>
              <a:gdLst>
                <a:gd name="T0" fmla="*/ 28 w 40"/>
                <a:gd name="T1" fmla="*/ 35 h 39"/>
                <a:gd name="T2" fmla="*/ 15 w 40"/>
                <a:gd name="T3" fmla="*/ 38 h 39"/>
                <a:gd name="T4" fmla="*/ 39 w 40"/>
                <a:gd name="T5" fmla="*/ 38 h 39"/>
                <a:gd name="T6" fmla="*/ 37 w 40"/>
                <a:gd name="T7" fmla="*/ 0 h 39"/>
                <a:gd name="T8" fmla="*/ 13 w 40"/>
                <a:gd name="T9" fmla="*/ 0 h 39"/>
                <a:gd name="T10" fmla="*/ 0 w 40"/>
                <a:gd name="T11" fmla="*/ 4 h 39"/>
                <a:gd name="T12" fmla="*/ 13 w 40"/>
                <a:gd name="T13" fmla="*/ 0 h 39"/>
                <a:gd name="T14" fmla="*/ 7 w 40"/>
                <a:gd name="T15" fmla="*/ 0 h 39"/>
                <a:gd name="T16" fmla="*/ 0 w 40"/>
                <a:gd name="T17" fmla="*/ 4 h 39"/>
                <a:gd name="T18" fmla="*/ 28 w 40"/>
                <a:gd name="T19" fmla="*/ 35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9"/>
                <a:gd name="T32" fmla="*/ 40 w 4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9">
                  <a:moveTo>
                    <a:pt x="28" y="35"/>
                  </a:moveTo>
                  <a:lnTo>
                    <a:pt x="15" y="38"/>
                  </a:lnTo>
                  <a:lnTo>
                    <a:pt x="39" y="38"/>
                  </a:lnTo>
                  <a:lnTo>
                    <a:pt x="37" y="0"/>
                  </a:lnTo>
                  <a:lnTo>
                    <a:pt x="13" y="0"/>
                  </a:lnTo>
                  <a:lnTo>
                    <a:pt x="0" y="4"/>
                  </a:lnTo>
                  <a:lnTo>
                    <a:pt x="13" y="0"/>
                  </a:lnTo>
                  <a:lnTo>
                    <a:pt x="7" y="0"/>
                  </a:lnTo>
                  <a:lnTo>
                    <a:pt x="0" y="4"/>
                  </a:lnTo>
                  <a:lnTo>
                    <a:pt x="28" y="3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32" name="Freeform 330"/>
            <p:cNvSpPr>
              <a:spLocks/>
            </p:cNvSpPr>
            <p:nvPr/>
          </p:nvSpPr>
          <p:spPr bwMode="auto">
            <a:xfrm>
              <a:off x="3677" y="2772"/>
              <a:ext cx="32" cy="36"/>
            </a:xfrm>
            <a:custGeom>
              <a:avLst/>
              <a:gdLst>
                <a:gd name="T0" fmla="*/ 24 w 32"/>
                <a:gd name="T1" fmla="*/ 35 h 36"/>
                <a:gd name="T2" fmla="*/ 26 w 32"/>
                <a:gd name="T3" fmla="*/ 34 h 36"/>
                <a:gd name="T4" fmla="*/ 31 w 32"/>
                <a:gd name="T5" fmla="*/ 31 h 36"/>
                <a:gd name="T6" fmla="*/ 5 w 32"/>
                <a:gd name="T7" fmla="*/ 0 h 36"/>
                <a:gd name="T8" fmla="*/ 0 w 32"/>
                <a:gd name="T9" fmla="*/ 1 h 36"/>
                <a:gd name="T10" fmla="*/ 3 w 32"/>
                <a:gd name="T11" fmla="*/ 0 h 36"/>
                <a:gd name="T12" fmla="*/ 24 w 32"/>
                <a:gd name="T13" fmla="*/ 35 h 36"/>
                <a:gd name="T14" fmla="*/ 0 60000 65536"/>
                <a:gd name="T15" fmla="*/ 0 60000 65536"/>
                <a:gd name="T16" fmla="*/ 0 60000 65536"/>
                <a:gd name="T17" fmla="*/ 0 60000 65536"/>
                <a:gd name="T18" fmla="*/ 0 60000 65536"/>
                <a:gd name="T19" fmla="*/ 0 60000 65536"/>
                <a:gd name="T20" fmla="*/ 0 60000 65536"/>
                <a:gd name="T21" fmla="*/ 0 w 32"/>
                <a:gd name="T22" fmla="*/ 0 h 36"/>
                <a:gd name="T23" fmla="*/ 32 w 3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6">
                  <a:moveTo>
                    <a:pt x="24" y="35"/>
                  </a:moveTo>
                  <a:lnTo>
                    <a:pt x="26" y="34"/>
                  </a:lnTo>
                  <a:lnTo>
                    <a:pt x="31" y="31"/>
                  </a:lnTo>
                  <a:lnTo>
                    <a:pt x="5" y="0"/>
                  </a:lnTo>
                  <a:lnTo>
                    <a:pt x="0" y="1"/>
                  </a:lnTo>
                  <a:lnTo>
                    <a:pt x="3" y="0"/>
                  </a:lnTo>
                  <a:lnTo>
                    <a:pt x="24" y="3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33" name="Freeform 331"/>
            <p:cNvSpPr>
              <a:spLocks/>
            </p:cNvSpPr>
            <p:nvPr/>
          </p:nvSpPr>
          <p:spPr bwMode="auto">
            <a:xfrm>
              <a:off x="3648" y="2772"/>
              <a:ext cx="51" cy="41"/>
            </a:xfrm>
            <a:custGeom>
              <a:avLst/>
              <a:gdLst>
                <a:gd name="T0" fmla="*/ 42 w 51"/>
                <a:gd name="T1" fmla="*/ 36 h 41"/>
                <a:gd name="T2" fmla="*/ 32 w 51"/>
                <a:gd name="T3" fmla="*/ 40 h 41"/>
                <a:gd name="T4" fmla="*/ 50 w 51"/>
                <a:gd name="T5" fmla="*/ 36 h 41"/>
                <a:gd name="T6" fmla="*/ 26 w 51"/>
                <a:gd name="T7" fmla="*/ 0 h 41"/>
                <a:gd name="T8" fmla="*/ 10 w 51"/>
                <a:gd name="T9" fmla="*/ 5 h 41"/>
                <a:gd name="T10" fmla="*/ 0 w 51"/>
                <a:gd name="T11" fmla="*/ 9 h 41"/>
                <a:gd name="T12" fmla="*/ 10 w 51"/>
                <a:gd name="T13" fmla="*/ 5 h 41"/>
                <a:gd name="T14" fmla="*/ 4 w 51"/>
                <a:gd name="T15" fmla="*/ 7 h 41"/>
                <a:gd name="T16" fmla="*/ 0 w 51"/>
                <a:gd name="T17" fmla="*/ 9 h 41"/>
                <a:gd name="T18" fmla="*/ 42 w 51"/>
                <a:gd name="T19" fmla="*/ 36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1"/>
                <a:gd name="T32" fmla="*/ 51 w 5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1">
                  <a:moveTo>
                    <a:pt x="42" y="36"/>
                  </a:moveTo>
                  <a:lnTo>
                    <a:pt x="32" y="40"/>
                  </a:lnTo>
                  <a:lnTo>
                    <a:pt x="50" y="36"/>
                  </a:lnTo>
                  <a:lnTo>
                    <a:pt x="26" y="0"/>
                  </a:lnTo>
                  <a:lnTo>
                    <a:pt x="10" y="5"/>
                  </a:lnTo>
                  <a:lnTo>
                    <a:pt x="0" y="9"/>
                  </a:lnTo>
                  <a:lnTo>
                    <a:pt x="10" y="5"/>
                  </a:lnTo>
                  <a:lnTo>
                    <a:pt x="4" y="7"/>
                  </a:lnTo>
                  <a:lnTo>
                    <a:pt x="0" y="9"/>
                  </a:lnTo>
                  <a:lnTo>
                    <a:pt x="42" y="3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34" name="Freeform 332"/>
            <p:cNvSpPr>
              <a:spLocks/>
            </p:cNvSpPr>
            <p:nvPr/>
          </p:nvSpPr>
          <p:spPr bwMode="auto">
            <a:xfrm>
              <a:off x="3608" y="2784"/>
              <a:ext cx="80" cy="41"/>
            </a:xfrm>
            <a:custGeom>
              <a:avLst/>
              <a:gdLst>
                <a:gd name="T0" fmla="*/ 66 w 80"/>
                <a:gd name="T1" fmla="*/ 21 h 41"/>
                <a:gd name="T2" fmla="*/ 59 w 80"/>
                <a:gd name="T3" fmla="*/ 40 h 41"/>
                <a:gd name="T4" fmla="*/ 79 w 80"/>
                <a:gd name="T5" fmla="*/ 27 h 41"/>
                <a:gd name="T6" fmla="*/ 33 w 80"/>
                <a:gd name="T7" fmla="*/ 0 h 41"/>
                <a:gd name="T8" fmla="*/ 13 w 80"/>
                <a:gd name="T9" fmla="*/ 13 h 41"/>
                <a:gd name="T10" fmla="*/ 7 w 80"/>
                <a:gd name="T11" fmla="*/ 32 h 41"/>
                <a:gd name="T12" fmla="*/ 13 w 80"/>
                <a:gd name="T13" fmla="*/ 13 h 41"/>
                <a:gd name="T14" fmla="*/ 0 w 80"/>
                <a:gd name="T15" fmla="*/ 21 h 41"/>
                <a:gd name="T16" fmla="*/ 7 w 80"/>
                <a:gd name="T17" fmla="*/ 32 h 41"/>
                <a:gd name="T18" fmla="*/ 66 w 80"/>
                <a:gd name="T19" fmla="*/ 21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41"/>
                <a:gd name="T32" fmla="*/ 80 w 8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41">
                  <a:moveTo>
                    <a:pt x="66" y="21"/>
                  </a:moveTo>
                  <a:lnTo>
                    <a:pt x="59" y="40"/>
                  </a:lnTo>
                  <a:lnTo>
                    <a:pt x="79" y="27"/>
                  </a:lnTo>
                  <a:lnTo>
                    <a:pt x="33" y="0"/>
                  </a:lnTo>
                  <a:lnTo>
                    <a:pt x="13" y="13"/>
                  </a:lnTo>
                  <a:lnTo>
                    <a:pt x="7" y="32"/>
                  </a:lnTo>
                  <a:lnTo>
                    <a:pt x="13" y="13"/>
                  </a:lnTo>
                  <a:lnTo>
                    <a:pt x="0" y="21"/>
                  </a:lnTo>
                  <a:lnTo>
                    <a:pt x="7" y="32"/>
                  </a:lnTo>
                  <a:lnTo>
                    <a:pt x="66" y="2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35" name="Freeform 333"/>
            <p:cNvSpPr>
              <a:spLocks/>
            </p:cNvSpPr>
            <p:nvPr/>
          </p:nvSpPr>
          <p:spPr bwMode="auto">
            <a:xfrm>
              <a:off x="3616" y="2810"/>
              <a:ext cx="80" cy="100"/>
            </a:xfrm>
            <a:custGeom>
              <a:avLst/>
              <a:gdLst>
                <a:gd name="T0" fmla="*/ 24 w 80"/>
                <a:gd name="T1" fmla="*/ 40 h 100"/>
                <a:gd name="T2" fmla="*/ 79 w 80"/>
                <a:gd name="T3" fmla="*/ 47 h 100"/>
                <a:gd name="T4" fmla="*/ 59 w 80"/>
                <a:gd name="T5" fmla="*/ 0 h 100"/>
                <a:gd name="T6" fmla="*/ 0 w 80"/>
                <a:gd name="T7" fmla="*/ 12 h 100"/>
                <a:gd name="T8" fmla="*/ 18 w 80"/>
                <a:gd name="T9" fmla="*/ 59 h 100"/>
                <a:gd name="T10" fmla="*/ 72 w 80"/>
                <a:gd name="T11" fmla="*/ 69 h 100"/>
                <a:gd name="T12" fmla="*/ 18 w 80"/>
                <a:gd name="T13" fmla="*/ 59 h 100"/>
                <a:gd name="T14" fmla="*/ 33 w 80"/>
                <a:gd name="T15" fmla="*/ 99 h 100"/>
                <a:gd name="T16" fmla="*/ 72 w 80"/>
                <a:gd name="T17" fmla="*/ 69 h 100"/>
                <a:gd name="T18" fmla="*/ 24 w 80"/>
                <a:gd name="T19" fmla="*/ 4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00"/>
                <a:gd name="T32" fmla="*/ 80 w 8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00">
                  <a:moveTo>
                    <a:pt x="24" y="40"/>
                  </a:moveTo>
                  <a:lnTo>
                    <a:pt x="79" y="47"/>
                  </a:lnTo>
                  <a:lnTo>
                    <a:pt x="59" y="0"/>
                  </a:lnTo>
                  <a:lnTo>
                    <a:pt x="0" y="12"/>
                  </a:lnTo>
                  <a:lnTo>
                    <a:pt x="18" y="59"/>
                  </a:lnTo>
                  <a:lnTo>
                    <a:pt x="72" y="69"/>
                  </a:lnTo>
                  <a:lnTo>
                    <a:pt x="18" y="59"/>
                  </a:lnTo>
                  <a:lnTo>
                    <a:pt x="33" y="99"/>
                  </a:lnTo>
                  <a:lnTo>
                    <a:pt x="72" y="69"/>
                  </a:lnTo>
                  <a:lnTo>
                    <a:pt x="24" y="4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36" name="Freeform 334"/>
            <p:cNvSpPr>
              <a:spLocks/>
            </p:cNvSpPr>
            <p:nvPr/>
          </p:nvSpPr>
          <p:spPr bwMode="auto">
            <a:xfrm>
              <a:off x="3645" y="2835"/>
              <a:ext cx="62" cy="41"/>
            </a:xfrm>
            <a:custGeom>
              <a:avLst/>
              <a:gdLst>
                <a:gd name="T0" fmla="*/ 25 w 62"/>
                <a:gd name="T1" fmla="*/ 0 h 41"/>
                <a:gd name="T2" fmla="*/ 15 w 62"/>
                <a:gd name="T3" fmla="*/ 4 h 41"/>
                <a:gd name="T4" fmla="*/ 0 w 62"/>
                <a:gd name="T5" fmla="*/ 15 h 41"/>
                <a:gd name="T6" fmla="*/ 46 w 62"/>
                <a:gd name="T7" fmla="*/ 40 h 41"/>
                <a:gd name="T8" fmla="*/ 61 w 62"/>
                <a:gd name="T9" fmla="*/ 29 h 41"/>
                <a:gd name="T10" fmla="*/ 50 w 62"/>
                <a:gd name="T11" fmla="*/ 33 h 41"/>
                <a:gd name="T12" fmla="*/ 25 w 62"/>
                <a:gd name="T13" fmla="*/ 0 h 41"/>
                <a:gd name="T14" fmla="*/ 19 w 62"/>
                <a:gd name="T15" fmla="*/ 1 h 41"/>
                <a:gd name="T16" fmla="*/ 15 w 62"/>
                <a:gd name="T17" fmla="*/ 4 h 41"/>
                <a:gd name="T18" fmla="*/ 25 w 6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1"/>
                <a:gd name="T32" fmla="*/ 62 w 6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1">
                  <a:moveTo>
                    <a:pt x="25" y="0"/>
                  </a:moveTo>
                  <a:lnTo>
                    <a:pt x="15" y="4"/>
                  </a:lnTo>
                  <a:lnTo>
                    <a:pt x="0" y="15"/>
                  </a:lnTo>
                  <a:lnTo>
                    <a:pt x="46" y="40"/>
                  </a:lnTo>
                  <a:lnTo>
                    <a:pt x="61" y="29"/>
                  </a:lnTo>
                  <a:lnTo>
                    <a:pt x="50" y="33"/>
                  </a:lnTo>
                  <a:lnTo>
                    <a:pt x="25" y="0"/>
                  </a:lnTo>
                  <a:lnTo>
                    <a:pt x="19" y="1"/>
                  </a:lnTo>
                  <a:lnTo>
                    <a:pt x="15" y="4"/>
                  </a:lnTo>
                  <a:lnTo>
                    <a:pt x="25"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37" name="Freeform 335"/>
            <p:cNvSpPr>
              <a:spLocks/>
            </p:cNvSpPr>
            <p:nvPr/>
          </p:nvSpPr>
          <p:spPr bwMode="auto">
            <a:xfrm>
              <a:off x="3677" y="2820"/>
              <a:ext cx="53" cy="48"/>
            </a:xfrm>
            <a:custGeom>
              <a:avLst/>
              <a:gdLst>
                <a:gd name="T0" fmla="*/ 38 w 53"/>
                <a:gd name="T1" fmla="*/ 0 h 48"/>
                <a:gd name="T2" fmla="*/ 28 w 53"/>
                <a:gd name="T3" fmla="*/ 3 h 48"/>
                <a:gd name="T4" fmla="*/ 0 w 53"/>
                <a:gd name="T5" fmla="*/ 12 h 48"/>
                <a:gd name="T6" fmla="*/ 24 w 53"/>
                <a:gd name="T7" fmla="*/ 47 h 48"/>
                <a:gd name="T8" fmla="*/ 52 w 53"/>
                <a:gd name="T9" fmla="*/ 37 h 48"/>
                <a:gd name="T10" fmla="*/ 40 w 53"/>
                <a:gd name="T11" fmla="*/ 40 h 48"/>
                <a:gd name="T12" fmla="*/ 38 w 53"/>
                <a:gd name="T13" fmla="*/ 0 h 48"/>
                <a:gd name="T14" fmla="*/ 32 w 53"/>
                <a:gd name="T15" fmla="*/ 0 h 48"/>
                <a:gd name="T16" fmla="*/ 28 w 53"/>
                <a:gd name="T17" fmla="*/ 3 h 48"/>
                <a:gd name="T18" fmla="*/ 38 w 53"/>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48"/>
                <a:gd name="T32" fmla="*/ 53 w 53"/>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48">
                  <a:moveTo>
                    <a:pt x="38" y="0"/>
                  </a:moveTo>
                  <a:lnTo>
                    <a:pt x="28" y="3"/>
                  </a:lnTo>
                  <a:lnTo>
                    <a:pt x="0" y="12"/>
                  </a:lnTo>
                  <a:lnTo>
                    <a:pt x="24" y="47"/>
                  </a:lnTo>
                  <a:lnTo>
                    <a:pt x="52" y="37"/>
                  </a:lnTo>
                  <a:lnTo>
                    <a:pt x="40" y="40"/>
                  </a:lnTo>
                  <a:lnTo>
                    <a:pt x="38" y="0"/>
                  </a:lnTo>
                  <a:lnTo>
                    <a:pt x="32" y="0"/>
                  </a:lnTo>
                  <a:lnTo>
                    <a:pt x="28" y="3"/>
                  </a:lnTo>
                  <a:lnTo>
                    <a:pt x="38"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38" name="Freeform 336"/>
            <p:cNvSpPr>
              <a:spLocks/>
            </p:cNvSpPr>
            <p:nvPr/>
          </p:nvSpPr>
          <p:spPr bwMode="auto">
            <a:xfrm>
              <a:off x="3727" y="2820"/>
              <a:ext cx="43" cy="40"/>
            </a:xfrm>
            <a:custGeom>
              <a:avLst/>
              <a:gdLst>
                <a:gd name="T0" fmla="*/ 42 w 43"/>
                <a:gd name="T1" fmla="*/ 1 h 40"/>
                <a:gd name="T2" fmla="*/ 31 w 43"/>
                <a:gd name="T3" fmla="*/ 0 h 40"/>
                <a:gd name="T4" fmla="*/ 0 w 43"/>
                <a:gd name="T5" fmla="*/ 0 h 40"/>
                <a:gd name="T6" fmla="*/ 2 w 43"/>
                <a:gd name="T7" fmla="*/ 39 h 40"/>
                <a:gd name="T8" fmla="*/ 32 w 43"/>
                <a:gd name="T9" fmla="*/ 38 h 40"/>
                <a:gd name="T10" fmla="*/ 21 w 43"/>
                <a:gd name="T11" fmla="*/ 36 h 40"/>
                <a:gd name="T12" fmla="*/ 42 w 43"/>
                <a:gd name="T13" fmla="*/ 1 h 40"/>
                <a:gd name="T14" fmla="*/ 36 w 43"/>
                <a:gd name="T15" fmla="*/ 0 h 40"/>
                <a:gd name="T16" fmla="*/ 31 w 43"/>
                <a:gd name="T17" fmla="*/ 0 h 40"/>
                <a:gd name="T18" fmla="*/ 42 w 43"/>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40"/>
                <a:gd name="T32" fmla="*/ 43 w 43"/>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40">
                  <a:moveTo>
                    <a:pt x="42" y="1"/>
                  </a:moveTo>
                  <a:lnTo>
                    <a:pt x="31" y="0"/>
                  </a:lnTo>
                  <a:lnTo>
                    <a:pt x="0" y="0"/>
                  </a:lnTo>
                  <a:lnTo>
                    <a:pt x="2" y="39"/>
                  </a:lnTo>
                  <a:lnTo>
                    <a:pt x="32" y="38"/>
                  </a:lnTo>
                  <a:lnTo>
                    <a:pt x="21" y="36"/>
                  </a:lnTo>
                  <a:lnTo>
                    <a:pt x="42" y="1"/>
                  </a:lnTo>
                  <a:lnTo>
                    <a:pt x="36" y="0"/>
                  </a:lnTo>
                  <a:lnTo>
                    <a:pt x="31" y="0"/>
                  </a:lnTo>
                  <a:lnTo>
                    <a:pt x="42" y="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39" name="Freeform 337"/>
            <p:cNvSpPr>
              <a:spLocks/>
            </p:cNvSpPr>
            <p:nvPr/>
          </p:nvSpPr>
          <p:spPr bwMode="auto">
            <a:xfrm>
              <a:off x="3756" y="2822"/>
              <a:ext cx="88" cy="61"/>
            </a:xfrm>
            <a:custGeom>
              <a:avLst/>
              <a:gdLst>
                <a:gd name="T0" fmla="*/ 7 w 88"/>
                <a:gd name="T1" fmla="*/ 31 h 61"/>
                <a:gd name="T2" fmla="*/ 49 w 88"/>
                <a:gd name="T3" fmla="*/ 6 h 61"/>
                <a:gd name="T4" fmla="*/ 25 w 88"/>
                <a:gd name="T5" fmla="*/ 0 h 61"/>
                <a:gd name="T6" fmla="*/ 0 w 88"/>
                <a:gd name="T7" fmla="*/ 37 h 61"/>
                <a:gd name="T8" fmla="*/ 25 w 88"/>
                <a:gd name="T9" fmla="*/ 44 h 61"/>
                <a:gd name="T10" fmla="*/ 67 w 88"/>
                <a:gd name="T11" fmla="*/ 19 h 61"/>
                <a:gd name="T12" fmla="*/ 25 w 88"/>
                <a:gd name="T13" fmla="*/ 44 h 61"/>
                <a:gd name="T14" fmla="*/ 87 w 88"/>
                <a:gd name="T15" fmla="*/ 60 h 61"/>
                <a:gd name="T16" fmla="*/ 67 w 88"/>
                <a:gd name="T17" fmla="*/ 19 h 61"/>
                <a:gd name="T18" fmla="*/ 7 w 88"/>
                <a:gd name="T19" fmla="*/ 3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61"/>
                <a:gd name="T32" fmla="*/ 88 w 88"/>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61">
                  <a:moveTo>
                    <a:pt x="7" y="31"/>
                  </a:moveTo>
                  <a:lnTo>
                    <a:pt x="49" y="6"/>
                  </a:lnTo>
                  <a:lnTo>
                    <a:pt x="25" y="0"/>
                  </a:lnTo>
                  <a:lnTo>
                    <a:pt x="0" y="37"/>
                  </a:lnTo>
                  <a:lnTo>
                    <a:pt x="25" y="44"/>
                  </a:lnTo>
                  <a:lnTo>
                    <a:pt x="67" y="19"/>
                  </a:lnTo>
                  <a:lnTo>
                    <a:pt x="25" y="44"/>
                  </a:lnTo>
                  <a:lnTo>
                    <a:pt x="87" y="60"/>
                  </a:lnTo>
                  <a:lnTo>
                    <a:pt x="67" y="19"/>
                  </a:lnTo>
                  <a:lnTo>
                    <a:pt x="7" y="3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40" name="Freeform 338"/>
            <p:cNvSpPr>
              <a:spLocks/>
            </p:cNvSpPr>
            <p:nvPr/>
          </p:nvSpPr>
          <p:spPr bwMode="auto">
            <a:xfrm>
              <a:off x="3634" y="2854"/>
              <a:ext cx="78" cy="49"/>
            </a:xfrm>
            <a:custGeom>
              <a:avLst/>
              <a:gdLst>
                <a:gd name="T0" fmla="*/ 9 w 78"/>
                <a:gd name="T1" fmla="*/ 0 h 49"/>
                <a:gd name="T2" fmla="*/ 2 w 78"/>
                <a:gd name="T3" fmla="*/ 18 h 49"/>
                <a:gd name="T4" fmla="*/ 15 w 78"/>
                <a:gd name="T5" fmla="*/ 48 h 49"/>
                <a:gd name="T6" fmla="*/ 77 w 78"/>
                <a:gd name="T7" fmla="*/ 38 h 49"/>
                <a:gd name="T8" fmla="*/ 64 w 78"/>
                <a:gd name="T9" fmla="*/ 8 h 49"/>
                <a:gd name="T10" fmla="*/ 57 w 78"/>
                <a:gd name="T11" fmla="*/ 26 h 49"/>
                <a:gd name="T12" fmla="*/ 9 w 78"/>
                <a:gd name="T13" fmla="*/ 0 h 49"/>
                <a:gd name="T14" fmla="*/ 0 w 78"/>
                <a:gd name="T15" fmla="*/ 8 h 49"/>
                <a:gd name="T16" fmla="*/ 2 w 78"/>
                <a:gd name="T17" fmla="*/ 18 h 49"/>
                <a:gd name="T18" fmla="*/ 9 w 78"/>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49"/>
                <a:gd name="T32" fmla="*/ 78 w 7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49">
                  <a:moveTo>
                    <a:pt x="9" y="0"/>
                  </a:moveTo>
                  <a:lnTo>
                    <a:pt x="2" y="18"/>
                  </a:lnTo>
                  <a:lnTo>
                    <a:pt x="15" y="48"/>
                  </a:lnTo>
                  <a:lnTo>
                    <a:pt x="77" y="38"/>
                  </a:lnTo>
                  <a:lnTo>
                    <a:pt x="64" y="8"/>
                  </a:lnTo>
                  <a:lnTo>
                    <a:pt x="57" y="26"/>
                  </a:lnTo>
                  <a:lnTo>
                    <a:pt x="9" y="0"/>
                  </a:lnTo>
                  <a:lnTo>
                    <a:pt x="0" y="8"/>
                  </a:lnTo>
                  <a:lnTo>
                    <a:pt x="2" y="18"/>
                  </a:lnTo>
                  <a:lnTo>
                    <a:pt x="9"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41" name="Freeform 339"/>
            <p:cNvSpPr>
              <a:spLocks/>
            </p:cNvSpPr>
            <p:nvPr/>
          </p:nvSpPr>
          <p:spPr bwMode="auto">
            <a:xfrm>
              <a:off x="3645" y="2835"/>
              <a:ext cx="62" cy="41"/>
            </a:xfrm>
            <a:custGeom>
              <a:avLst/>
              <a:gdLst>
                <a:gd name="T0" fmla="*/ 25 w 62"/>
                <a:gd name="T1" fmla="*/ 0 h 41"/>
                <a:gd name="T2" fmla="*/ 15 w 62"/>
                <a:gd name="T3" fmla="*/ 4 h 41"/>
                <a:gd name="T4" fmla="*/ 0 w 62"/>
                <a:gd name="T5" fmla="*/ 15 h 41"/>
                <a:gd name="T6" fmla="*/ 46 w 62"/>
                <a:gd name="T7" fmla="*/ 40 h 41"/>
                <a:gd name="T8" fmla="*/ 61 w 62"/>
                <a:gd name="T9" fmla="*/ 29 h 41"/>
                <a:gd name="T10" fmla="*/ 50 w 62"/>
                <a:gd name="T11" fmla="*/ 33 h 41"/>
                <a:gd name="T12" fmla="*/ 25 w 62"/>
                <a:gd name="T13" fmla="*/ 0 h 41"/>
                <a:gd name="T14" fmla="*/ 19 w 62"/>
                <a:gd name="T15" fmla="*/ 1 h 41"/>
                <a:gd name="T16" fmla="*/ 15 w 62"/>
                <a:gd name="T17" fmla="*/ 4 h 41"/>
                <a:gd name="T18" fmla="*/ 25 w 6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1"/>
                <a:gd name="T32" fmla="*/ 62 w 6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1">
                  <a:moveTo>
                    <a:pt x="25" y="0"/>
                  </a:moveTo>
                  <a:lnTo>
                    <a:pt x="15" y="4"/>
                  </a:lnTo>
                  <a:lnTo>
                    <a:pt x="0" y="15"/>
                  </a:lnTo>
                  <a:lnTo>
                    <a:pt x="46" y="40"/>
                  </a:lnTo>
                  <a:lnTo>
                    <a:pt x="61" y="29"/>
                  </a:lnTo>
                  <a:lnTo>
                    <a:pt x="50" y="33"/>
                  </a:lnTo>
                  <a:lnTo>
                    <a:pt x="25" y="0"/>
                  </a:lnTo>
                  <a:lnTo>
                    <a:pt x="19" y="1"/>
                  </a:lnTo>
                  <a:lnTo>
                    <a:pt x="15" y="4"/>
                  </a:lnTo>
                  <a:lnTo>
                    <a:pt x="25"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42" name="Freeform 340"/>
            <p:cNvSpPr>
              <a:spLocks/>
            </p:cNvSpPr>
            <p:nvPr/>
          </p:nvSpPr>
          <p:spPr bwMode="auto">
            <a:xfrm>
              <a:off x="3677" y="2820"/>
              <a:ext cx="53" cy="48"/>
            </a:xfrm>
            <a:custGeom>
              <a:avLst/>
              <a:gdLst>
                <a:gd name="T0" fmla="*/ 38 w 53"/>
                <a:gd name="T1" fmla="*/ 0 h 48"/>
                <a:gd name="T2" fmla="*/ 28 w 53"/>
                <a:gd name="T3" fmla="*/ 3 h 48"/>
                <a:gd name="T4" fmla="*/ 0 w 53"/>
                <a:gd name="T5" fmla="*/ 12 h 48"/>
                <a:gd name="T6" fmla="*/ 24 w 53"/>
                <a:gd name="T7" fmla="*/ 47 h 48"/>
                <a:gd name="T8" fmla="*/ 52 w 53"/>
                <a:gd name="T9" fmla="*/ 37 h 48"/>
                <a:gd name="T10" fmla="*/ 40 w 53"/>
                <a:gd name="T11" fmla="*/ 40 h 48"/>
                <a:gd name="T12" fmla="*/ 38 w 53"/>
                <a:gd name="T13" fmla="*/ 0 h 48"/>
                <a:gd name="T14" fmla="*/ 32 w 53"/>
                <a:gd name="T15" fmla="*/ 0 h 48"/>
                <a:gd name="T16" fmla="*/ 28 w 53"/>
                <a:gd name="T17" fmla="*/ 3 h 48"/>
                <a:gd name="T18" fmla="*/ 38 w 53"/>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48"/>
                <a:gd name="T32" fmla="*/ 53 w 53"/>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48">
                  <a:moveTo>
                    <a:pt x="38" y="0"/>
                  </a:moveTo>
                  <a:lnTo>
                    <a:pt x="28" y="3"/>
                  </a:lnTo>
                  <a:lnTo>
                    <a:pt x="0" y="12"/>
                  </a:lnTo>
                  <a:lnTo>
                    <a:pt x="24" y="47"/>
                  </a:lnTo>
                  <a:lnTo>
                    <a:pt x="52" y="37"/>
                  </a:lnTo>
                  <a:lnTo>
                    <a:pt x="40" y="40"/>
                  </a:lnTo>
                  <a:lnTo>
                    <a:pt x="38" y="0"/>
                  </a:lnTo>
                  <a:lnTo>
                    <a:pt x="32" y="0"/>
                  </a:lnTo>
                  <a:lnTo>
                    <a:pt x="28" y="3"/>
                  </a:lnTo>
                  <a:lnTo>
                    <a:pt x="38"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43" name="Freeform 341"/>
            <p:cNvSpPr>
              <a:spLocks/>
            </p:cNvSpPr>
            <p:nvPr/>
          </p:nvSpPr>
          <p:spPr bwMode="auto">
            <a:xfrm>
              <a:off x="3727" y="2820"/>
              <a:ext cx="43" cy="40"/>
            </a:xfrm>
            <a:custGeom>
              <a:avLst/>
              <a:gdLst>
                <a:gd name="T0" fmla="*/ 42 w 43"/>
                <a:gd name="T1" fmla="*/ 1 h 40"/>
                <a:gd name="T2" fmla="*/ 31 w 43"/>
                <a:gd name="T3" fmla="*/ 0 h 40"/>
                <a:gd name="T4" fmla="*/ 0 w 43"/>
                <a:gd name="T5" fmla="*/ 0 h 40"/>
                <a:gd name="T6" fmla="*/ 2 w 43"/>
                <a:gd name="T7" fmla="*/ 39 h 40"/>
                <a:gd name="T8" fmla="*/ 32 w 43"/>
                <a:gd name="T9" fmla="*/ 38 h 40"/>
                <a:gd name="T10" fmla="*/ 21 w 43"/>
                <a:gd name="T11" fmla="*/ 36 h 40"/>
                <a:gd name="T12" fmla="*/ 42 w 43"/>
                <a:gd name="T13" fmla="*/ 1 h 40"/>
                <a:gd name="T14" fmla="*/ 36 w 43"/>
                <a:gd name="T15" fmla="*/ 0 h 40"/>
                <a:gd name="T16" fmla="*/ 31 w 43"/>
                <a:gd name="T17" fmla="*/ 0 h 40"/>
                <a:gd name="T18" fmla="*/ 42 w 43"/>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40"/>
                <a:gd name="T32" fmla="*/ 43 w 43"/>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40">
                  <a:moveTo>
                    <a:pt x="42" y="1"/>
                  </a:moveTo>
                  <a:lnTo>
                    <a:pt x="31" y="0"/>
                  </a:lnTo>
                  <a:lnTo>
                    <a:pt x="0" y="0"/>
                  </a:lnTo>
                  <a:lnTo>
                    <a:pt x="2" y="39"/>
                  </a:lnTo>
                  <a:lnTo>
                    <a:pt x="32" y="38"/>
                  </a:lnTo>
                  <a:lnTo>
                    <a:pt x="21" y="36"/>
                  </a:lnTo>
                  <a:lnTo>
                    <a:pt x="42" y="1"/>
                  </a:lnTo>
                  <a:lnTo>
                    <a:pt x="36" y="0"/>
                  </a:lnTo>
                  <a:lnTo>
                    <a:pt x="31" y="0"/>
                  </a:lnTo>
                  <a:lnTo>
                    <a:pt x="42" y="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44" name="Freeform 342"/>
            <p:cNvSpPr>
              <a:spLocks/>
            </p:cNvSpPr>
            <p:nvPr/>
          </p:nvSpPr>
          <p:spPr bwMode="auto">
            <a:xfrm>
              <a:off x="3756" y="2822"/>
              <a:ext cx="64" cy="43"/>
            </a:xfrm>
            <a:custGeom>
              <a:avLst/>
              <a:gdLst>
                <a:gd name="T0" fmla="*/ 63 w 64"/>
                <a:gd name="T1" fmla="*/ 18 h 43"/>
                <a:gd name="T2" fmla="*/ 46 w 64"/>
                <a:gd name="T3" fmla="*/ 5 h 43"/>
                <a:gd name="T4" fmla="*/ 23 w 64"/>
                <a:gd name="T5" fmla="*/ 0 h 43"/>
                <a:gd name="T6" fmla="*/ 0 w 64"/>
                <a:gd name="T7" fmla="*/ 35 h 43"/>
                <a:gd name="T8" fmla="*/ 23 w 64"/>
                <a:gd name="T9" fmla="*/ 42 h 43"/>
                <a:gd name="T10" fmla="*/ 6 w 64"/>
                <a:gd name="T11" fmla="*/ 30 h 43"/>
                <a:gd name="T12" fmla="*/ 63 w 64"/>
                <a:gd name="T13" fmla="*/ 18 h 43"/>
                <a:gd name="T14" fmla="*/ 59 w 64"/>
                <a:gd name="T15" fmla="*/ 9 h 43"/>
                <a:gd name="T16" fmla="*/ 46 w 64"/>
                <a:gd name="T17" fmla="*/ 5 h 43"/>
                <a:gd name="T18" fmla="*/ 63 w 64"/>
                <a:gd name="T19" fmla="*/ 1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3"/>
                <a:gd name="T32" fmla="*/ 64 w 64"/>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3">
                  <a:moveTo>
                    <a:pt x="63" y="18"/>
                  </a:moveTo>
                  <a:lnTo>
                    <a:pt x="46" y="5"/>
                  </a:lnTo>
                  <a:lnTo>
                    <a:pt x="23" y="0"/>
                  </a:lnTo>
                  <a:lnTo>
                    <a:pt x="0" y="35"/>
                  </a:lnTo>
                  <a:lnTo>
                    <a:pt x="23" y="42"/>
                  </a:lnTo>
                  <a:lnTo>
                    <a:pt x="6" y="30"/>
                  </a:lnTo>
                  <a:lnTo>
                    <a:pt x="63" y="18"/>
                  </a:lnTo>
                  <a:lnTo>
                    <a:pt x="59" y="9"/>
                  </a:lnTo>
                  <a:lnTo>
                    <a:pt x="46" y="5"/>
                  </a:lnTo>
                  <a:lnTo>
                    <a:pt x="63" y="1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45" name="Freeform 343"/>
            <p:cNvSpPr>
              <a:spLocks/>
            </p:cNvSpPr>
            <p:nvPr/>
          </p:nvSpPr>
          <p:spPr bwMode="auto">
            <a:xfrm>
              <a:off x="3764" y="2844"/>
              <a:ext cx="98" cy="71"/>
            </a:xfrm>
            <a:custGeom>
              <a:avLst/>
              <a:gdLst>
                <a:gd name="T0" fmla="*/ 36 w 98"/>
                <a:gd name="T1" fmla="*/ 57 h 71"/>
                <a:gd name="T2" fmla="*/ 77 w 98"/>
                <a:gd name="T3" fmla="*/ 31 h 71"/>
                <a:gd name="T4" fmla="*/ 61 w 98"/>
                <a:gd name="T5" fmla="*/ 0 h 71"/>
                <a:gd name="T6" fmla="*/ 0 w 98"/>
                <a:gd name="T7" fmla="*/ 13 h 71"/>
                <a:gd name="T8" fmla="*/ 14 w 98"/>
                <a:gd name="T9" fmla="*/ 44 h 71"/>
                <a:gd name="T10" fmla="*/ 56 w 98"/>
                <a:gd name="T11" fmla="*/ 16 h 71"/>
                <a:gd name="T12" fmla="*/ 36 w 98"/>
                <a:gd name="T13" fmla="*/ 57 h 71"/>
                <a:gd name="T14" fmla="*/ 97 w 98"/>
                <a:gd name="T15" fmla="*/ 70 h 71"/>
                <a:gd name="T16" fmla="*/ 77 w 98"/>
                <a:gd name="T17" fmla="*/ 31 h 71"/>
                <a:gd name="T18" fmla="*/ 36 w 98"/>
                <a:gd name="T19" fmla="*/ 57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1"/>
                <a:gd name="T32" fmla="*/ 98 w 98"/>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1">
                  <a:moveTo>
                    <a:pt x="36" y="57"/>
                  </a:moveTo>
                  <a:lnTo>
                    <a:pt x="77" y="31"/>
                  </a:lnTo>
                  <a:lnTo>
                    <a:pt x="61" y="0"/>
                  </a:lnTo>
                  <a:lnTo>
                    <a:pt x="0" y="13"/>
                  </a:lnTo>
                  <a:lnTo>
                    <a:pt x="14" y="44"/>
                  </a:lnTo>
                  <a:lnTo>
                    <a:pt x="56" y="16"/>
                  </a:lnTo>
                  <a:lnTo>
                    <a:pt x="36" y="57"/>
                  </a:lnTo>
                  <a:lnTo>
                    <a:pt x="97" y="70"/>
                  </a:lnTo>
                  <a:lnTo>
                    <a:pt x="77" y="31"/>
                  </a:lnTo>
                  <a:lnTo>
                    <a:pt x="36" y="5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46" name="Freeform 344"/>
            <p:cNvSpPr>
              <a:spLocks/>
            </p:cNvSpPr>
            <p:nvPr/>
          </p:nvSpPr>
          <p:spPr bwMode="auto">
            <a:xfrm>
              <a:off x="3774" y="2855"/>
              <a:ext cx="41" cy="45"/>
            </a:xfrm>
            <a:custGeom>
              <a:avLst/>
              <a:gdLst>
                <a:gd name="T0" fmla="*/ 11 w 41"/>
                <a:gd name="T1" fmla="*/ 40 h 45"/>
                <a:gd name="T2" fmla="*/ 0 w 41"/>
                <a:gd name="T3" fmla="*/ 39 h 45"/>
                <a:gd name="T4" fmla="*/ 23 w 41"/>
                <a:gd name="T5" fmla="*/ 44 h 45"/>
                <a:gd name="T6" fmla="*/ 40 w 41"/>
                <a:gd name="T7" fmla="*/ 6 h 45"/>
                <a:gd name="T8" fmla="*/ 17 w 41"/>
                <a:gd name="T9" fmla="*/ 0 h 45"/>
                <a:gd name="T10" fmla="*/ 8 w 41"/>
                <a:gd name="T11" fmla="*/ 0 h 45"/>
                <a:gd name="T12" fmla="*/ 17 w 41"/>
                <a:gd name="T13" fmla="*/ 0 h 45"/>
                <a:gd name="T14" fmla="*/ 11 w 41"/>
                <a:gd name="T15" fmla="*/ 0 h 45"/>
                <a:gd name="T16" fmla="*/ 8 w 41"/>
                <a:gd name="T17" fmla="*/ 0 h 45"/>
                <a:gd name="T18" fmla="*/ 11 w 41"/>
                <a:gd name="T19" fmla="*/ 4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5"/>
                <a:gd name="T32" fmla="*/ 41 w 4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5">
                  <a:moveTo>
                    <a:pt x="11" y="40"/>
                  </a:moveTo>
                  <a:lnTo>
                    <a:pt x="0" y="39"/>
                  </a:lnTo>
                  <a:lnTo>
                    <a:pt x="23" y="44"/>
                  </a:lnTo>
                  <a:lnTo>
                    <a:pt x="40" y="6"/>
                  </a:lnTo>
                  <a:lnTo>
                    <a:pt x="17" y="0"/>
                  </a:lnTo>
                  <a:lnTo>
                    <a:pt x="8" y="0"/>
                  </a:lnTo>
                  <a:lnTo>
                    <a:pt x="17" y="0"/>
                  </a:lnTo>
                  <a:lnTo>
                    <a:pt x="11" y="0"/>
                  </a:lnTo>
                  <a:lnTo>
                    <a:pt x="8" y="0"/>
                  </a:lnTo>
                  <a:lnTo>
                    <a:pt x="11" y="4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47" name="Freeform 345"/>
            <p:cNvSpPr>
              <a:spLocks/>
            </p:cNvSpPr>
            <p:nvPr/>
          </p:nvSpPr>
          <p:spPr bwMode="auto">
            <a:xfrm>
              <a:off x="3735" y="2855"/>
              <a:ext cx="40" cy="41"/>
            </a:xfrm>
            <a:custGeom>
              <a:avLst/>
              <a:gdLst>
                <a:gd name="T0" fmla="*/ 20 w 40"/>
                <a:gd name="T1" fmla="*/ 39 h 41"/>
                <a:gd name="T2" fmla="*/ 11 w 40"/>
                <a:gd name="T3" fmla="*/ 40 h 41"/>
                <a:gd name="T4" fmla="*/ 39 w 40"/>
                <a:gd name="T5" fmla="*/ 39 h 41"/>
                <a:gd name="T6" fmla="*/ 35 w 40"/>
                <a:gd name="T7" fmla="*/ 0 h 41"/>
                <a:gd name="T8" fmla="*/ 7 w 40"/>
                <a:gd name="T9" fmla="*/ 1 h 41"/>
                <a:gd name="T10" fmla="*/ 0 w 40"/>
                <a:gd name="T11" fmla="*/ 3 h 41"/>
                <a:gd name="T12" fmla="*/ 7 w 40"/>
                <a:gd name="T13" fmla="*/ 1 h 41"/>
                <a:gd name="T14" fmla="*/ 4 w 40"/>
                <a:gd name="T15" fmla="*/ 1 h 41"/>
                <a:gd name="T16" fmla="*/ 0 w 40"/>
                <a:gd name="T17" fmla="*/ 3 h 41"/>
                <a:gd name="T18" fmla="*/ 20 w 40"/>
                <a:gd name="T19" fmla="*/ 39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1"/>
                <a:gd name="T32" fmla="*/ 40 w 4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1">
                  <a:moveTo>
                    <a:pt x="20" y="39"/>
                  </a:moveTo>
                  <a:lnTo>
                    <a:pt x="11" y="40"/>
                  </a:lnTo>
                  <a:lnTo>
                    <a:pt x="39" y="39"/>
                  </a:lnTo>
                  <a:lnTo>
                    <a:pt x="35" y="0"/>
                  </a:lnTo>
                  <a:lnTo>
                    <a:pt x="7" y="1"/>
                  </a:lnTo>
                  <a:lnTo>
                    <a:pt x="0" y="3"/>
                  </a:lnTo>
                  <a:lnTo>
                    <a:pt x="7" y="1"/>
                  </a:lnTo>
                  <a:lnTo>
                    <a:pt x="4" y="1"/>
                  </a:lnTo>
                  <a:lnTo>
                    <a:pt x="0" y="3"/>
                  </a:lnTo>
                  <a:lnTo>
                    <a:pt x="20" y="3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48" name="Freeform 346"/>
            <p:cNvSpPr>
              <a:spLocks/>
            </p:cNvSpPr>
            <p:nvPr/>
          </p:nvSpPr>
          <p:spPr bwMode="auto">
            <a:xfrm>
              <a:off x="3685" y="2859"/>
              <a:ext cx="64" cy="44"/>
            </a:xfrm>
            <a:custGeom>
              <a:avLst/>
              <a:gdLst>
                <a:gd name="T0" fmla="*/ 44 w 64"/>
                <a:gd name="T1" fmla="*/ 39 h 44"/>
                <a:gd name="T2" fmla="*/ 34 w 64"/>
                <a:gd name="T3" fmla="*/ 43 h 44"/>
                <a:gd name="T4" fmla="*/ 63 w 64"/>
                <a:gd name="T5" fmla="*/ 36 h 44"/>
                <a:gd name="T6" fmla="*/ 40 w 64"/>
                <a:gd name="T7" fmla="*/ 0 h 44"/>
                <a:gd name="T8" fmla="*/ 11 w 64"/>
                <a:gd name="T9" fmla="*/ 8 h 44"/>
                <a:gd name="T10" fmla="*/ 0 w 64"/>
                <a:gd name="T11" fmla="*/ 12 h 44"/>
                <a:gd name="T12" fmla="*/ 11 w 64"/>
                <a:gd name="T13" fmla="*/ 8 h 44"/>
                <a:gd name="T14" fmla="*/ 4 w 64"/>
                <a:gd name="T15" fmla="*/ 9 h 44"/>
                <a:gd name="T16" fmla="*/ 0 w 64"/>
                <a:gd name="T17" fmla="*/ 12 h 44"/>
                <a:gd name="T18" fmla="*/ 44 w 64"/>
                <a:gd name="T19" fmla="*/ 3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4"/>
                <a:gd name="T32" fmla="*/ 64 w 6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4">
                  <a:moveTo>
                    <a:pt x="44" y="39"/>
                  </a:moveTo>
                  <a:lnTo>
                    <a:pt x="34" y="43"/>
                  </a:lnTo>
                  <a:lnTo>
                    <a:pt x="63" y="36"/>
                  </a:lnTo>
                  <a:lnTo>
                    <a:pt x="40" y="0"/>
                  </a:lnTo>
                  <a:lnTo>
                    <a:pt x="11" y="8"/>
                  </a:lnTo>
                  <a:lnTo>
                    <a:pt x="0" y="12"/>
                  </a:lnTo>
                  <a:lnTo>
                    <a:pt x="11" y="8"/>
                  </a:lnTo>
                  <a:lnTo>
                    <a:pt x="4" y="9"/>
                  </a:lnTo>
                  <a:lnTo>
                    <a:pt x="0" y="12"/>
                  </a:lnTo>
                  <a:lnTo>
                    <a:pt x="44" y="3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49" name="Freeform 347"/>
            <p:cNvSpPr>
              <a:spLocks/>
            </p:cNvSpPr>
            <p:nvPr/>
          </p:nvSpPr>
          <p:spPr bwMode="auto">
            <a:xfrm>
              <a:off x="3653" y="2874"/>
              <a:ext cx="72" cy="72"/>
            </a:xfrm>
            <a:custGeom>
              <a:avLst/>
              <a:gdLst>
                <a:gd name="T0" fmla="*/ 0 w 72"/>
                <a:gd name="T1" fmla="*/ 33 h 72"/>
                <a:gd name="T2" fmla="*/ 54 w 72"/>
                <a:gd name="T3" fmla="*/ 43 h 72"/>
                <a:gd name="T4" fmla="*/ 71 w 72"/>
                <a:gd name="T5" fmla="*/ 29 h 72"/>
                <a:gd name="T6" fmla="*/ 26 w 72"/>
                <a:gd name="T7" fmla="*/ 0 h 72"/>
                <a:gd name="T8" fmla="*/ 6 w 72"/>
                <a:gd name="T9" fmla="*/ 14 h 72"/>
                <a:gd name="T10" fmla="*/ 60 w 72"/>
                <a:gd name="T11" fmla="*/ 23 h 72"/>
                <a:gd name="T12" fmla="*/ 0 w 72"/>
                <a:gd name="T13" fmla="*/ 33 h 72"/>
                <a:gd name="T14" fmla="*/ 13 w 72"/>
                <a:gd name="T15" fmla="*/ 71 h 72"/>
                <a:gd name="T16" fmla="*/ 54 w 72"/>
                <a:gd name="T17" fmla="*/ 43 h 72"/>
                <a:gd name="T18" fmla="*/ 0 w 72"/>
                <a:gd name="T19" fmla="*/ 33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72"/>
                <a:gd name="T32" fmla="*/ 72 w 7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72">
                  <a:moveTo>
                    <a:pt x="0" y="33"/>
                  </a:moveTo>
                  <a:lnTo>
                    <a:pt x="54" y="43"/>
                  </a:lnTo>
                  <a:lnTo>
                    <a:pt x="71" y="29"/>
                  </a:lnTo>
                  <a:lnTo>
                    <a:pt x="26" y="0"/>
                  </a:lnTo>
                  <a:lnTo>
                    <a:pt x="6" y="14"/>
                  </a:lnTo>
                  <a:lnTo>
                    <a:pt x="60" y="23"/>
                  </a:lnTo>
                  <a:lnTo>
                    <a:pt x="0" y="33"/>
                  </a:lnTo>
                  <a:lnTo>
                    <a:pt x="13" y="71"/>
                  </a:lnTo>
                  <a:lnTo>
                    <a:pt x="54" y="43"/>
                  </a:lnTo>
                  <a:lnTo>
                    <a:pt x="0" y="3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50" name="Freeform 348"/>
            <p:cNvSpPr>
              <a:spLocks/>
            </p:cNvSpPr>
            <p:nvPr/>
          </p:nvSpPr>
          <p:spPr bwMode="auto">
            <a:xfrm>
              <a:off x="3648" y="2890"/>
              <a:ext cx="93" cy="78"/>
            </a:xfrm>
            <a:custGeom>
              <a:avLst/>
              <a:gdLst>
                <a:gd name="T0" fmla="*/ 11 w 93"/>
                <a:gd name="T1" fmla="*/ 0 h 78"/>
                <a:gd name="T2" fmla="*/ 4 w 93"/>
                <a:gd name="T3" fmla="*/ 21 h 78"/>
                <a:gd name="T4" fmla="*/ 31 w 93"/>
                <a:gd name="T5" fmla="*/ 77 h 78"/>
                <a:gd name="T6" fmla="*/ 92 w 93"/>
                <a:gd name="T7" fmla="*/ 65 h 78"/>
                <a:gd name="T8" fmla="*/ 67 w 93"/>
                <a:gd name="T9" fmla="*/ 9 h 78"/>
                <a:gd name="T10" fmla="*/ 61 w 93"/>
                <a:gd name="T11" fmla="*/ 30 h 78"/>
                <a:gd name="T12" fmla="*/ 11 w 93"/>
                <a:gd name="T13" fmla="*/ 0 h 78"/>
                <a:gd name="T14" fmla="*/ 0 w 93"/>
                <a:gd name="T15" fmla="*/ 9 h 78"/>
                <a:gd name="T16" fmla="*/ 4 w 93"/>
                <a:gd name="T17" fmla="*/ 21 h 78"/>
                <a:gd name="T18" fmla="*/ 11 w 93"/>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8"/>
                <a:gd name="T32" fmla="*/ 93 w 93"/>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8">
                  <a:moveTo>
                    <a:pt x="11" y="0"/>
                  </a:moveTo>
                  <a:lnTo>
                    <a:pt x="4" y="21"/>
                  </a:lnTo>
                  <a:lnTo>
                    <a:pt x="31" y="77"/>
                  </a:lnTo>
                  <a:lnTo>
                    <a:pt x="92" y="65"/>
                  </a:lnTo>
                  <a:lnTo>
                    <a:pt x="67" y="9"/>
                  </a:lnTo>
                  <a:lnTo>
                    <a:pt x="61" y="30"/>
                  </a:lnTo>
                  <a:lnTo>
                    <a:pt x="11" y="0"/>
                  </a:lnTo>
                  <a:lnTo>
                    <a:pt x="0" y="9"/>
                  </a:lnTo>
                  <a:lnTo>
                    <a:pt x="4" y="21"/>
                  </a:lnTo>
                  <a:lnTo>
                    <a:pt x="11"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51" name="Freeform 349"/>
            <p:cNvSpPr>
              <a:spLocks/>
            </p:cNvSpPr>
            <p:nvPr/>
          </p:nvSpPr>
          <p:spPr bwMode="auto">
            <a:xfrm>
              <a:off x="3661" y="2869"/>
              <a:ext cx="64" cy="46"/>
            </a:xfrm>
            <a:custGeom>
              <a:avLst/>
              <a:gdLst>
                <a:gd name="T0" fmla="*/ 29 w 64"/>
                <a:gd name="T1" fmla="*/ 0 h 46"/>
                <a:gd name="T2" fmla="*/ 19 w 64"/>
                <a:gd name="T3" fmla="*/ 4 h 46"/>
                <a:gd name="T4" fmla="*/ 0 w 64"/>
                <a:gd name="T5" fmla="*/ 18 h 46"/>
                <a:gd name="T6" fmla="*/ 46 w 64"/>
                <a:gd name="T7" fmla="*/ 45 h 46"/>
                <a:gd name="T8" fmla="*/ 63 w 64"/>
                <a:gd name="T9" fmla="*/ 31 h 46"/>
                <a:gd name="T10" fmla="*/ 53 w 64"/>
                <a:gd name="T11" fmla="*/ 35 h 46"/>
                <a:gd name="T12" fmla="*/ 29 w 64"/>
                <a:gd name="T13" fmla="*/ 0 h 46"/>
                <a:gd name="T14" fmla="*/ 23 w 64"/>
                <a:gd name="T15" fmla="*/ 1 h 46"/>
                <a:gd name="T16" fmla="*/ 19 w 64"/>
                <a:gd name="T17" fmla="*/ 4 h 46"/>
                <a:gd name="T18" fmla="*/ 29 w 64"/>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6"/>
                <a:gd name="T32" fmla="*/ 64 w 6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6">
                  <a:moveTo>
                    <a:pt x="29" y="0"/>
                  </a:moveTo>
                  <a:lnTo>
                    <a:pt x="19" y="4"/>
                  </a:lnTo>
                  <a:lnTo>
                    <a:pt x="0" y="18"/>
                  </a:lnTo>
                  <a:lnTo>
                    <a:pt x="46" y="45"/>
                  </a:lnTo>
                  <a:lnTo>
                    <a:pt x="63" y="31"/>
                  </a:lnTo>
                  <a:lnTo>
                    <a:pt x="53" y="35"/>
                  </a:lnTo>
                  <a:lnTo>
                    <a:pt x="29" y="0"/>
                  </a:lnTo>
                  <a:lnTo>
                    <a:pt x="23" y="1"/>
                  </a:lnTo>
                  <a:lnTo>
                    <a:pt x="19" y="4"/>
                  </a:lnTo>
                  <a:lnTo>
                    <a:pt x="29"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52" name="Freeform 350"/>
            <p:cNvSpPr>
              <a:spLocks/>
            </p:cNvSpPr>
            <p:nvPr/>
          </p:nvSpPr>
          <p:spPr bwMode="auto">
            <a:xfrm>
              <a:off x="3698" y="2857"/>
              <a:ext cx="51" cy="46"/>
            </a:xfrm>
            <a:custGeom>
              <a:avLst/>
              <a:gdLst>
                <a:gd name="T0" fmla="*/ 36 w 51"/>
                <a:gd name="T1" fmla="*/ 0 h 46"/>
                <a:gd name="T2" fmla="*/ 28 w 51"/>
                <a:gd name="T3" fmla="*/ 1 h 46"/>
                <a:gd name="T4" fmla="*/ 0 w 51"/>
                <a:gd name="T5" fmla="*/ 10 h 46"/>
                <a:gd name="T6" fmla="*/ 22 w 51"/>
                <a:gd name="T7" fmla="*/ 45 h 46"/>
                <a:gd name="T8" fmla="*/ 50 w 51"/>
                <a:gd name="T9" fmla="*/ 38 h 46"/>
                <a:gd name="T10" fmla="*/ 40 w 51"/>
                <a:gd name="T11" fmla="*/ 40 h 46"/>
                <a:gd name="T12" fmla="*/ 36 w 51"/>
                <a:gd name="T13" fmla="*/ 0 h 46"/>
                <a:gd name="T14" fmla="*/ 32 w 51"/>
                <a:gd name="T15" fmla="*/ 0 h 46"/>
                <a:gd name="T16" fmla="*/ 28 w 51"/>
                <a:gd name="T17" fmla="*/ 1 h 46"/>
                <a:gd name="T18" fmla="*/ 36 w 5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6"/>
                <a:gd name="T32" fmla="*/ 51 w 5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6">
                  <a:moveTo>
                    <a:pt x="36" y="0"/>
                  </a:moveTo>
                  <a:lnTo>
                    <a:pt x="28" y="1"/>
                  </a:lnTo>
                  <a:lnTo>
                    <a:pt x="0" y="10"/>
                  </a:lnTo>
                  <a:lnTo>
                    <a:pt x="22" y="45"/>
                  </a:lnTo>
                  <a:lnTo>
                    <a:pt x="50" y="38"/>
                  </a:lnTo>
                  <a:lnTo>
                    <a:pt x="40" y="40"/>
                  </a:lnTo>
                  <a:lnTo>
                    <a:pt x="36" y="0"/>
                  </a:lnTo>
                  <a:lnTo>
                    <a:pt x="32" y="0"/>
                  </a:lnTo>
                  <a:lnTo>
                    <a:pt x="28" y="1"/>
                  </a:lnTo>
                  <a:lnTo>
                    <a:pt x="36"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53" name="Freeform 351"/>
            <p:cNvSpPr>
              <a:spLocks/>
            </p:cNvSpPr>
            <p:nvPr/>
          </p:nvSpPr>
          <p:spPr bwMode="auto">
            <a:xfrm>
              <a:off x="3745" y="2855"/>
              <a:ext cx="38" cy="41"/>
            </a:xfrm>
            <a:custGeom>
              <a:avLst/>
              <a:gdLst>
                <a:gd name="T0" fmla="*/ 37 w 38"/>
                <a:gd name="T1" fmla="*/ 0 h 41"/>
                <a:gd name="T2" fmla="*/ 28 w 38"/>
                <a:gd name="T3" fmla="*/ 0 h 41"/>
                <a:gd name="T4" fmla="*/ 0 w 38"/>
                <a:gd name="T5" fmla="*/ 1 h 41"/>
                <a:gd name="T6" fmla="*/ 4 w 38"/>
                <a:gd name="T7" fmla="*/ 40 h 41"/>
                <a:gd name="T8" fmla="*/ 31 w 38"/>
                <a:gd name="T9" fmla="*/ 39 h 41"/>
                <a:gd name="T10" fmla="*/ 20 w 38"/>
                <a:gd name="T11" fmla="*/ 37 h 41"/>
                <a:gd name="T12" fmla="*/ 37 w 38"/>
                <a:gd name="T13" fmla="*/ 0 h 41"/>
                <a:gd name="T14" fmla="*/ 31 w 38"/>
                <a:gd name="T15" fmla="*/ 0 h 41"/>
                <a:gd name="T16" fmla="*/ 28 w 38"/>
                <a:gd name="T17" fmla="*/ 0 h 41"/>
                <a:gd name="T18" fmla="*/ 37 w 3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1"/>
                <a:gd name="T32" fmla="*/ 38 w 38"/>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1">
                  <a:moveTo>
                    <a:pt x="37" y="0"/>
                  </a:moveTo>
                  <a:lnTo>
                    <a:pt x="28" y="0"/>
                  </a:lnTo>
                  <a:lnTo>
                    <a:pt x="0" y="1"/>
                  </a:lnTo>
                  <a:lnTo>
                    <a:pt x="4" y="40"/>
                  </a:lnTo>
                  <a:lnTo>
                    <a:pt x="31" y="39"/>
                  </a:lnTo>
                  <a:lnTo>
                    <a:pt x="20" y="37"/>
                  </a:lnTo>
                  <a:lnTo>
                    <a:pt x="37" y="0"/>
                  </a:lnTo>
                  <a:lnTo>
                    <a:pt x="31" y="0"/>
                  </a:lnTo>
                  <a:lnTo>
                    <a:pt x="28" y="0"/>
                  </a:lnTo>
                  <a:lnTo>
                    <a:pt x="37"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54" name="Freeform 352"/>
            <p:cNvSpPr>
              <a:spLocks/>
            </p:cNvSpPr>
            <p:nvPr/>
          </p:nvSpPr>
          <p:spPr bwMode="auto">
            <a:xfrm>
              <a:off x="3774" y="2855"/>
              <a:ext cx="64" cy="45"/>
            </a:xfrm>
            <a:custGeom>
              <a:avLst/>
              <a:gdLst>
                <a:gd name="T0" fmla="*/ 63 w 64"/>
                <a:gd name="T1" fmla="*/ 19 h 45"/>
                <a:gd name="T2" fmla="*/ 44 w 64"/>
                <a:gd name="T3" fmla="*/ 6 h 45"/>
                <a:gd name="T4" fmla="*/ 19 w 64"/>
                <a:gd name="T5" fmla="*/ 0 h 45"/>
                <a:gd name="T6" fmla="*/ 0 w 64"/>
                <a:gd name="T7" fmla="*/ 39 h 45"/>
                <a:gd name="T8" fmla="*/ 25 w 64"/>
                <a:gd name="T9" fmla="*/ 44 h 45"/>
                <a:gd name="T10" fmla="*/ 4 w 64"/>
                <a:gd name="T11" fmla="*/ 32 h 45"/>
                <a:gd name="T12" fmla="*/ 63 w 64"/>
                <a:gd name="T13" fmla="*/ 19 h 45"/>
                <a:gd name="T14" fmla="*/ 59 w 64"/>
                <a:gd name="T15" fmla="*/ 10 h 45"/>
                <a:gd name="T16" fmla="*/ 44 w 64"/>
                <a:gd name="T17" fmla="*/ 6 h 45"/>
                <a:gd name="T18" fmla="*/ 63 w 64"/>
                <a:gd name="T19" fmla="*/ 19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5"/>
                <a:gd name="T32" fmla="*/ 64 w 64"/>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5">
                  <a:moveTo>
                    <a:pt x="63" y="19"/>
                  </a:moveTo>
                  <a:lnTo>
                    <a:pt x="44" y="6"/>
                  </a:lnTo>
                  <a:lnTo>
                    <a:pt x="19" y="0"/>
                  </a:lnTo>
                  <a:lnTo>
                    <a:pt x="0" y="39"/>
                  </a:lnTo>
                  <a:lnTo>
                    <a:pt x="25" y="44"/>
                  </a:lnTo>
                  <a:lnTo>
                    <a:pt x="4" y="32"/>
                  </a:lnTo>
                  <a:lnTo>
                    <a:pt x="63" y="19"/>
                  </a:lnTo>
                  <a:lnTo>
                    <a:pt x="59" y="10"/>
                  </a:lnTo>
                  <a:lnTo>
                    <a:pt x="44" y="6"/>
                  </a:lnTo>
                  <a:lnTo>
                    <a:pt x="63" y="1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55" name="Freeform 353"/>
            <p:cNvSpPr>
              <a:spLocks/>
            </p:cNvSpPr>
            <p:nvPr/>
          </p:nvSpPr>
          <p:spPr bwMode="auto">
            <a:xfrm>
              <a:off x="3779" y="2879"/>
              <a:ext cx="131" cy="139"/>
            </a:xfrm>
            <a:custGeom>
              <a:avLst/>
              <a:gdLst>
                <a:gd name="T0" fmla="*/ 43 w 131"/>
                <a:gd name="T1" fmla="*/ 88 h 139"/>
                <a:gd name="T2" fmla="*/ 97 w 131"/>
                <a:gd name="T3" fmla="*/ 64 h 139"/>
                <a:gd name="T4" fmla="*/ 66 w 131"/>
                <a:gd name="T5" fmla="*/ 0 h 139"/>
                <a:gd name="T6" fmla="*/ 0 w 131"/>
                <a:gd name="T7" fmla="*/ 14 h 139"/>
                <a:gd name="T8" fmla="*/ 33 w 131"/>
                <a:gd name="T9" fmla="*/ 78 h 139"/>
                <a:gd name="T10" fmla="*/ 87 w 131"/>
                <a:gd name="T11" fmla="*/ 54 h 139"/>
                <a:gd name="T12" fmla="*/ 43 w 131"/>
                <a:gd name="T13" fmla="*/ 88 h 139"/>
                <a:gd name="T14" fmla="*/ 130 w 131"/>
                <a:gd name="T15" fmla="*/ 138 h 139"/>
                <a:gd name="T16" fmla="*/ 97 w 131"/>
                <a:gd name="T17" fmla="*/ 64 h 139"/>
                <a:gd name="T18" fmla="*/ 43 w 131"/>
                <a:gd name="T19" fmla="*/ 88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139"/>
                <a:gd name="T32" fmla="*/ 131 w 131"/>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139">
                  <a:moveTo>
                    <a:pt x="43" y="88"/>
                  </a:moveTo>
                  <a:lnTo>
                    <a:pt x="97" y="64"/>
                  </a:lnTo>
                  <a:lnTo>
                    <a:pt x="66" y="0"/>
                  </a:lnTo>
                  <a:lnTo>
                    <a:pt x="0" y="14"/>
                  </a:lnTo>
                  <a:lnTo>
                    <a:pt x="33" y="78"/>
                  </a:lnTo>
                  <a:lnTo>
                    <a:pt x="87" y="54"/>
                  </a:lnTo>
                  <a:lnTo>
                    <a:pt x="43" y="88"/>
                  </a:lnTo>
                  <a:lnTo>
                    <a:pt x="130" y="138"/>
                  </a:lnTo>
                  <a:lnTo>
                    <a:pt x="97" y="64"/>
                  </a:lnTo>
                  <a:lnTo>
                    <a:pt x="43" y="8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56" name="Freeform 354"/>
            <p:cNvSpPr>
              <a:spLocks/>
            </p:cNvSpPr>
            <p:nvPr/>
          </p:nvSpPr>
          <p:spPr bwMode="auto">
            <a:xfrm>
              <a:off x="3814" y="2924"/>
              <a:ext cx="48" cy="41"/>
            </a:xfrm>
            <a:custGeom>
              <a:avLst/>
              <a:gdLst>
                <a:gd name="T0" fmla="*/ 12 w 48"/>
                <a:gd name="T1" fmla="*/ 37 h 41"/>
                <a:gd name="T2" fmla="*/ 0 w 48"/>
                <a:gd name="T3" fmla="*/ 33 h 41"/>
                <a:gd name="T4" fmla="*/ 10 w 48"/>
                <a:gd name="T5" fmla="*/ 40 h 41"/>
                <a:gd name="T6" fmla="*/ 47 w 48"/>
                <a:gd name="T7" fmla="*/ 11 h 41"/>
                <a:gd name="T8" fmla="*/ 37 w 48"/>
                <a:gd name="T9" fmla="*/ 4 h 41"/>
                <a:gd name="T10" fmla="*/ 25 w 48"/>
                <a:gd name="T11" fmla="*/ 0 h 41"/>
                <a:gd name="T12" fmla="*/ 37 w 48"/>
                <a:gd name="T13" fmla="*/ 4 h 41"/>
                <a:gd name="T14" fmla="*/ 31 w 48"/>
                <a:gd name="T15" fmla="*/ 1 h 41"/>
                <a:gd name="T16" fmla="*/ 25 w 48"/>
                <a:gd name="T17" fmla="*/ 0 h 41"/>
                <a:gd name="T18" fmla="*/ 12 w 48"/>
                <a:gd name="T19" fmla="*/ 3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1"/>
                <a:gd name="T32" fmla="*/ 48 w 48"/>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1">
                  <a:moveTo>
                    <a:pt x="12" y="37"/>
                  </a:moveTo>
                  <a:lnTo>
                    <a:pt x="0" y="33"/>
                  </a:lnTo>
                  <a:lnTo>
                    <a:pt x="10" y="40"/>
                  </a:lnTo>
                  <a:lnTo>
                    <a:pt x="47" y="11"/>
                  </a:lnTo>
                  <a:lnTo>
                    <a:pt x="37" y="4"/>
                  </a:lnTo>
                  <a:lnTo>
                    <a:pt x="25" y="0"/>
                  </a:lnTo>
                  <a:lnTo>
                    <a:pt x="37" y="4"/>
                  </a:lnTo>
                  <a:lnTo>
                    <a:pt x="31" y="1"/>
                  </a:lnTo>
                  <a:lnTo>
                    <a:pt x="25" y="0"/>
                  </a:lnTo>
                  <a:lnTo>
                    <a:pt x="12" y="3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57" name="Freeform 355"/>
            <p:cNvSpPr>
              <a:spLocks/>
            </p:cNvSpPr>
            <p:nvPr/>
          </p:nvSpPr>
          <p:spPr bwMode="auto">
            <a:xfrm>
              <a:off x="3803" y="2919"/>
              <a:ext cx="30" cy="42"/>
            </a:xfrm>
            <a:custGeom>
              <a:avLst/>
              <a:gdLst>
                <a:gd name="T0" fmla="*/ 7 w 30"/>
                <a:gd name="T1" fmla="*/ 38 h 42"/>
                <a:gd name="T2" fmla="*/ 0 w 30"/>
                <a:gd name="T3" fmla="*/ 38 h 42"/>
                <a:gd name="T4" fmla="*/ 17 w 30"/>
                <a:gd name="T5" fmla="*/ 41 h 42"/>
                <a:gd name="T6" fmla="*/ 29 w 30"/>
                <a:gd name="T7" fmla="*/ 4 h 42"/>
                <a:gd name="T8" fmla="*/ 12 w 30"/>
                <a:gd name="T9" fmla="*/ 1 h 42"/>
                <a:gd name="T10" fmla="*/ 5 w 30"/>
                <a:gd name="T11" fmla="*/ 0 h 42"/>
                <a:gd name="T12" fmla="*/ 12 w 30"/>
                <a:gd name="T13" fmla="*/ 1 h 42"/>
                <a:gd name="T14" fmla="*/ 9 w 30"/>
                <a:gd name="T15" fmla="*/ 0 h 42"/>
                <a:gd name="T16" fmla="*/ 5 w 30"/>
                <a:gd name="T17" fmla="*/ 0 h 42"/>
                <a:gd name="T18" fmla="*/ 7 w 30"/>
                <a:gd name="T19" fmla="*/ 38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2"/>
                <a:gd name="T32" fmla="*/ 30 w 30"/>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2">
                  <a:moveTo>
                    <a:pt x="7" y="38"/>
                  </a:moveTo>
                  <a:lnTo>
                    <a:pt x="0" y="38"/>
                  </a:lnTo>
                  <a:lnTo>
                    <a:pt x="17" y="41"/>
                  </a:lnTo>
                  <a:lnTo>
                    <a:pt x="29" y="4"/>
                  </a:lnTo>
                  <a:lnTo>
                    <a:pt x="12" y="1"/>
                  </a:lnTo>
                  <a:lnTo>
                    <a:pt x="5" y="0"/>
                  </a:lnTo>
                  <a:lnTo>
                    <a:pt x="12" y="1"/>
                  </a:lnTo>
                  <a:lnTo>
                    <a:pt x="9" y="0"/>
                  </a:lnTo>
                  <a:lnTo>
                    <a:pt x="5" y="0"/>
                  </a:lnTo>
                  <a:lnTo>
                    <a:pt x="7" y="3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58" name="Freeform 356"/>
            <p:cNvSpPr>
              <a:spLocks/>
            </p:cNvSpPr>
            <p:nvPr/>
          </p:nvSpPr>
          <p:spPr bwMode="auto">
            <a:xfrm>
              <a:off x="3766" y="2919"/>
              <a:ext cx="33" cy="41"/>
            </a:xfrm>
            <a:custGeom>
              <a:avLst/>
              <a:gdLst>
                <a:gd name="T0" fmla="*/ 16 w 33"/>
                <a:gd name="T1" fmla="*/ 39 h 41"/>
                <a:gd name="T2" fmla="*/ 9 w 33"/>
                <a:gd name="T3" fmla="*/ 40 h 41"/>
                <a:gd name="T4" fmla="*/ 32 w 33"/>
                <a:gd name="T5" fmla="*/ 39 h 41"/>
                <a:gd name="T6" fmla="*/ 30 w 33"/>
                <a:gd name="T7" fmla="*/ 0 h 41"/>
                <a:gd name="T8" fmla="*/ 7 w 33"/>
                <a:gd name="T9" fmla="*/ 1 h 41"/>
                <a:gd name="T10" fmla="*/ 0 w 33"/>
                <a:gd name="T11" fmla="*/ 3 h 41"/>
                <a:gd name="T12" fmla="*/ 7 w 33"/>
                <a:gd name="T13" fmla="*/ 1 h 41"/>
                <a:gd name="T14" fmla="*/ 2 w 33"/>
                <a:gd name="T15" fmla="*/ 1 h 41"/>
                <a:gd name="T16" fmla="*/ 0 w 33"/>
                <a:gd name="T17" fmla="*/ 3 h 41"/>
                <a:gd name="T18" fmla="*/ 16 w 33"/>
                <a:gd name="T19" fmla="*/ 39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41"/>
                <a:gd name="T32" fmla="*/ 33 w 33"/>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41">
                  <a:moveTo>
                    <a:pt x="16" y="39"/>
                  </a:moveTo>
                  <a:lnTo>
                    <a:pt x="9" y="40"/>
                  </a:lnTo>
                  <a:lnTo>
                    <a:pt x="32" y="39"/>
                  </a:lnTo>
                  <a:lnTo>
                    <a:pt x="30" y="0"/>
                  </a:lnTo>
                  <a:lnTo>
                    <a:pt x="7" y="1"/>
                  </a:lnTo>
                  <a:lnTo>
                    <a:pt x="0" y="3"/>
                  </a:lnTo>
                  <a:lnTo>
                    <a:pt x="7" y="1"/>
                  </a:lnTo>
                  <a:lnTo>
                    <a:pt x="2" y="1"/>
                  </a:lnTo>
                  <a:lnTo>
                    <a:pt x="0" y="3"/>
                  </a:lnTo>
                  <a:lnTo>
                    <a:pt x="16" y="3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59" name="Freeform 357"/>
            <p:cNvSpPr>
              <a:spLocks/>
            </p:cNvSpPr>
            <p:nvPr/>
          </p:nvSpPr>
          <p:spPr bwMode="auto">
            <a:xfrm>
              <a:off x="3729" y="2922"/>
              <a:ext cx="46" cy="43"/>
            </a:xfrm>
            <a:custGeom>
              <a:avLst/>
              <a:gdLst>
                <a:gd name="T0" fmla="*/ 33 w 46"/>
                <a:gd name="T1" fmla="*/ 38 h 43"/>
                <a:gd name="T2" fmla="*/ 25 w 46"/>
                <a:gd name="T3" fmla="*/ 42 h 43"/>
                <a:gd name="T4" fmla="*/ 45 w 46"/>
                <a:gd name="T5" fmla="*/ 37 h 43"/>
                <a:gd name="T6" fmla="*/ 27 w 46"/>
                <a:gd name="T7" fmla="*/ 0 h 43"/>
                <a:gd name="T8" fmla="*/ 8 w 46"/>
                <a:gd name="T9" fmla="*/ 4 h 43"/>
                <a:gd name="T10" fmla="*/ 0 w 46"/>
                <a:gd name="T11" fmla="*/ 7 h 43"/>
                <a:gd name="T12" fmla="*/ 8 w 46"/>
                <a:gd name="T13" fmla="*/ 4 h 43"/>
                <a:gd name="T14" fmla="*/ 4 w 46"/>
                <a:gd name="T15" fmla="*/ 5 h 43"/>
                <a:gd name="T16" fmla="*/ 0 w 46"/>
                <a:gd name="T17" fmla="*/ 7 h 43"/>
                <a:gd name="T18" fmla="*/ 33 w 46"/>
                <a:gd name="T19" fmla="*/ 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43"/>
                <a:gd name="T32" fmla="*/ 46 w 46"/>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43">
                  <a:moveTo>
                    <a:pt x="33" y="38"/>
                  </a:moveTo>
                  <a:lnTo>
                    <a:pt x="25" y="42"/>
                  </a:lnTo>
                  <a:lnTo>
                    <a:pt x="45" y="37"/>
                  </a:lnTo>
                  <a:lnTo>
                    <a:pt x="27" y="0"/>
                  </a:lnTo>
                  <a:lnTo>
                    <a:pt x="8" y="4"/>
                  </a:lnTo>
                  <a:lnTo>
                    <a:pt x="0" y="7"/>
                  </a:lnTo>
                  <a:lnTo>
                    <a:pt x="8" y="4"/>
                  </a:lnTo>
                  <a:lnTo>
                    <a:pt x="4" y="5"/>
                  </a:lnTo>
                  <a:lnTo>
                    <a:pt x="0" y="7"/>
                  </a:lnTo>
                  <a:lnTo>
                    <a:pt x="33" y="38"/>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60" name="Freeform 358"/>
            <p:cNvSpPr>
              <a:spLocks/>
            </p:cNvSpPr>
            <p:nvPr/>
          </p:nvSpPr>
          <p:spPr bwMode="auto">
            <a:xfrm>
              <a:off x="3698" y="2930"/>
              <a:ext cx="61" cy="40"/>
            </a:xfrm>
            <a:custGeom>
              <a:avLst/>
              <a:gdLst>
                <a:gd name="T0" fmla="*/ 52 w 61"/>
                <a:gd name="T1" fmla="*/ 34 h 40"/>
                <a:gd name="T2" fmla="*/ 41 w 61"/>
                <a:gd name="T3" fmla="*/ 39 h 40"/>
                <a:gd name="T4" fmla="*/ 60 w 61"/>
                <a:gd name="T5" fmla="*/ 31 h 40"/>
                <a:gd name="T6" fmla="*/ 25 w 61"/>
                <a:gd name="T7" fmla="*/ 0 h 40"/>
                <a:gd name="T8" fmla="*/ 8 w 61"/>
                <a:gd name="T9" fmla="*/ 8 h 40"/>
                <a:gd name="T10" fmla="*/ 0 w 61"/>
                <a:gd name="T11" fmla="*/ 13 h 40"/>
                <a:gd name="T12" fmla="*/ 8 w 61"/>
                <a:gd name="T13" fmla="*/ 8 h 40"/>
                <a:gd name="T14" fmla="*/ 2 w 61"/>
                <a:gd name="T15" fmla="*/ 11 h 40"/>
                <a:gd name="T16" fmla="*/ 0 w 61"/>
                <a:gd name="T17" fmla="*/ 13 h 40"/>
                <a:gd name="T18" fmla="*/ 52 w 61"/>
                <a:gd name="T19" fmla="*/ 34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0"/>
                <a:gd name="T32" fmla="*/ 61 w 61"/>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0">
                  <a:moveTo>
                    <a:pt x="52" y="34"/>
                  </a:moveTo>
                  <a:lnTo>
                    <a:pt x="41" y="39"/>
                  </a:lnTo>
                  <a:lnTo>
                    <a:pt x="60" y="31"/>
                  </a:lnTo>
                  <a:lnTo>
                    <a:pt x="25" y="0"/>
                  </a:lnTo>
                  <a:lnTo>
                    <a:pt x="8" y="8"/>
                  </a:lnTo>
                  <a:lnTo>
                    <a:pt x="0" y="13"/>
                  </a:lnTo>
                  <a:lnTo>
                    <a:pt x="8" y="8"/>
                  </a:lnTo>
                  <a:lnTo>
                    <a:pt x="2" y="11"/>
                  </a:lnTo>
                  <a:lnTo>
                    <a:pt x="0" y="13"/>
                  </a:lnTo>
                  <a:lnTo>
                    <a:pt x="52" y="3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61" name="Freeform 359"/>
            <p:cNvSpPr>
              <a:spLocks/>
            </p:cNvSpPr>
            <p:nvPr/>
          </p:nvSpPr>
          <p:spPr bwMode="auto">
            <a:xfrm>
              <a:off x="3685" y="2947"/>
              <a:ext cx="64" cy="74"/>
            </a:xfrm>
            <a:custGeom>
              <a:avLst/>
              <a:gdLst>
                <a:gd name="T0" fmla="*/ 0 w 64"/>
                <a:gd name="T1" fmla="*/ 26 h 74"/>
                <a:gd name="T2" fmla="*/ 55 w 64"/>
                <a:gd name="T3" fmla="*/ 32 h 74"/>
                <a:gd name="T4" fmla="*/ 63 w 64"/>
                <a:gd name="T5" fmla="*/ 22 h 74"/>
                <a:gd name="T6" fmla="*/ 11 w 64"/>
                <a:gd name="T7" fmla="*/ 0 h 74"/>
                <a:gd name="T8" fmla="*/ 2 w 64"/>
                <a:gd name="T9" fmla="*/ 10 h 74"/>
                <a:gd name="T10" fmla="*/ 57 w 64"/>
                <a:gd name="T11" fmla="*/ 15 h 74"/>
                <a:gd name="T12" fmla="*/ 0 w 64"/>
                <a:gd name="T13" fmla="*/ 26 h 74"/>
                <a:gd name="T14" fmla="*/ 19 w 64"/>
                <a:gd name="T15" fmla="*/ 73 h 74"/>
                <a:gd name="T16" fmla="*/ 55 w 64"/>
                <a:gd name="T17" fmla="*/ 32 h 74"/>
                <a:gd name="T18" fmla="*/ 0 w 64"/>
                <a:gd name="T19" fmla="*/ 26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74"/>
                <a:gd name="T32" fmla="*/ 64 w 6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74">
                  <a:moveTo>
                    <a:pt x="0" y="26"/>
                  </a:moveTo>
                  <a:lnTo>
                    <a:pt x="55" y="32"/>
                  </a:lnTo>
                  <a:lnTo>
                    <a:pt x="63" y="22"/>
                  </a:lnTo>
                  <a:lnTo>
                    <a:pt x="11" y="0"/>
                  </a:lnTo>
                  <a:lnTo>
                    <a:pt x="2" y="10"/>
                  </a:lnTo>
                  <a:lnTo>
                    <a:pt x="57" y="15"/>
                  </a:lnTo>
                  <a:lnTo>
                    <a:pt x="0" y="26"/>
                  </a:lnTo>
                  <a:lnTo>
                    <a:pt x="19" y="73"/>
                  </a:lnTo>
                  <a:lnTo>
                    <a:pt x="55" y="32"/>
                  </a:lnTo>
                  <a:lnTo>
                    <a:pt x="0" y="2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62" name="Freeform 360"/>
            <p:cNvSpPr>
              <a:spLocks/>
            </p:cNvSpPr>
            <p:nvPr/>
          </p:nvSpPr>
          <p:spPr bwMode="auto">
            <a:xfrm>
              <a:off x="3687" y="2940"/>
              <a:ext cx="62" cy="35"/>
            </a:xfrm>
            <a:custGeom>
              <a:avLst/>
              <a:gdLst>
                <a:gd name="T0" fmla="*/ 17 w 62"/>
                <a:gd name="T1" fmla="*/ 0 h 35"/>
                <a:gd name="T2" fmla="*/ 8 w 62"/>
                <a:gd name="T3" fmla="*/ 5 h 35"/>
                <a:gd name="T4" fmla="*/ 0 w 62"/>
                <a:gd name="T5" fmla="*/ 14 h 35"/>
                <a:gd name="T6" fmla="*/ 53 w 62"/>
                <a:gd name="T7" fmla="*/ 34 h 35"/>
                <a:gd name="T8" fmla="*/ 61 w 62"/>
                <a:gd name="T9" fmla="*/ 25 h 35"/>
                <a:gd name="T10" fmla="*/ 50 w 62"/>
                <a:gd name="T11" fmla="*/ 30 h 35"/>
                <a:gd name="T12" fmla="*/ 17 w 62"/>
                <a:gd name="T13" fmla="*/ 0 h 35"/>
                <a:gd name="T14" fmla="*/ 11 w 62"/>
                <a:gd name="T15" fmla="*/ 3 h 35"/>
                <a:gd name="T16" fmla="*/ 8 w 62"/>
                <a:gd name="T17" fmla="*/ 5 h 35"/>
                <a:gd name="T18" fmla="*/ 17 w 62"/>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5"/>
                <a:gd name="T32" fmla="*/ 62 w 62"/>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5">
                  <a:moveTo>
                    <a:pt x="17" y="0"/>
                  </a:moveTo>
                  <a:lnTo>
                    <a:pt x="8" y="5"/>
                  </a:lnTo>
                  <a:lnTo>
                    <a:pt x="0" y="14"/>
                  </a:lnTo>
                  <a:lnTo>
                    <a:pt x="53" y="34"/>
                  </a:lnTo>
                  <a:lnTo>
                    <a:pt x="61" y="25"/>
                  </a:lnTo>
                  <a:lnTo>
                    <a:pt x="50" y="30"/>
                  </a:lnTo>
                  <a:lnTo>
                    <a:pt x="17" y="0"/>
                  </a:lnTo>
                  <a:lnTo>
                    <a:pt x="11" y="3"/>
                  </a:lnTo>
                  <a:lnTo>
                    <a:pt x="8" y="5"/>
                  </a:lnTo>
                  <a:lnTo>
                    <a:pt x="17"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63" name="Freeform 361"/>
            <p:cNvSpPr>
              <a:spLocks/>
            </p:cNvSpPr>
            <p:nvPr/>
          </p:nvSpPr>
          <p:spPr bwMode="auto">
            <a:xfrm>
              <a:off x="3708" y="2927"/>
              <a:ext cx="51" cy="43"/>
            </a:xfrm>
            <a:custGeom>
              <a:avLst/>
              <a:gdLst>
                <a:gd name="T0" fmla="*/ 24 w 51"/>
                <a:gd name="T1" fmla="*/ 0 h 43"/>
                <a:gd name="T2" fmla="*/ 16 w 51"/>
                <a:gd name="T3" fmla="*/ 3 h 43"/>
                <a:gd name="T4" fmla="*/ 0 w 51"/>
                <a:gd name="T5" fmla="*/ 11 h 43"/>
                <a:gd name="T6" fmla="*/ 32 w 51"/>
                <a:gd name="T7" fmla="*/ 42 h 43"/>
                <a:gd name="T8" fmla="*/ 50 w 51"/>
                <a:gd name="T9" fmla="*/ 34 h 43"/>
                <a:gd name="T10" fmla="*/ 42 w 51"/>
                <a:gd name="T11" fmla="*/ 38 h 43"/>
                <a:gd name="T12" fmla="*/ 24 w 51"/>
                <a:gd name="T13" fmla="*/ 0 h 43"/>
                <a:gd name="T14" fmla="*/ 20 w 51"/>
                <a:gd name="T15" fmla="*/ 1 h 43"/>
                <a:gd name="T16" fmla="*/ 16 w 51"/>
                <a:gd name="T17" fmla="*/ 3 h 43"/>
                <a:gd name="T18" fmla="*/ 24 w 51"/>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3"/>
                <a:gd name="T32" fmla="*/ 51 w 51"/>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3">
                  <a:moveTo>
                    <a:pt x="24" y="0"/>
                  </a:moveTo>
                  <a:lnTo>
                    <a:pt x="16" y="3"/>
                  </a:lnTo>
                  <a:lnTo>
                    <a:pt x="0" y="11"/>
                  </a:lnTo>
                  <a:lnTo>
                    <a:pt x="32" y="42"/>
                  </a:lnTo>
                  <a:lnTo>
                    <a:pt x="50" y="34"/>
                  </a:lnTo>
                  <a:lnTo>
                    <a:pt x="42" y="38"/>
                  </a:lnTo>
                  <a:lnTo>
                    <a:pt x="24" y="0"/>
                  </a:lnTo>
                  <a:lnTo>
                    <a:pt x="20" y="1"/>
                  </a:lnTo>
                  <a:lnTo>
                    <a:pt x="16" y="3"/>
                  </a:lnTo>
                  <a:lnTo>
                    <a:pt x="24"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64" name="Freeform 362"/>
            <p:cNvSpPr>
              <a:spLocks/>
            </p:cNvSpPr>
            <p:nvPr/>
          </p:nvSpPr>
          <p:spPr bwMode="auto">
            <a:xfrm>
              <a:off x="3740" y="2920"/>
              <a:ext cx="35" cy="45"/>
            </a:xfrm>
            <a:custGeom>
              <a:avLst/>
              <a:gdLst>
                <a:gd name="T0" fmla="*/ 25 w 35"/>
                <a:gd name="T1" fmla="*/ 0 h 45"/>
                <a:gd name="T2" fmla="*/ 18 w 35"/>
                <a:gd name="T3" fmla="*/ 1 h 45"/>
                <a:gd name="T4" fmla="*/ 0 w 35"/>
                <a:gd name="T5" fmla="*/ 6 h 45"/>
                <a:gd name="T6" fmla="*/ 16 w 35"/>
                <a:gd name="T7" fmla="*/ 44 h 45"/>
                <a:gd name="T8" fmla="*/ 34 w 35"/>
                <a:gd name="T9" fmla="*/ 39 h 45"/>
                <a:gd name="T10" fmla="*/ 27 w 35"/>
                <a:gd name="T11" fmla="*/ 40 h 45"/>
                <a:gd name="T12" fmla="*/ 25 w 35"/>
                <a:gd name="T13" fmla="*/ 0 h 45"/>
                <a:gd name="T14" fmla="*/ 20 w 35"/>
                <a:gd name="T15" fmla="*/ 0 h 45"/>
                <a:gd name="T16" fmla="*/ 18 w 35"/>
                <a:gd name="T17" fmla="*/ 1 h 45"/>
                <a:gd name="T18" fmla="*/ 25 w 35"/>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5"/>
                <a:gd name="T32" fmla="*/ 35 w 3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5">
                  <a:moveTo>
                    <a:pt x="25" y="0"/>
                  </a:moveTo>
                  <a:lnTo>
                    <a:pt x="18" y="1"/>
                  </a:lnTo>
                  <a:lnTo>
                    <a:pt x="0" y="6"/>
                  </a:lnTo>
                  <a:lnTo>
                    <a:pt x="16" y="44"/>
                  </a:lnTo>
                  <a:lnTo>
                    <a:pt x="34" y="39"/>
                  </a:lnTo>
                  <a:lnTo>
                    <a:pt x="27" y="40"/>
                  </a:lnTo>
                  <a:lnTo>
                    <a:pt x="25" y="0"/>
                  </a:lnTo>
                  <a:lnTo>
                    <a:pt x="20" y="0"/>
                  </a:lnTo>
                  <a:lnTo>
                    <a:pt x="18" y="1"/>
                  </a:lnTo>
                  <a:lnTo>
                    <a:pt x="25"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65" name="Freeform 363"/>
            <p:cNvSpPr>
              <a:spLocks/>
            </p:cNvSpPr>
            <p:nvPr/>
          </p:nvSpPr>
          <p:spPr bwMode="auto">
            <a:xfrm>
              <a:off x="3777" y="2919"/>
              <a:ext cx="30" cy="41"/>
            </a:xfrm>
            <a:custGeom>
              <a:avLst/>
              <a:gdLst>
                <a:gd name="T0" fmla="*/ 29 w 30"/>
                <a:gd name="T1" fmla="*/ 1 h 41"/>
                <a:gd name="T2" fmla="*/ 22 w 30"/>
                <a:gd name="T3" fmla="*/ 0 h 41"/>
                <a:gd name="T4" fmla="*/ 0 w 30"/>
                <a:gd name="T5" fmla="*/ 1 h 41"/>
                <a:gd name="T6" fmla="*/ 2 w 30"/>
                <a:gd name="T7" fmla="*/ 40 h 41"/>
                <a:gd name="T8" fmla="*/ 24 w 30"/>
                <a:gd name="T9" fmla="*/ 39 h 41"/>
                <a:gd name="T10" fmla="*/ 17 w 30"/>
                <a:gd name="T11" fmla="*/ 39 h 41"/>
                <a:gd name="T12" fmla="*/ 29 w 30"/>
                <a:gd name="T13" fmla="*/ 1 h 41"/>
                <a:gd name="T14" fmla="*/ 26 w 30"/>
                <a:gd name="T15" fmla="*/ 0 h 41"/>
                <a:gd name="T16" fmla="*/ 22 w 30"/>
                <a:gd name="T17" fmla="*/ 0 h 41"/>
                <a:gd name="T18" fmla="*/ 29 w 30"/>
                <a:gd name="T19" fmla="*/ 1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1"/>
                <a:gd name="T32" fmla="*/ 30 w 3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1">
                  <a:moveTo>
                    <a:pt x="29" y="1"/>
                  </a:moveTo>
                  <a:lnTo>
                    <a:pt x="22" y="0"/>
                  </a:lnTo>
                  <a:lnTo>
                    <a:pt x="0" y="1"/>
                  </a:lnTo>
                  <a:lnTo>
                    <a:pt x="2" y="40"/>
                  </a:lnTo>
                  <a:lnTo>
                    <a:pt x="24" y="39"/>
                  </a:lnTo>
                  <a:lnTo>
                    <a:pt x="17" y="39"/>
                  </a:lnTo>
                  <a:lnTo>
                    <a:pt x="29" y="1"/>
                  </a:lnTo>
                  <a:lnTo>
                    <a:pt x="26" y="0"/>
                  </a:lnTo>
                  <a:lnTo>
                    <a:pt x="22" y="0"/>
                  </a:lnTo>
                  <a:lnTo>
                    <a:pt x="29" y="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66" name="Freeform 364"/>
            <p:cNvSpPr>
              <a:spLocks/>
            </p:cNvSpPr>
            <p:nvPr/>
          </p:nvSpPr>
          <p:spPr bwMode="auto">
            <a:xfrm>
              <a:off x="3803" y="2920"/>
              <a:ext cx="46" cy="41"/>
            </a:xfrm>
            <a:custGeom>
              <a:avLst/>
              <a:gdLst>
                <a:gd name="T0" fmla="*/ 45 w 46"/>
                <a:gd name="T1" fmla="*/ 7 h 41"/>
                <a:gd name="T2" fmla="*/ 33 w 46"/>
                <a:gd name="T3" fmla="*/ 3 h 41"/>
                <a:gd name="T4" fmla="*/ 14 w 46"/>
                <a:gd name="T5" fmla="*/ 0 h 41"/>
                <a:gd name="T6" fmla="*/ 0 w 46"/>
                <a:gd name="T7" fmla="*/ 37 h 41"/>
                <a:gd name="T8" fmla="*/ 20 w 46"/>
                <a:gd name="T9" fmla="*/ 40 h 41"/>
                <a:gd name="T10" fmla="*/ 8 w 46"/>
                <a:gd name="T11" fmla="*/ 36 h 41"/>
                <a:gd name="T12" fmla="*/ 45 w 46"/>
                <a:gd name="T13" fmla="*/ 7 h 41"/>
                <a:gd name="T14" fmla="*/ 39 w 46"/>
                <a:gd name="T15" fmla="*/ 4 h 41"/>
                <a:gd name="T16" fmla="*/ 33 w 46"/>
                <a:gd name="T17" fmla="*/ 3 h 41"/>
                <a:gd name="T18" fmla="*/ 45 w 46"/>
                <a:gd name="T19" fmla="*/ 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41"/>
                <a:gd name="T32" fmla="*/ 46 w 46"/>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41">
                  <a:moveTo>
                    <a:pt x="45" y="7"/>
                  </a:moveTo>
                  <a:lnTo>
                    <a:pt x="33" y="3"/>
                  </a:lnTo>
                  <a:lnTo>
                    <a:pt x="14" y="0"/>
                  </a:lnTo>
                  <a:lnTo>
                    <a:pt x="0" y="37"/>
                  </a:lnTo>
                  <a:lnTo>
                    <a:pt x="20" y="40"/>
                  </a:lnTo>
                  <a:lnTo>
                    <a:pt x="8" y="36"/>
                  </a:lnTo>
                  <a:lnTo>
                    <a:pt x="45" y="7"/>
                  </a:lnTo>
                  <a:lnTo>
                    <a:pt x="39" y="4"/>
                  </a:lnTo>
                  <a:lnTo>
                    <a:pt x="33" y="3"/>
                  </a:lnTo>
                  <a:lnTo>
                    <a:pt x="45" y="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67" name="Freeform 365"/>
            <p:cNvSpPr>
              <a:spLocks/>
            </p:cNvSpPr>
            <p:nvPr/>
          </p:nvSpPr>
          <p:spPr bwMode="auto">
            <a:xfrm>
              <a:off x="3814" y="2929"/>
              <a:ext cx="67" cy="36"/>
            </a:xfrm>
            <a:custGeom>
              <a:avLst/>
              <a:gdLst>
                <a:gd name="T0" fmla="*/ 60 w 67"/>
                <a:gd name="T1" fmla="*/ 25 h 36"/>
                <a:gd name="T2" fmla="*/ 51 w 67"/>
                <a:gd name="T3" fmla="*/ 6 h 36"/>
                <a:gd name="T4" fmla="*/ 40 w 67"/>
                <a:gd name="T5" fmla="*/ 0 h 36"/>
                <a:gd name="T6" fmla="*/ 0 w 67"/>
                <a:gd name="T7" fmla="*/ 29 h 36"/>
                <a:gd name="T8" fmla="*/ 11 w 67"/>
                <a:gd name="T9" fmla="*/ 35 h 36"/>
                <a:gd name="T10" fmla="*/ 2 w 67"/>
                <a:gd name="T11" fmla="*/ 16 h 36"/>
                <a:gd name="T12" fmla="*/ 60 w 67"/>
                <a:gd name="T13" fmla="*/ 25 h 36"/>
                <a:gd name="T14" fmla="*/ 66 w 67"/>
                <a:gd name="T15" fmla="*/ 13 h 36"/>
                <a:gd name="T16" fmla="*/ 51 w 67"/>
                <a:gd name="T17" fmla="*/ 6 h 36"/>
                <a:gd name="T18" fmla="*/ 60 w 67"/>
                <a:gd name="T19" fmla="*/ 25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36"/>
                <a:gd name="T32" fmla="*/ 67 w 67"/>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36">
                  <a:moveTo>
                    <a:pt x="60" y="25"/>
                  </a:moveTo>
                  <a:lnTo>
                    <a:pt x="51" y="6"/>
                  </a:lnTo>
                  <a:lnTo>
                    <a:pt x="40" y="0"/>
                  </a:lnTo>
                  <a:lnTo>
                    <a:pt x="0" y="29"/>
                  </a:lnTo>
                  <a:lnTo>
                    <a:pt x="11" y="35"/>
                  </a:lnTo>
                  <a:lnTo>
                    <a:pt x="2" y="16"/>
                  </a:lnTo>
                  <a:lnTo>
                    <a:pt x="60" y="25"/>
                  </a:lnTo>
                  <a:lnTo>
                    <a:pt x="66" y="13"/>
                  </a:lnTo>
                  <a:lnTo>
                    <a:pt x="51" y="6"/>
                  </a:lnTo>
                  <a:lnTo>
                    <a:pt x="60" y="25"/>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68" name="Freeform 366"/>
            <p:cNvSpPr>
              <a:spLocks/>
            </p:cNvSpPr>
            <p:nvPr/>
          </p:nvSpPr>
          <p:spPr bwMode="auto">
            <a:xfrm>
              <a:off x="3811" y="2949"/>
              <a:ext cx="62" cy="27"/>
            </a:xfrm>
            <a:custGeom>
              <a:avLst/>
              <a:gdLst>
                <a:gd name="T0" fmla="*/ 50 w 62"/>
                <a:gd name="T1" fmla="*/ 26 h 27"/>
                <a:gd name="T2" fmla="*/ 59 w 62"/>
                <a:gd name="T3" fmla="*/ 18 h 27"/>
                <a:gd name="T4" fmla="*/ 61 w 62"/>
                <a:gd name="T5" fmla="*/ 8 h 27"/>
                <a:gd name="T6" fmla="*/ 4 w 62"/>
                <a:gd name="T7" fmla="*/ 0 h 27"/>
                <a:gd name="T8" fmla="*/ 0 w 62"/>
                <a:gd name="T9" fmla="*/ 9 h 27"/>
                <a:gd name="T10" fmla="*/ 8 w 62"/>
                <a:gd name="T11" fmla="*/ 1 h 27"/>
                <a:gd name="T12" fmla="*/ 50 w 62"/>
                <a:gd name="T13" fmla="*/ 26 h 27"/>
                <a:gd name="T14" fmla="*/ 57 w 62"/>
                <a:gd name="T15" fmla="*/ 22 h 27"/>
                <a:gd name="T16" fmla="*/ 59 w 62"/>
                <a:gd name="T17" fmla="*/ 18 h 27"/>
                <a:gd name="T18" fmla="*/ 50 w 62"/>
                <a:gd name="T19" fmla="*/ 2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7"/>
                <a:gd name="T32" fmla="*/ 62 w 6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7">
                  <a:moveTo>
                    <a:pt x="50" y="26"/>
                  </a:moveTo>
                  <a:lnTo>
                    <a:pt x="59" y="18"/>
                  </a:lnTo>
                  <a:lnTo>
                    <a:pt x="61" y="8"/>
                  </a:lnTo>
                  <a:lnTo>
                    <a:pt x="4" y="0"/>
                  </a:lnTo>
                  <a:lnTo>
                    <a:pt x="0" y="9"/>
                  </a:lnTo>
                  <a:lnTo>
                    <a:pt x="8" y="1"/>
                  </a:lnTo>
                  <a:lnTo>
                    <a:pt x="50" y="26"/>
                  </a:lnTo>
                  <a:lnTo>
                    <a:pt x="57" y="22"/>
                  </a:lnTo>
                  <a:lnTo>
                    <a:pt x="59" y="18"/>
                  </a:lnTo>
                  <a:lnTo>
                    <a:pt x="50" y="26"/>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69" name="Freeform 367"/>
            <p:cNvSpPr>
              <a:spLocks/>
            </p:cNvSpPr>
            <p:nvPr/>
          </p:nvSpPr>
          <p:spPr bwMode="auto">
            <a:xfrm>
              <a:off x="3801" y="2950"/>
              <a:ext cx="58" cy="43"/>
            </a:xfrm>
            <a:custGeom>
              <a:avLst/>
              <a:gdLst>
                <a:gd name="T0" fmla="*/ 29 w 58"/>
                <a:gd name="T1" fmla="*/ 42 h 43"/>
                <a:gd name="T2" fmla="*/ 41 w 58"/>
                <a:gd name="T3" fmla="*/ 37 h 43"/>
                <a:gd name="T4" fmla="*/ 57 w 58"/>
                <a:gd name="T5" fmla="*/ 28 h 43"/>
                <a:gd name="T6" fmla="*/ 16 w 58"/>
                <a:gd name="T7" fmla="*/ 0 h 43"/>
                <a:gd name="T8" fmla="*/ 0 w 58"/>
                <a:gd name="T9" fmla="*/ 9 h 43"/>
                <a:gd name="T10" fmla="*/ 12 w 58"/>
                <a:gd name="T11" fmla="*/ 4 h 43"/>
                <a:gd name="T12" fmla="*/ 29 w 58"/>
                <a:gd name="T13" fmla="*/ 42 h 43"/>
                <a:gd name="T14" fmla="*/ 37 w 58"/>
                <a:gd name="T15" fmla="*/ 41 h 43"/>
                <a:gd name="T16" fmla="*/ 41 w 58"/>
                <a:gd name="T17" fmla="*/ 37 h 43"/>
                <a:gd name="T18" fmla="*/ 29 w 58"/>
                <a:gd name="T19" fmla="*/ 42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43"/>
                <a:gd name="T32" fmla="*/ 58 w 58"/>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43">
                  <a:moveTo>
                    <a:pt x="29" y="42"/>
                  </a:moveTo>
                  <a:lnTo>
                    <a:pt x="41" y="37"/>
                  </a:lnTo>
                  <a:lnTo>
                    <a:pt x="57" y="28"/>
                  </a:lnTo>
                  <a:lnTo>
                    <a:pt x="16" y="0"/>
                  </a:lnTo>
                  <a:lnTo>
                    <a:pt x="0" y="9"/>
                  </a:lnTo>
                  <a:lnTo>
                    <a:pt x="12" y="4"/>
                  </a:lnTo>
                  <a:lnTo>
                    <a:pt x="29" y="42"/>
                  </a:lnTo>
                  <a:lnTo>
                    <a:pt x="37" y="41"/>
                  </a:lnTo>
                  <a:lnTo>
                    <a:pt x="41" y="37"/>
                  </a:lnTo>
                  <a:lnTo>
                    <a:pt x="29" y="42"/>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70" name="Freeform 368"/>
            <p:cNvSpPr>
              <a:spLocks/>
            </p:cNvSpPr>
            <p:nvPr/>
          </p:nvSpPr>
          <p:spPr bwMode="auto">
            <a:xfrm>
              <a:off x="3782" y="2955"/>
              <a:ext cx="41" cy="45"/>
            </a:xfrm>
            <a:custGeom>
              <a:avLst/>
              <a:gdLst>
                <a:gd name="T0" fmla="*/ 10 w 41"/>
                <a:gd name="T1" fmla="*/ 44 h 45"/>
                <a:gd name="T2" fmla="*/ 15 w 41"/>
                <a:gd name="T3" fmla="*/ 44 h 45"/>
                <a:gd name="T4" fmla="*/ 40 w 41"/>
                <a:gd name="T5" fmla="*/ 39 h 45"/>
                <a:gd name="T6" fmla="*/ 25 w 41"/>
                <a:gd name="T7" fmla="*/ 0 h 45"/>
                <a:gd name="T8" fmla="*/ 0 w 41"/>
                <a:gd name="T9" fmla="*/ 6 h 45"/>
                <a:gd name="T10" fmla="*/ 6 w 41"/>
                <a:gd name="T11" fmla="*/ 6 h 45"/>
                <a:gd name="T12" fmla="*/ 10 w 41"/>
                <a:gd name="T13" fmla="*/ 44 h 45"/>
                <a:gd name="T14" fmla="*/ 11 w 41"/>
                <a:gd name="T15" fmla="*/ 44 h 45"/>
                <a:gd name="T16" fmla="*/ 15 w 41"/>
                <a:gd name="T17" fmla="*/ 44 h 45"/>
                <a:gd name="T18" fmla="*/ 10 w 41"/>
                <a:gd name="T19" fmla="*/ 44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5"/>
                <a:gd name="T32" fmla="*/ 41 w 4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5">
                  <a:moveTo>
                    <a:pt x="10" y="44"/>
                  </a:moveTo>
                  <a:lnTo>
                    <a:pt x="15" y="44"/>
                  </a:lnTo>
                  <a:lnTo>
                    <a:pt x="40" y="39"/>
                  </a:lnTo>
                  <a:lnTo>
                    <a:pt x="25" y="0"/>
                  </a:lnTo>
                  <a:lnTo>
                    <a:pt x="0" y="6"/>
                  </a:lnTo>
                  <a:lnTo>
                    <a:pt x="6" y="6"/>
                  </a:lnTo>
                  <a:lnTo>
                    <a:pt x="10" y="44"/>
                  </a:lnTo>
                  <a:lnTo>
                    <a:pt x="11" y="44"/>
                  </a:lnTo>
                  <a:lnTo>
                    <a:pt x="15" y="44"/>
                  </a:lnTo>
                  <a:lnTo>
                    <a:pt x="10" y="44"/>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71" name="Freeform 369"/>
            <p:cNvSpPr>
              <a:spLocks/>
            </p:cNvSpPr>
            <p:nvPr/>
          </p:nvSpPr>
          <p:spPr bwMode="auto">
            <a:xfrm>
              <a:off x="3753" y="2962"/>
              <a:ext cx="27" cy="39"/>
            </a:xfrm>
            <a:custGeom>
              <a:avLst/>
              <a:gdLst>
                <a:gd name="T0" fmla="*/ 0 w 27"/>
                <a:gd name="T1" fmla="*/ 37 h 39"/>
                <a:gd name="T2" fmla="*/ 7 w 27"/>
                <a:gd name="T3" fmla="*/ 38 h 39"/>
                <a:gd name="T4" fmla="*/ 26 w 27"/>
                <a:gd name="T5" fmla="*/ 37 h 39"/>
                <a:gd name="T6" fmla="*/ 23 w 27"/>
                <a:gd name="T7" fmla="*/ 0 h 39"/>
                <a:gd name="T8" fmla="*/ 3 w 27"/>
                <a:gd name="T9" fmla="*/ 0 h 39"/>
                <a:gd name="T10" fmla="*/ 10 w 27"/>
                <a:gd name="T11" fmla="*/ 1 h 39"/>
                <a:gd name="T12" fmla="*/ 0 w 27"/>
                <a:gd name="T13" fmla="*/ 37 h 39"/>
                <a:gd name="T14" fmla="*/ 3 w 27"/>
                <a:gd name="T15" fmla="*/ 38 h 39"/>
                <a:gd name="T16" fmla="*/ 7 w 27"/>
                <a:gd name="T17" fmla="*/ 38 h 39"/>
                <a:gd name="T18" fmla="*/ 0 w 27"/>
                <a:gd name="T19" fmla="*/ 3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9"/>
                <a:gd name="T32" fmla="*/ 27 w 27"/>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9">
                  <a:moveTo>
                    <a:pt x="0" y="37"/>
                  </a:moveTo>
                  <a:lnTo>
                    <a:pt x="7" y="38"/>
                  </a:lnTo>
                  <a:lnTo>
                    <a:pt x="26" y="37"/>
                  </a:lnTo>
                  <a:lnTo>
                    <a:pt x="23" y="0"/>
                  </a:lnTo>
                  <a:lnTo>
                    <a:pt x="3" y="0"/>
                  </a:lnTo>
                  <a:lnTo>
                    <a:pt x="10" y="1"/>
                  </a:lnTo>
                  <a:lnTo>
                    <a:pt x="0" y="37"/>
                  </a:lnTo>
                  <a:lnTo>
                    <a:pt x="3" y="38"/>
                  </a:lnTo>
                  <a:lnTo>
                    <a:pt x="7" y="38"/>
                  </a:lnTo>
                  <a:lnTo>
                    <a:pt x="0" y="3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72" name="Freeform 370"/>
            <p:cNvSpPr>
              <a:spLocks/>
            </p:cNvSpPr>
            <p:nvPr/>
          </p:nvSpPr>
          <p:spPr bwMode="auto">
            <a:xfrm>
              <a:off x="3703" y="2960"/>
              <a:ext cx="51" cy="40"/>
            </a:xfrm>
            <a:custGeom>
              <a:avLst/>
              <a:gdLst>
                <a:gd name="T0" fmla="*/ 0 w 51"/>
                <a:gd name="T1" fmla="*/ 30 h 40"/>
                <a:gd name="T2" fmla="*/ 18 w 51"/>
                <a:gd name="T3" fmla="*/ 36 h 40"/>
                <a:gd name="T4" fmla="*/ 38 w 51"/>
                <a:gd name="T5" fmla="*/ 39 h 40"/>
                <a:gd name="T6" fmla="*/ 50 w 51"/>
                <a:gd name="T7" fmla="*/ 3 h 40"/>
                <a:gd name="T8" fmla="*/ 28 w 51"/>
                <a:gd name="T9" fmla="*/ 0 h 40"/>
                <a:gd name="T10" fmla="*/ 46 w 51"/>
                <a:gd name="T11" fmla="*/ 7 h 40"/>
                <a:gd name="T12" fmla="*/ 0 w 51"/>
                <a:gd name="T13" fmla="*/ 30 h 40"/>
                <a:gd name="T14" fmla="*/ 8 w 51"/>
                <a:gd name="T15" fmla="*/ 35 h 40"/>
                <a:gd name="T16" fmla="*/ 18 w 51"/>
                <a:gd name="T17" fmla="*/ 36 h 40"/>
                <a:gd name="T18" fmla="*/ 0 w 51"/>
                <a:gd name="T19" fmla="*/ 3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40"/>
                <a:gd name="T32" fmla="*/ 51 w 51"/>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40">
                  <a:moveTo>
                    <a:pt x="0" y="30"/>
                  </a:moveTo>
                  <a:lnTo>
                    <a:pt x="18" y="36"/>
                  </a:lnTo>
                  <a:lnTo>
                    <a:pt x="38" y="39"/>
                  </a:lnTo>
                  <a:lnTo>
                    <a:pt x="50" y="3"/>
                  </a:lnTo>
                  <a:lnTo>
                    <a:pt x="28" y="0"/>
                  </a:lnTo>
                  <a:lnTo>
                    <a:pt x="46" y="7"/>
                  </a:lnTo>
                  <a:lnTo>
                    <a:pt x="0" y="30"/>
                  </a:lnTo>
                  <a:lnTo>
                    <a:pt x="8" y="35"/>
                  </a:lnTo>
                  <a:lnTo>
                    <a:pt x="18" y="36"/>
                  </a:lnTo>
                  <a:lnTo>
                    <a:pt x="0" y="3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73" name="Freeform 371"/>
            <p:cNvSpPr>
              <a:spLocks/>
            </p:cNvSpPr>
            <p:nvPr/>
          </p:nvSpPr>
          <p:spPr bwMode="auto">
            <a:xfrm>
              <a:off x="3674" y="2957"/>
              <a:ext cx="75" cy="31"/>
            </a:xfrm>
            <a:custGeom>
              <a:avLst/>
              <a:gdLst>
                <a:gd name="T0" fmla="*/ 11 w 75"/>
                <a:gd name="T1" fmla="*/ 1 h 31"/>
                <a:gd name="T2" fmla="*/ 13 w 75"/>
                <a:gd name="T3" fmla="*/ 21 h 31"/>
                <a:gd name="T4" fmla="*/ 24 w 75"/>
                <a:gd name="T5" fmla="*/ 30 h 31"/>
                <a:gd name="T6" fmla="*/ 74 w 75"/>
                <a:gd name="T7" fmla="*/ 9 h 31"/>
                <a:gd name="T8" fmla="*/ 63 w 75"/>
                <a:gd name="T9" fmla="*/ 0 h 31"/>
                <a:gd name="T10" fmla="*/ 65 w 75"/>
                <a:gd name="T11" fmla="*/ 20 h 31"/>
                <a:gd name="T12" fmla="*/ 11 w 75"/>
                <a:gd name="T13" fmla="*/ 1 h 31"/>
                <a:gd name="T14" fmla="*/ 0 w 75"/>
                <a:gd name="T15" fmla="*/ 13 h 31"/>
                <a:gd name="T16" fmla="*/ 13 w 75"/>
                <a:gd name="T17" fmla="*/ 21 h 31"/>
                <a:gd name="T18" fmla="*/ 11 w 75"/>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31"/>
                <a:gd name="T32" fmla="*/ 75 w 7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31">
                  <a:moveTo>
                    <a:pt x="11" y="1"/>
                  </a:moveTo>
                  <a:lnTo>
                    <a:pt x="13" y="21"/>
                  </a:lnTo>
                  <a:lnTo>
                    <a:pt x="24" y="30"/>
                  </a:lnTo>
                  <a:lnTo>
                    <a:pt x="74" y="9"/>
                  </a:lnTo>
                  <a:lnTo>
                    <a:pt x="63" y="0"/>
                  </a:lnTo>
                  <a:lnTo>
                    <a:pt x="65" y="20"/>
                  </a:lnTo>
                  <a:lnTo>
                    <a:pt x="11" y="1"/>
                  </a:lnTo>
                  <a:lnTo>
                    <a:pt x="0" y="13"/>
                  </a:lnTo>
                  <a:lnTo>
                    <a:pt x="13" y="21"/>
                  </a:lnTo>
                  <a:lnTo>
                    <a:pt x="11" y="1"/>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74" name="Freeform 372"/>
            <p:cNvSpPr>
              <a:spLocks/>
            </p:cNvSpPr>
            <p:nvPr/>
          </p:nvSpPr>
          <p:spPr bwMode="auto">
            <a:xfrm>
              <a:off x="1292" y="1846"/>
              <a:ext cx="675" cy="392"/>
            </a:xfrm>
            <a:custGeom>
              <a:avLst/>
              <a:gdLst>
                <a:gd name="T0" fmla="*/ 167 w 675"/>
                <a:gd name="T1" fmla="*/ 159 h 392"/>
                <a:gd name="T2" fmla="*/ 206 w 675"/>
                <a:gd name="T3" fmla="*/ 146 h 392"/>
                <a:gd name="T4" fmla="*/ 244 w 675"/>
                <a:gd name="T5" fmla="*/ 143 h 392"/>
                <a:gd name="T6" fmla="*/ 280 w 675"/>
                <a:gd name="T7" fmla="*/ 154 h 392"/>
                <a:gd name="T8" fmla="*/ 304 w 675"/>
                <a:gd name="T9" fmla="*/ 172 h 392"/>
                <a:gd name="T10" fmla="*/ 311 w 675"/>
                <a:gd name="T11" fmla="*/ 190 h 392"/>
                <a:gd name="T12" fmla="*/ 306 w 675"/>
                <a:gd name="T13" fmla="*/ 211 h 392"/>
                <a:gd name="T14" fmla="*/ 293 w 675"/>
                <a:gd name="T15" fmla="*/ 229 h 392"/>
                <a:gd name="T16" fmla="*/ 378 w 675"/>
                <a:gd name="T17" fmla="*/ 250 h 392"/>
                <a:gd name="T18" fmla="*/ 394 w 675"/>
                <a:gd name="T19" fmla="*/ 251 h 392"/>
                <a:gd name="T20" fmla="*/ 406 w 675"/>
                <a:gd name="T21" fmla="*/ 248 h 392"/>
                <a:gd name="T22" fmla="*/ 427 w 675"/>
                <a:gd name="T23" fmla="*/ 240 h 392"/>
                <a:gd name="T24" fmla="*/ 198 w 675"/>
                <a:gd name="T25" fmla="*/ 282 h 392"/>
                <a:gd name="T26" fmla="*/ 247 w 675"/>
                <a:gd name="T27" fmla="*/ 320 h 392"/>
                <a:gd name="T28" fmla="*/ 257 w 675"/>
                <a:gd name="T29" fmla="*/ 321 h 392"/>
                <a:gd name="T30" fmla="*/ 270 w 675"/>
                <a:gd name="T31" fmla="*/ 316 h 392"/>
                <a:gd name="T32" fmla="*/ 162 w 675"/>
                <a:gd name="T33" fmla="*/ 370 h 392"/>
                <a:gd name="T34" fmla="*/ 183 w 675"/>
                <a:gd name="T35" fmla="*/ 359 h 392"/>
                <a:gd name="T36" fmla="*/ 185 w 675"/>
                <a:gd name="T37" fmla="*/ 352 h 392"/>
                <a:gd name="T38" fmla="*/ 178 w 675"/>
                <a:gd name="T39" fmla="*/ 344 h 392"/>
                <a:gd name="T40" fmla="*/ 64 w 675"/>
                <a:gd name="T41" fmla="*/ 253 h 392"/>
                <a:gd name="T42" fmla="*/ 51 w 675"/>
                <a:gd name="T43" fmla="*/ 253 h 392"/>
                <a:gd name="T44" fmla="*/ 39 w 675"/>
                <a:gd name="T45" fmla="*/ 258 h 392"/>
                <a:gd name="T46" fmla="*/ 172 w 675"/>
                <a:gd name="T47" fmla="*/ 261 h 392"/>
                <a:gd name="T48" fmla="*/ 234 w 675"/>
                <a:gd name="T49" fmla="*/ 230 h 392"/>
                <a:gd name="T50" fmla="*/ 244 w 675"/>
                <a:gd name="T51" fmla="*/ 214 h 392"/>
                <a:gd name="T52" fmla="*/ 239 w 675"/>
                <a:gd name="T53" fmla="*/ 200 h 392"/>
                <a:gd name="T54" fmla="*/ 221 w 675"/>
                <a:gd name="T55" fmla="*/ 190 h 392"/>
                <a:gd name="T56" fmla="*/ 201 w 675"/>
                <a:gd name="T57" fmla="*/ 188 h 392"/>
                <a:gd name="T58" fmla="*/ 172 w 675"/>
                <a:gd name="T59" fmla="*/ 198 h 392"/>
                <a:gd name="T60" fmla="*/ 473 w 675"/>
                <a:gd name="T61" fmla="*/ 0 h 392"/>
                <a:gd name="T62" fmla="*/ 520 w 675"/>
                <a:gd name="T63" fmla="*/ 50 h 392"/>
                <a:gd name="T64" fmla="*/ 478 w 675"/>
                <a:gd name="T65" fmla="*/ 49 h 392"/>
                <a:gd name="T66" fmla="*/ 445 w 675"/>
                <a:gd name="T67" fmla="*/ 57 h 392"/>
                <a:gd name="T68" fmla="*/ 437 w 675"/>
                <a:gd name="T69" fmla="*/ 122 h 392"/>
                <a:gd name="T70" fmla="*/ 466 w 675"/>
                <a:gd name="T71" fmla="*/ 105 h 392"/>
                <a:gd name="T72" fmla="*/ 473 w 675"/>
                <a:gd name="T73" fmla="*/ 97 h 392"/>
                <a:gd name="T74" fmla="*/ 466 w 675"/>
                <a:gd name="T75" fmla="*/ 88 h 392"/>
                <a:gd name="T76" fmla="*/ 563 w 675"/>
                <a:gd name="T77" fmla="*/ 125 h 392"/>
                <a:gd name="T78" fmla="*/ 520 w 675"/>
                <a:gd name="T79" fmla="*/ 130 h 392"/>
                <a:gd name="T80" fmla="*/ 504 w 675"/>
                <a:gd name="T81" fmla="*/ 125 h 392"/>
                <a:gd name="T82" fmla="*/ 489 w 675"/>
                <a:gd name="T83" fmla="*/ 130 h 392"/>
                <a:gd name="T84" fmla="*/ 507 w 675"/>
                <a:gd name="T85" fmla="*/ 177 h 392"/>
                <a:gd name="T86" fmla="*/ 517 w 675"/>
                <a:gd name="T87" fmla="*/ 183 h 392"/>
                <a:gd name="T88" fmla="*/ 527 w 675"/>
                <a:gd name="T89" fmla="*/ 180 h 392"/>
                <a:gd name="T90" fmla="*/ 566 w 675"/>
                <a:gd name="T91" fmla="*/ 161 h 392"/>
                <a:gd name="T92" fmla="*/ 592 w 675"/>
                <a:gd name="T93" fmla="*/ 141 h 392"/>
                <a:gd name="T94" fmla="*/ 599 w 675"/>
                <a:gd name="T95" fmla="*/ 127 h 392"/>
                <a:gd name="T96" fmla="*/ 602 w 675"/>
                <a:gd name="T97" fmla="*/ 112 h 392"/>
                <a:gd name="T98" fmla="*/ 599 w 675"/>
                <a:gd name="T99" fmla="*/ 96 h 392"/>
                <a:gd name="T100" fmla="*/ 635 w 675"/>
                <a:gd name="T101" fmla="*/ 75 h 392"/>
                <a:gd name="T102" fmla="*/ 440 w 675"/>
                <a:gd name="T103" fmla="*/ 230 h 392"/>
                <a:gd name="T104" fmla="*/ 455 w 675"/>
                <a:gd name="T105" fmla="*/ 222 h 392"/>
                <a:gd name="T106" fmla="*/ 455 w 675"/>
                <a:gd name="T107" fmla="*/ 214 h 392"/>
                <a:gd name="T108" fmla="*/ 342 w 675"/>
                <a:gd name="T109" fmla="*/ 123 h 392"/>
                <a:gd name="T110" fmla="*/ 327 w 675"/>
                <a:gd name="T111" fmla="*/ 117 h 392"/>
                <a:gd name="T112" fmla="*/ 319 w 675"/>
                <a:gd name="T113" fmla="*/ 115 h 392"/>
                <a:gd name="T114" fmla="*/ 306 w 675"/>
                <a:gd name="T115" fmla="*/ 122 h 3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5"/>
                <a:gd name="T175" fmla="*/ 0 h 392"/>
                <a:gd name="T176" fmla="*/ 675 w 675"/>
                <a:gd name="T177" fmla="*/ 392 h 3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5" h="392">
                  <a:moveTo>
                    <a:pt x="0" y="240"/>
                  </a:moveTo>
                  <a:lnTo>
                    <a:pt x="149" y="165"/>
                  </a:lnTo>
                  <a:lnTo>
                    <a:pt x="157" y="162"/>
                  </a:lnTo>
                  <a:lnTo>
                    <a:pt x="167" y="159"/>
                  </a:lnTo>
                  <a:lnTo>
                    <a:pt x="175" y="156"/>
                  </a:lnTo>
                  <a:lnTo>
                    <a:pt x="185" y="153"/>
                  </a:lnTo>
                  <a:lnTo>
                    <a:pt x="196" y="149"/>
                  </a:lnTo>
                  <a:lnTo>
                    <a:pt x="206" y="146"/>
                  </a:lnTo>
                  <a:lnTo>
                    <a:pt x="214" y="144"/>
                  </a:lnTo>
                  <a:lnTo>
                    <a:pt x="224" y="143"/>
                  </a:lnTo>
                  <a:lnTo>
                    <a:pt x="234" y="143"/>
                  </a:lnTo>
                  <a:lnTo>
                    <a:pt x="244" y="143"/>
                  </a:lnTo>
                  <a:lnTo>
                    <a:pt x="255" y="146"/>
                  </a:lnTo>
                  <a:lnTo>
                    <a:pt x="265" y="148"/>
                  </a:lnTo>
                  <a:lnTo>
                    <a:pt x="273" y="149"/>
                  </a:lnTo>
                  <a:lnTo>
                    <a:pt x="280" y="154"/>
                  </a:lnTo>
                  <a:lnTo>
                    <a:pt x="288" y="157"/>
                  </a:lnTo>
                  <a:lnTo>
                    <a:pt x="296" y="162"/>
                  </a:lnTo>
                  <a:lnTo>
                    <a:pt x="298" y="167"/>
                  </a:lnTo>
                  <a:lnTo>
                    <a:pt x="304" y="172"/>
                  </a:lnTo>
                  <a:lnTo>
                    <a:pt x="306" y="175"/>
                  </a:lnTo>
                  <a:lnTo>
                    <a:pt x="309" y="180"/>
                  </a:lnTo>
                  <a:lnTo>
                    <a:pt x="311" y="185"/>
                  </a:lnTo>
                  <a:lnTo>
                    <a:pt x="311" y="190"/>
                  </a:lnTo>
                  <a:lnTo>
                    <a:pt x="311" y="195"/>
                  </a:lnTo>
                  <a:lnTo>
                    <a:pt x="309" y="200"/>
                  </a:lnTo>
                  <a:lnTo>
                    <a:pt x="309" y="206"/>
                  </a:lnTo>
                  <a:lnTo>
                    <a:pt x="306" y="211"/>
                  </a:lnTo>
                  <a:lnTo>
                    <a:pt x="304" y="216"/>
                  </a:lnTo>
                  <a:lnTo>
                    <a:pt x="298" y="221"/>
                  </a:lnTo>
                  <a:lnTo>
                    <a:pt x="296" y="224"/>
                  </a:lnTo>
                  <a:lnTo>
                    <a:pt x="293" y="229"/>
                  </a:lnTo>
                  <a:lnTo>
                    <a:pt x="288" y="234"/>
                  </a:lnTo>
                  <a:lnTo>
                    <a:pt x="283" y="237"/>
                  </a:lnTo>
                  <a:lnTo>
                    <a:pt x="373" y="248"/>
                  </a:lnTo>
                  <a:lnTo>
                    <a:pt x="378" y="250"/>
                  </a:lnTo>
                  <a:lnTo>
                    <a:pt x="383" y="251"/>
                  </a:lnTo>
                  <a:lnTo>
                    <a:pt x="386" y="251"/>
                  </a:lnTo>
                  <a:lnTo>
                    <a:pt x="391" y="251"/>
                  </a:lnTo>
                  <a:lnTo>
                    <a:pt x="394" y="251"/>
                  </a:lnTo>
                  <a:lnTo>
                    <a:pt x="396" y="251"/>
                  </a:lnTo>
                  <a:lnTo>
                    <a:pt x="401" y="251"/>
                  </a:lnTo>
                  <a:lnTo>
                    <a:pt x="404" y="250"/>
                  </a:lnTo>
                  <a:lnTo>
                    <a:pt x="406" y="248"/>
                  </a:lnTo>
                  <a:lnTo>
                    <a:pt x="412" y="248"/>
                  </a:lnTo>
                  <a:lnTo>
                    <a:pt x="414" y="247"/>
                  </a:lnTo>
                  <a:lnTo>
                    <a:pt x="417" y="245"/>
                  </a:lnTo>
                  <a:lnTo>
                    <a:pt x="427" y="240"/>
                  </a:lnTo>
                  <a:lnTo>
                    <a:pt x="453" y="261"/>
                  </a:lnTo>
                  <a:lnTo>
                    <a:pt x="376" y="299"/>
                  </a:lnTo>
                  <a:lnTo>
                    <a:pt x="219" y="273"/>
                  </a:lnTo>
                  <a:lnTo>
                    <a:pt x="198" y="282"/>
                  </a:lnTo>
                  <a:lnTo>
                    <a:pt x="237" y="312"/>
                  </a:lnTo>
                  <a:lnTo>
                    <a:pt x="239" y="315"/>
                  </a:lnTo>
                  <a:lnTo>
                    <a:pt x="244" y="318"/>
                  </a:lnTo>
                  <a:lnTo>
                    <a:pt x="247" y="320"/>
                  </a:lnTo>
                  <a:lnTo>
                    <a:pt x="250" y="321"/>
                  </a:lnTo>
                  <a:lnTo>
                    <a:pt x="252" y="321"/>
                  </a:lnTo>
                  <a:lnTo>
                    <a:pt x="255" y="321"/>
                  </a:lnTo>
                  <a:lnTo>
                    <a:pt x="257" y="321"/>
                  </a:lnTo>
                  <a:lnTo>
                    <a:pt x="260" y="321"/>
                  </a:lnTo>
                  <a:lnTo>
                    <a:pt x="262" y="320"/>
                  </a:lnTo>
                  <a:lnTo>
                    <a:pt x="268" y="320"/>
                  </a:lnTo>
                  <a:lnTo>
                    <a:pt x="270" y="316"/>
                  </a:lnTo>
                  <a:lnTo>
                    <a:pt x="283" y="310"/>
                  </a:lnTo>
                  <a:lnTo>
                    <a:pt x="309" y="333"/>
                  </a:lnTo>
                  <a:lnTo>
                    <a:pt x="188" y="391"/>
                  </a:lnTo>
                  <a:lnTo>
                    <a:pt x="162" y="370"/>
                  </a:lnTo>
                  <a:lnTo>
                    <a:pt x="172" y="365"/>
                  </a:lnTo>
                  <a:lnTo>
                    <a:pt x="178" y="363"/>
                  </a:lnTo>
                  <a:lnTo>
                    <a:pt x="180" y="360"/>
                  </a:lnTo>
                  <a:lnTo>
                    <a:pt x="183" y="359"/>
                  </a:lnTo>
                  <a:lnTo>
                    <a:pt x="185" y="357"/>
                  </a:lnTo>
                  <a:lnTo>
                    <a:pt x="185" y="355"/>
                  </a:lnTo>
                  <a:lnTo>
                    <a:pt x="185" y="354"/>
                  </a:lnTo>
                  <a:lnTo>
                    <a:pt x="185" y="352"/>
                  </a:lnTo>
                  <a:lnTo>
                    <a:pt x="185" y="350"/>
                  </a:lnTo>
                  <a:lnTo>
                    <a:pt x="183" y="349"/>
                  </a:lnTo>
                  <a:lnTo>
                    <a:pt x="180" y="346"/>
                  </a:lnTo>
                  <a:lnTo>
                    <a:pt x="178" y="344"/>
                  </a:lnTo>
                  <a:lnTo>
                    <a:pt x="72" y="258"/>
                  </a:lnTo>
                  <a:lnTo>
                    <a:pt x="69" y="256"/>
                  </a:lnTo>
                  <a:lnTo>
                    <a:pt x="64" y="255"/>
                  </a:lnTo>
                  <a:lnTo>
                    <a:pt x="64" y="253"/>
                  </a:lnTo>
                  <a:lnTo>
                    <a:pt x="62" y="253"/>
                  </a:lnTo>
                  <a:lnTo>
                    <a:pt x="59" y="251"/>
                  </a:lnTo>
                  <a:lnTo>
                    <a:pt x="54" y="251"/>
                  </a:lnTo>
                  <a:lnTo>
                    <a:pt x="51" y="253"/>
                  </a:lnTo>
                  <a:lnTo>
                    <a:pt x="49" y="253"/>
                  </a:lnTo>
                  <a:lnTo>
                    <a:pt x="44" y="255"/>
                  </a:lnTo>
                  <a:lnTo>
                    <a:pt x="41" y="255"/>
                  </a:lnTo>
                  <a:lnTo>
                    <a:pt x="39" y="258"/>
                  </a:lnTo>
                  <a:lnTo>
                    <a:pt x="28" y="263"/>
                  </a:lnTo>
                  <a:lnTo>
                    <a:pt x="0" y="240"/>
                  </a:lnTo>
                  <a:lnTo>
                    <a:pt x="123" y="222"/>
                  </a:lnTo>
                  <a:lnTo>
                    <a:pt x="172" y="261"/>
                  </a:lnTo>
                  <a:lnTo>
                    <a:pt x="208" y="243"/>
                  </a:lnTo>
                  <a:lnTo>
                    <a:pt x="219" y="238"/>
                  </a:lnTo>
                  <a:lnTo>
                    <a:pt x="226" y="234"/>
                  </a:lnTo>
                  <a:lnTo>
                    <a:pt x="234" y="230"/>
                  </a:lnTo>
                  <a:lnTo>
                    <a:pt x="237" y="226"/>
                  </a:lnTo>
                  <a:lnTo>
                    <a:pt x="239" y="222"/>
                  </a:lnTo>
                  <a:lnTo>
                    <a:pt x="244" y="217"/>
                  </a:lnTo>
                  <a:lnTo>
                    <a:pt x="244" y="214"/>
                  </a:lnTo>
                  <a:lnTo>
                    <a:pt x="244" y="211"/>
                  </a:lnTo>
                  <a:lnTo>
                    <a:pt x="244" y="206"/>
                  </a:lnTo>
                  <a:lnTo>
                    <a:pt x="242" y="203"/>
                  </a:lnTo>
                  <a:lnTo>
                    <a:pt x="239" y="200"/>
                  </a:lnTo>
                  <a:lnTo>
                    <a:pt x="234" y="196"/>
                  </a:lnTo>
                  <a:lnTo>
                    <a:pt x="232" y="193"/>
                  </a:lnTo>
                  <a:lnTo>
                    <a:pt x="226" y="191"/>
                  </a:lnTo>
                  <a:lnTo>
                    <a:pt x="221" y="190"/>
                  </a:lnTo>
                  <a:lnTo>
                    <a:pt x="219" y="188"/>
                  </a:lnTo>
                  <a:lnTo>
                    <a:pt x="211" y="187"/>
                  </a:lnTo>
                  <a:lnTo>
                    <a:pt x="208" y="187"/>
                  </a:lnTo>
                  <a:lnTo>
                    <a:pt x="201" y="188"/>
                  </a:lnTo>
                  <a:lnTo>
                    <a:pt x="196" y="190"/>
                  </a:lnTo>
                  <a:lnTo>
                    <a:pt x="188" y="191"/>
                  </a:lnTo>
                  <a:lnTo>
                    <a:pt x="180" y="193"/>
                  </a:lnTo>
                  <a:lnTo>
                    <a:pt x="172" y="198"/>
                  </a:lnTo>
                  <a:lnTo>
                    <a:pt x="162" y="203"/>
                  </a:lnTo>
                  <a:lnTo>
                    <a:pt x="123" y="222"/>
                  </a:lnTo>
                  <a:lnTo>
                    <a:pt x="268" y="105"/>
                  </a:lnTo>
                  <a:lnTo>
                    <a:pt x="473" y="0"/>
                  </a:lnTo>
                  <a:lnTo>
                    <a:pt x="563" y="34"/>
                  </a:lnTo>
                  <a:lnTo>
                    <a:pt x="540" y="57"/>
                  </a:lnTo>
                  <a:lnTo>
                    <a:pt x="530" y="54"/>
                  </a:lnTo>
                  <a:lnTo>
                    <a:pt x="520" y="50"/>
                  </a:lnTo>
                  <a:lnTo>
                    <a:pt x="509" y="49"/>
                  </a:lnTo>
                  <a:lnTo>
                    <a:pt x="499" y="49"/>
                  </a:lnTo>
                  <a:lnTo>
                    <a:pt x="489" y="49"/>
                  </a:lnTo>
                  <a:lnTo>
                    <a:pt x="478" y="49"/>
                  </a:lnTo>
                  <a:lnTo>
                    <a:pt x="471" y="49"/>
                  </a:lnTo>
                  <a:lnTo>
                    <a:pt x="460" y="50"/>
                  </a:lnTo>
                  <a:lnTo>
                    <a:pt x="453" y="54"/>
                  </a:lnTo>
                  <a:lnTo>
                    <a:pt x="445" y="57"/>
                  </a:lnTo>
                  <a:lnTo>
                    <a:pt x="435" y="60"/>
                  </a:lnTo>
                  <a:lnTo>
                    <a:pt x="427" y="65"/>
                  </a:lnTo>
                  <a:lnTo>
                    <a:pt x="388" y="84"/>
                  </a:lnTo>
                  <a:lnTo>
                    <a:pt x="437" y="122"/>
                  </a:lnTo>
                  <a:lnTo>
                    <a:pt x="450" y="115"/>
                  </a:lnTo>
                  <a:lnTo>
                    <a:pt x="458" y="112"/>
                  </a:lnTo>
                  <a:lnTo>
                    <a:pt x="463" y="107"/>
                  </a:lnTo>
                  <a:lnTo>
                    <a:pt x="466" y="105"/>
                  </a:lnTo>
                  <a:lnTo>
                    <a:pt x="471" y="104"/>
                  </a:lnTo>
                  <a:lnTo>
                    <a:pt x="471" y="101"/>
                  </a:lnTo>
                  <a:lnTo>
                    <a:pt x="471" y="99"/>
                  </a:lnTo>
                  <a:lnTo>
                    <a:pt x="473" y="97"/>
                  </a:lnTo>
                  <a:lnTo>
                    <a:pt x="473" y="96"/>
                  </a:lnTo>
                  <a:lnTo>
                    <a:pt x="471" y="94"/>
                  </a:lnTo>
                  <a:lnTo>
                    <a:pt x="471" y="91"/>
                  </a:lnTo>
                  <a:lnTo>
                    <a:pt x="466" y="88"/>
                  </a:lnTo>
                  <a:lnTo>
                    <a:pt x="460" y="84"/>
                  </a:lnTo>
                  <a:lnTo>
                    <a:pt x="453" y="79"/>
                  </a:lnTo>
                  <a:lnTo>
                    <a:pt x="484" y="63"/>
                  </a:lnTo>
                  <a:lnTo>
                    <a:pt x="563" y="125"/>
                  </a:lnTo>
                  <a:lnTo>
                    <a:pt x="533" y="141"/>
                  </a:lnTo>
                  <a:lnTo>
                    <a:pt x="527" y="135"/>
                  </a:lnTo>
                  <a:lnTo>
                    <a:pt x="522" y="131"/>
                  </a:lnTo>
                  <a:lnTo>
                    <a:pt x="520" y="130"/>
                  </a:lnTo>
                  <a:lnTo>
                    <a:pt x="515" y="128"/>
                  </a:lnTo>
                  <a:lnTo>
                    <a:pt x="512" y="127"/>
                  </a:lnTo>
                  <a:lnTo>
                    <a:pt x="509" y="125"/>
                  </a:lnTo>
                  <a:lnTo>
                    <a:pt x="504" y="125"/>
                  </a:lnTo>
                  <a:lnTo>
                    <a:pt x="502" y="125"/>
                  </a:lnTo>
                  <a:lnTo>
                    <a:pt x="499" y="127"/>
                  </a:lnTo>
                  <a:lnTo>
                    <a:pt x="494" y="128"/>
                  </a:lnTo>
                  <a:lnTo>
                    <a:pt x="489" y="130"/>
                  </a:lnTo>
                  <a:lnTo>
                    <a:pt x="484" y="133"/>
                  </a:lnTo>
                  <a:lnTo>
                    <a:pt x="476" y="136"/>
                  </a:lnTo>
                  <a:lnTo>
                    <a:pt x="463" y="143"/>
                  </a:lnTo>
                  <a:lnTo>
                    <a:pt x="507" y="177"/>
                  </a:lnTo>
                  <a:lnTo>
                    <a:pt x="512" y="180"/>
                  </a:lnTo>
                  <a:lnTo>
                    <a:pt x="515" y="180"/>
                  </a:lnTo>
                  <a:lnTo>
                    <a:pt x="515" y="183"/>
                  </a:lnTo>
                  <a:lnTo>
                    <a:pt x="517" y="183"/>
                  </a:lnTo>
                  <a:lnTo>
                    <a:pt x="520" y="183"/>
                  </a:lnTo>
                  <a:lnTo>
                    <a:pt x="522" y="183"/>
                  </a:lnTo>
                  <a:lnTo>
                    <a:pt x="525" y="183"/>
                  </a:lnTo>
                  <a:lnTo>
                    <a:pt x="527" y="180"/>
                  </a:lnTo>
                  <a:lnTo>
                    <a:pt x="530" y="180"/>
                  </a:lnTo>
                  <a:lnTo>
                    <a:pt x="535" y="177"/>
                  </a:lnTo>
                  <a:lnTo>
                    <a:pt x="556" y="167"/>
                  </a:lnTo>
                  <a:lnTo>
                    <a:pt x="566" y="161"/>
                  </a:lnTo>
                  <a:lnTo>
                    <a:pt x="576" y="154"/>
                  </a:lnTo>
                  <a:lnTo>
                    <a:pt x="584" y="149"/>
                  </a:lnTo>
                  <a:lnTo>
                    <a:pt x="589" y="143"/>
                  </a:lnTo>
                  <a:lnTo>
                    <a:pt x="592" y="141"/>
                  </a:lnTo>
                  <a:lnTo>
                    <a:pt x="594" y="136"/>
                  </a:lnTo>
                  <a:lnTo>
                    <a:pt x="597" y="133"/>
                  </a:lnTo>
                  <a:lnTo>
                    <a:pt x="599" y="130"/>
                  </a:lnTo>
                  <a:lnTo>
                    <a:pt x="599" y="127"/>
                  </a:lnTo>
                  <a:lnTo>
                    <a:pt x="599" y="123"/>
                  </a:lnTo>
                  <a:lnTo>
                    <a:pt x="602" y="118"/>
                  </a:lnTo>
                  <a:lnTo>
                    <a:pt x="602" y="115"/>
                  </a:lnTo>
                  <a:lnTo>
                    <a:pt x="602" y="112"/>
                  </a:lnTo>
                  <a:lnTo>
                    <a:pt x="602" y="107"/>
                  </a:lnTo>
                  <a:lnTo>
                    <a:pt x="599" y="104"/>
                  </a:lnTo>
                  <a:lnTo>
                    <a:pt x="599" y="99"/>
                  </a:lnTo>
                  <a:lnTo>
                    <a:pt x="599" y="96"/>
                  </a:lnTo>
                  <a:lnTo>
                    <a:pt x="597" y="92"/>
                  </a:lnTo>
                  <a:lnTo>
                    <a:pt x="597" y="88"/>
                  </a:lnTo>
                  <a:lnTo>
                    <a:pt x="594" y="84"/>
                  </a:lnTo>
                  <a:lnTo>
                    <a:pt x="635" y="75"/>
                  </a:lnTo>
                  <a:lnTo>
                    <a:pt x="674" y="146"/>
                  </a:lnTo>
                  <a:lnTo>
                    <a:pt x="460" y="255"/>
                  </a:lnTo>
                  <a:lnTo>
                    <a:pt x="435" y="235"/>
                  </a:lnTo>
                  <a:lnTo>
                    <a:pt x="440" y="230"/>
                  </a:lnTo>
                  <a:lnTo>
                    <a:pt x="445" y="229"/>
                  </a:lnTo>
                  <a:lnTo>
                    <a:pt x="450" y="227"/>
                  </a:lnTo>
                  <a:lnTo>
                    <a:pt x="453" y="224"/>
                  </a:lnTo>
                  <a:lnTo>
                    <a:pt x="455" y="222"/>
                  </a:lnTo>
                  <a:lnTo>
                    <a:pt x="455" y="221"/>
                  </a:lnTo>
                  <a:lnTo>
                    <a:pt x="455" y="217"/>
                  </a:lnTo>
                  <a:lnTo>
                    <a:pt x="455" y="216"/>
                  </a:lnTo>
                  <a:lnTo>
                    <a:pt x="455" y="214"/>
                  </a:lnTo>
                  <a:lnTo>
                    <a:pt x="453" y="211"/>
                  </a:lnTo>
                  <a:lnTo>
                    <a:pt x="450" y="209"/>
                  </a:lnTo>
                  <a:lnTo>
                    <a:pt x="445" y="206"/>
                  </a:lnTo>
                  <a:lnTo>
                    <a:pt x="342" y="123"/>
                  </a:lnTo>
                  <a:lnTo>
                    <a:pt x="337" y="122"/>
                  </a:lnTo>
                  <a:lnTo>
                    <a:pt x="334" y="118"/>
                  </a:lnTo>
                  <a:lnTo>
                    <a:pt x="332" y="117"/>
                  </a:lnTo>
                  <a:lnTo>
                    <a:pt x="327" y="117"/>
                  </a:lnTo>
                  <a:lnTo>
                    <a:pt x="327" y="115"/>
                  </a:lnTo>
                  <a:lnTo>
                    <a:pt x="324" y="115"/>
                  </a:lnTo>
                  <a:lnTo>
                    <a:pt x="322" y="115"/>
                  </a:lnTo>
                  <a:lnTo>
                    <a:pt x="319" y="115"/>
                  </a:lnTo>
                  <a:lnTo>
                    <a:pt x="316" y="117"/>
                  </a:lnTo>
                  <a:lnTo>
                    <a:pt x="314" y="117"/>
                  </a:lnTo>
                  <a:lnTo>
                    <a:pt x="309" y="118"/>
                  </a:lnTo>
                  <a:lnTo>
                    <a:pt x="306" y="122"/>
                  </a:lnTo>
                  <a:lnTo>
                    <a:pt x="296" y="127"/>
                  </a:lnTo>
                  <a:lnTo>
                    <a:pt x="268" y="105"/>
                  </a:lnTo>
                  <a:lnTo>
                    <a:pt x="0" y="24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75" name="Freeform 373"/>
            <p:cNvSpPr>
              <a:spLocks/>
            </p:cNvSpPr>
            <p:nvPr/>
          </p:nvSpPr>
          <p:spPr bwMode="auto">
            <a:xfrm>
              <a:off x="1879" y="1713"/>
              <a:ext cx="315" cy="216"/>
            </a:xfrm>
            <a:custGeom>
              <a:avLst/>
              <a:gdLst>
                <a:gd name="T0" fmla="*/ 236 w 315"/>
                <a:gd name="T1" fmla="*/ 41 h 216"/>
                <a:gd name="T2" fmla="*/ 196 w 315"/>
                <a:gd name="T3" fmla="*/ 59 h 216"/>
                <a:gd name="T4" fmla="*/ 171 w 315"/>
                <a:gd name="T5" fmla="*/ 54 h 216"/>
                <a:gd name="T6" fmla="*/ 151 w 315"/>
                <a:gd name="T7" fmla="*/ 53 h 216"/>
                <a:gd name="T8" fmla="*/ 128 w 315"/>
                <a:gd name="T9" fmla="*/ 53 h 216"/>
                <a:gd name="T10" fmla="*/ 108 w 315"/>
                <a:gd name="T11" fmla="*/ 57 h 216"/>
                <a:gd name="T12" fmla="*/ 90 w 315"/>
                <a:gd name="T13" fmla="*/ 67 h 216"/>
                <a:gd name="T14" fmla="*/ 73 w 315"/>
                <a:gd name="T15" fmla="*/ 84 h 216"/>
                <a:gd name="T16" fmla="*/ 70 w 315"/>
                <a:gd name="T17" fmla="*/ 94 h 216"/>
                <a:gd name="T18" fmla="*/ 70 w 315"/>
                <a:gd name="T19" fmla="*/ 104 h 216"/>
                <a:gd name="T20" fmla="*/ 75 w 315"/>
                <a:gd name="T21" fmla="*/ 115 h 216"/>
                <a:gd name="T22" fmla="*/ 83 w 315"/>
                <a:gd name="T23" fmla="*/ 127 h 216"/>
                <a:gd name="T24" fmla="*/ 95 w 315"/>
                <a:gd name="T25" fmla="*/ 139 h 216"/>
                <a:gd name="T26" fmla="*/ 113 w 315"/>
                <a:gd name="T27" fmla="*/ 151 h 216"/>
                <a:gd name="T28" fmla="*/ 141 w 315"/>
                <a:gd name="T29" fmla="*/ 162 h 216"/>
                <a:gd name="T30" fmla="*/ 168 w 315"/>
                <a:gd name="T31" fmla="*/ 170 h 216"/>
                <a:gd name="T32" fmla="*/ 196 w 315"/>
                <a:gd name="T33" fmla="*/ 170 h 216"/>
                <a:gd name="T34" fmla="*/ 224 w 315"/>
                <a:gd name="T35" fmla="*/ 166 h 216"/>
                <a:gd name="T36" fmla="*/ 246 w 315"/>
                <a:gd name="T37" fmla="*/ 154 h 216"/>
                <a:gd name="T38" fmla="*/ 266 w 315"/>
                <a:gd name="T39" fmla="*/ 134 h 216"/>
                <a:gd name="T40" fmla="*/ 274 w 315"/>
                <a:gd name="T41" fmla="*/ 118 h 216"/>
                <a:gd name="T42" fmla="*/ 274 w 315"/>
                <a:gd name="T43" fmla="*/ 102 h 216"/>
                <a:gd name="T44" fmla="*/ 314 w 315"/>
                <a:gd name="T45" fmla="*/ 89 h 216"/>
                <a:gd name="T46" fmla="*/ 314 w 315"/>
                <a:gd name="T47" fmla="*/ 111 h 216"/>
                <a:gd name="T48" fmla="*/ 311 w 315"/>
                <a:gd name="T49" fmla="*/ 131 h 216"/>
                <a:gd name="T50" fmla="*/ 304 w 315"/>
                <a:gd name="T51" fmla="*/ 150 h 216"/>
                <a:gd name="T52" fmla="*/ 286 w 315"/>
                <a:gd name="T53" fmla="*/ 169 h 216"/>
                <a:gd name="T54" fmla="*/ 261 w 315"/>
                <a:gd name="T55" fmla="*/ 186 h 216"/>
                <a:gd name="T56" fmla="*/ 236 w 315"/>
                <a:gd name="T57" fmla="*/ 199 h 216"/>
                <a:gd name="T58" fmla="*/ 208 w 315"/>
                <a:gd name="T59" fmla="*/ 209 h 216"/>
                <a:gd name="T60" fmla="*/ 181 w 315"/>
                <a:gd name="T61" fmla="*/ 213 h 216"/>
                <a:gd name="T62" fmla="*/ 151 w 315"/>
                <a:gd name="T63" fmla="*/ 215 h 216"/>
                <a:gd name="T64" fmla="*/ 123 w 315"/>
                <a:gd name="T65" fmla="*/ 212 h 216"/>
                <a:gd name="T66" fmla="*/ 93 w 315"/>
                <a:gd name="T67" fmla="*/ 205 h 216"/>
                <a:gd name="T68" fmla="*/ 65 w 315"/>
                <a:gd name="T69" fmla="*/ 196 h 216"/>
                <a:gd name="T70" fmla="*/ 45 w 315"/>
                <a:gd name="T71" fmla="*/ 183 h 216"/>
                <a:gd name="T72" fmla="*/ 25 w 315"/>
                <a:gd name="T73" fmla="*/ 169 h 216"/>
                <a:gd name="T74" fmla="*/ 10 w 315"/>
                <a:gd name="T75" fmla="*/ 151 h 216"/>
                <a:gd name="T76" fmla="*/ 3 w 315"/>
                <a:gd name="T77" fmla="*/ 134 h 216"/>
                <a:gd name="T78" fmla="*/ 0 w 315"/>
                <a:gd name="T79" fmla="*/ 115 h 216"/>
                <a:gd name="T80" fmla="*/ 5 w 315"/>
                <a:gd name="T81" fmla="*/ 97 h 216"/>
                <a:gd name="T82" fmla="*/ 13 w 315"/>
                <a:gd name="T83" fmla="*/ 80 h 216"/>
                <a:gd name="T84" fmla="*/ 28 w 315"/>
                <a:gd name="T85" fmla="*/ 62 h 216"/>
                <a:gd name="T86" fmla="*/ 50 w 315"/>
                <a:gd name="T87" fmla="*/ 49 h 216"/>
                <a:gd name="T88" fmla="*/ 73 w 315"/>
                <a:gd name="T89" fmla="*/ 37 h 216"/>
                <a:gd name="T90" fmla="*/ 98 w 315"/>
                <a:gd name="T91" fmla="*/ 27 h 216"/>
                <a:gd name="T92" fmla="*/ 126 w 315"/>
                <a:gd name="T93" fmla="*/ 22 h 2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5"/>
                <a:gd name="T142" fmla="*/ 0 h 216"/>
                <a:gd name="T143" fmla="*/ 315 w 315"/>
                <a:gd name="T144" fmla="*/ 216 h 2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5" h="216">
                  <a:moveTo>
                    <a:pt x="121" y="13"/>
                  </a:moveTo>
                  <a:lnTo>
                    <a:pt x="146" y="0"/>
                  </a:lnTo>
                  <a:lnTo>
                    <a:pt x="236" y="41"/>
                  </a:lnTo>
                  <a:lnTo>
                    <a:pt x="214" y="62"/>
                  </a:lnTo>
                  <a:lnTo>
                    <a:pt x="203" y="61"/>
                  </a:lnTo>
                  <a:lnTo>
                    <a:pt x="196" y="59"/>
                  </a:lnTo>
                  <a:lnTo>
                    <a:pt x="186" y="56"/>
                  </a:lnTo>
                  <a:lnTo>
                    <a:pt x="178" y="54"/>
                  </a:lnTo>
                  <a:lnTo>
                    <a:pt x="171" y="54"/>
                  </a:lnTo>
                  <a:lnTo>
                    <a:pt x="163" y="53"/>
                  </a:lnTo>
                  <a:lnTo>
                    <a:pt x="156" y="53"/>
                  </a:lnTo>
                  <a:lnTo>
                    <a:pt x="151" y="53"/>
                  </a:lnTo>
                  <a:lnTo>
                    <a:pt x="143" y="53"/>
                  </a:lnTo>
                  <a:lnTo>
                    <a:pt x="133" y="53"/>
                  </a:lnTo>
                  <a:lnTo>
                    <a:pt x="128" y="53"/>
                  </a:lnTo>
                  <a:lnTo>
                    <a:pt x="121" y="54"/>
                  </a:lnTo>
                  <a:lnTo>
                    <a:pt x="113" y="56"/>
                  </a:lnTo>
                  <a:lnTo>
                    <a:pt x="108" y="57"/>
                  </a:lnTo>
                  <a:lnTo>
                    <a:pt x="103" y="61"/>
                  </a:lnTo>
                  <a:lnTo>
                    <a:pt x="98" y="62"/>
                  </a:lnTo>
                  <a:lnTo>
                    <a:pt x="90" y="67"/>
                  </a:lnTo>
                  <a:lnTo>
                    <a:pt x="83" y="72"/>
                  </a:lnTo>
                  <a:lnTo>
                    <a:pt x="78" y="78"/>
                  </a:lnTo>
                  <a:lnTo>
                    <a:pt x="73" y="84"/>
                  </a:lnTo>
                  <a:lnTo>
                    <a:pt x="73" y="86"/>
                  </a:lnTo>
                  <a:lnTo>
                    <a:pt x="70" y="91"/>
                  </a:lnTo>
                  <a:lnTo>
                    <a:pt x="70" y="94"/>
                  </a:lnTo>
                  <a:lnTo>
                    <a:pt x="70" y="97"/>
                  </a:lnTo>
                  <a:lnTo>
                    <a:pt x="70" y="100"/>
                  </a:lnTo>
                  <a:lnTo>
                    <a:pt x="70" y="104"/>
                  </a:lnTo>
                  <a:lnTo>
                    <a:pt x="73" y="108"/>
                  </a:lnTo>
                  <a:lnTo>
                    <a:pt x="73" y="111"/>
                  </a:lnTo>
                  <a:lnTo>
                    <a:pt x="75" y="115"/>
                  </a:lnTo>
                  <a:lnTo>
                    <a:pt x="78" y="119"/>
                  </a:lnTo>
                  <a:lnTo>
                    <a:pt x="80" y="123"/>
                  </a:lnTo>
                  <a:lnTo>
                    <a:pt x="83" y="127"/>
                  </a:lnTo>
                  <a:lnTo>
                    <a:pt x="85" y="131"/>
                  </a:lnTo>
                  <a:lnTo>
                    <a:pt x="90" y="134"/>
                  </a:lnTo>
                  <a:lnTo>
                    <a:pt x="95" y="139"/>
                  </a:lnTo>
                  <a:lnTo>
                    <a:pt x="100" y="142"/>
                  </a:lnTo>
                  <a:lnTo>
                    <a:pt x="108" y="147"/>
                  </a:lnTo>
                  <a:lnTo>
                    <a:pt x="113" y="151"/>
                  </a:lnTo>
                  <a:lnTo>
                    <a:pt x="123" y="156"/>
                  </a:lnTo>
                  <a:lnTo>
                    <a:pt x="131" y="159"/>
                  </a:lnTo>
                  <a:lnTo>
                    <a:pt x="141" y="162"/>
                  </a:lnTo>
                  <a:lnTo>
                    <a:pt x="151" y="166"/>
                  </a:lnTo>
                  <a:lnTo>
                    <a:pt x="158" y="169"/>
                  </a:lnTo>
                  <a:lnTo>
                    <a:pt x="168" y="170"/>
                  </a:lnTo>
                  <a:lnTo>
                    <a:pt x="178" y="170"/>
                  </a:lnTo>
                  <a:lnTo>
                    <a:pt x="188" y="172"/>
                  </a:lnTo>
                  <a:lnTo>
                    <a:pt x="196" y="170"/>
                  </a:lnTo>
                  <a:lnTo>
                    <a:pt x="206" y="170"/>
                  </a:lnTo>
                  <a:lnTo>
                    <a:pt x="214" y="169"/>
                  </a:lnTo>
                  <a:lnTo>
                    <a:pt x="224" y="166"/>
                  </a:lnTo>
                  <a:lnTo>
                    <a:pt x="231" y="164"/>
                  </a:lnTo>
                  <a:lnTo>
                    <a:pt x="239" y="159"/>
                  </a:lnTo>
                  <a:lnTo>
                    <a:pt x="246" y="154"/>
                  </a:lnTo>
                  <a:lnTo>
                    <a:pt x="256" y="148"/>
                  </a:lnTo>
                  <a:lnTo>
                    <a:pt x="261" y="140"/>
                  </a:lnTo>
                  <a:lnTo>
                    <a:pt x="266" y="134"/>
                  </a:lnTo>
                  <a:lnTo>
                    <a:pt x="269" y="127"/>
                  </a:lnTo>
                  <a:lnTo>
                    <a:pt x="271" y="123"/>
                  </a:lnTo>
                  <a:lnTo>
                    <a:pt x="274" y="118"/>
                  </a:lnTo>
                  <a:lnTo>
                    <a:pt x="274" y="111"/>
                  </a:lnTo>
                  <a:lnTo>
                    <a:pt x="274" y="107"/>
                  </a:lnTo>
                  <a:lnTo>
                    <a:pt x="274" y="102"/>
                  </a:lnTo>
                  <a:lnTo>
                    <a:pt x="274" y="96"/>
                  </a:lnTo>
                  <a:lnTo>
                    <a:pt x="274" y="91"/>
                  </a:lnTo>
                  <a:lnTo>
                    <a:pt x="314" y="89"/>
                  </a:lnTo>
                  <a:lnTo>
                    <a:pt x="314" y="97"/>
                  </a:lnTo>
                  <a:lnTo>
                    <a:pt x="314" y="104"/>
                  </a:lnTo>
                  <a:lnTo>
                    <a:pt x="314" y="111"/>
                  </a:lnTo>
                  <a:lnTo>
                    <a:pt x="314" y="119"/>
                  </a:lnTo>
                  <a:lnTo>
                    <a:pt x="314" y="126"/>
                  </a:lnTo>
                  <a:lnTo>
                    <a:pt x="311" y="131"/>
                  </a:lnTo>
                  <a:lnTo>
                    <a:pt x="309" y="135"/>
                  </a:lnTo>
                  <a:lnTo>
                    <a:pt x="309" y="142"/>
                  </a:lnTo>
                  <a:lnTo>
                    <a:pt x="304" y="150"/>
                  </a:lnTo>
                  <a:lnTo>
                    <a:pt x="299" y="156"/>
                  </a:lnTo>
                  <a:lnTo>
                    <a:pt x="291" y="162"/>
                  </a:lnTo>
                  <a:lnTo>
                    <a:pt x="286" y="169"/>
                  </a:lnTo>
                  <a:lnTo>
                    <a:pt x="279" y="175"/>
                  </a:lnTo>
                  <a:lnTo>
                    <a:pt x="271" y="180"/>
                  </a:lnTo>
                  <a:lnTo>
                    <a:pt x="261" y="186"/>
                  </a:lnTo>
                  <a:lnTo>
                    <a:pt x="254" y="191"/>
                  </a:lnTo>
                  <a:lnTo>
                    <a:pt x="244" y="196"/>
                  </a:lnTo>
                  <a:lnTo>
                    <a:pt x="236" y="199"/>
                  </a:lnTo>
                  <a:lnTo>
                    <a:pt x="226" y="202"/>
                  </a:lnTo>
                  <a:lnTo>
                    <a:pt x="219" y="205"/>
                  </a:lnTo>
                  <a:lnTo>
                    <a:pt x="208" y="209"/>
                  </a:lnTo>
                  <a:lnTo>
                    <a:pt x="198" y="210"/>
                  </a:lnTo>
                  <a:lnTo>
                    <a:pt x="191" y="212"/>
                  </a:lnTo>
                  <a:lnTo>
                    <a:pt x="181" y="213"/>
                  </a:lnTo>
                  <a:lnTo>
                    <a:pt x="171" y="213"/>
                  </a:lnTo>
                  <a:lnTo>
                    <a:pt x="161" y="215"/>
                  </a:lnTo>
                  <a:lnTo>
                    <a:pt x="151" y="215"/>
                  </a:lnTo>
                  <a:lnTo>
                    <a:pt x="141" y="215"/>
                  </a:lnTo>
                  <a:lnTo>
                    <a:pt x="131" y="213"/>
                  </a:lnTo>
                  <a:lnTo>
                    <a:pt x="123" y="212"/>
                  </a:lnTo>
                  <a:lnTo>
                    <a:pt x="113" y="210"/>
                  </a:lnTo>
                  <a:lnTo>
                    <a:pt x="103" y="209"/>
                  </a:lnTo>
                  <a:lnTo>
                    <a:pt x="93" y="205"/>
                  </a:lnTo>
                  <a:lnTo>
                    <a:pt x="83" y="202"/>
                  </a:lnTo>
                  <a:lnTo>
                    <a:pt x="75" y="201"/>
                  </a:lnTo>
                  <a:lnTo>
                    <a:pt x="65" y="196"/>
                  </a:lnTo>
                  <a:lnTo>
                    <a:pt x="60" y="193"/>
                  </a:lnTo>
                  <a:lnTo>
                    <a:pt x="53" y="188"/>
                  </a:lnTo>
                  <a:lnTo>
                    <a:pt x="45" y="183"/>
                  </a:lnTo>
                  <a:lnTo>
                    <a:pt x="38" y="180"/>
                  </a:lnTo>
                  <a:lnTo>
                    <a:pt x="30" y="174"/>
                  </a:lnTo>
                  <a:lnTo>
                    <a:pt x="25" y="169"/>
                  </a:lnTo>
                  <a:lnTo>
                    <a:pt x="18" y="162"/>
                  </a:lnTo>
                  <a:lnTo>
                    <a:pt x="15" y="158"/>
                  </a:lnTo>
                  <a:lnTo>
                    <a:pt x="10" y="151"/>
                  </a:lnTo>
                  <a:lnTo>
                    <a:pt x="8" y="145"/>
                  </a:lnTo>
                  <a:lnTo>
                    <a:pt x="5" y="140"/>
                  </a:lnTo>
                  <a:lnTo>
                    <a:pt x="3" y="134"/>
                  </a:lnTo>
                  <a:lnTo>
                    <a:pt x="3" y="127"/>
                  </a:lnTo>
                  <a:lnTo>
                    <a:pt x="3" y="121"/>
                  </a:lnTo>
                  <a:lnTo>
                    <a:pt x="0" y="115"/>
                  </a:lnTo>
                  <a:lnTo>
                    <a:pt x="3" y="108"/>
                  </a:lnTo>
                  <a:lnTo>
                    <a:pt x="3" y="102"/>
                  </a:lnTo>
                  <a:lnTo>
                    <a:pt x="5" y="97"/>
                  </a:lnTo>
                  <a:lnTo>
                    <a:pt x="8" y="91"/>
                  </a:lnTo>
                  <a:lnTo>
                    <a:pt x="10" y="84"/>
                  </a:lnTo>
                  <a:lnTo>
                    <a:pt x="13" y="80"/>
                  </a:lnTo>
                  <a:lnTo>
                    <a:pt x="18" y="73"/>
                  </a:lnTo>
                  <a:lnTo>
                    <a:pt x="23" y="68"/>
                  </a:lnTo>
                  <a:lnTo>
                    <a:pt x="28" y="62"/>
                  </a:lnTo>
                  <a:lnTo>
                    <a:pt x="35" y="59"/>
                  </a:lnTo>
                  <a:lnTo>
                    <a:pt x="43" y="54"/>
                  </a:lnTo>
                  <a:lnTo>
                    <a:pt x="50" y="49"/>
                  </a:lnTo>
                  <a:lnTo>
                    <a:pt x="55" y="45"/>
                  </a:lnTo>
                  <a:lnTo>
                    <a:pt x="65" y="40"/>
                  </a:lnTo>
                  <a:lnTo>
                    <a:pt x="73" y="37"/>
                  </a:lnTo>
                  <a:lnTo>
                    <a:pt x="80" y="32"/>
                  </a:lnTo>
                  <a:lnTo>
                    <a:pt x="90" y="30"/>
                  </a:lnTo>
                  <a:lnTo>
                    <a:pt x="98" y="27"/>
                  </a:lnTo>
                  <a:lnTo>
                    <a:pt x="108" y="25"/>
                  </a:lnTo>
                  <a:lnTo>
                    <a:pt x="118" y="24"/>
                  </a:lnTo>
                  <a:lnTo>
                    <a:pt x="126" y="22"/>
                  </a:lnTo>
                  <a:lnTo>
                    <a:pt x="121" y="1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76" name="Freeform 374"/>
            <p:cNvSpPr>
              <a:spLocks/>
            </p:cNvSpPr>
            <p:nvPr/>
          </p:nvSpPr>
          <p:spPr bwMode="auto">
            <a:xfrm>
              <a:off x="2143" y="1590"/>
              <a:ext cx="320" cy="202"/>
            </a:xfrm>
            <a:custGeom>
              <a:avLst/>
              <a:gdLst>
                <a:gd name="T0" fmla="*/ 90 w 320"/>
                <a:gd name="T1" fmla="*/ 14 h 202"/>
                <a:gd name="T2" fmla="*/ 133 w 320"/>
                <a:gd name="T3" fmla="*/ 2 h 202"/>
                <a:gd name="T4" fmla="*/ 178 w 320"/>
                <a:gd name="T5" fmla="*/ 0 h 202"/>
                <a:gd name="T6" fmla="*/ 221 w 320"/>
                <a:gd name="T7" fmla="*/ 6 h 202"/>
                <a:gd name="T8" fmla="*/ 259 w 320"/>
                <a:gd name="T9" fmla="*/ 21 h 202"/>
                <a:gd name="T10" fmla="*/ 289 w 320"/>
                <a:gd name="T11" fmla="*/ 40 h 202"/>
                <a:gd name="T12" fmla="*/ 306 w 320"/>
                <a:gd name="T13" fmla="*/ 57 h 202"/>
                <a:gd name="T14" fmla="*/ 316 w 320"/>
                <a:gd name="T15" fmla="*/ 76 h 202"/>
                <a:gd name="T16" fmla="*/ 319 w 320"/>
                <a:gd name="T17" fmla="*/ 93 h 202"/>
                <a:gd name="T18" fmla="*/ 319 w 320"/>
                <a:gd name="T19" fmla="*/ 112 h 202"/>
                <a:gd name="T20" fmla="*/ 309 w 320"/>
                <a:gd name="T21" fmla="*/ 130 h 202"/>
                <a:gd name="T22" fmla="*/ 296 w 320"/>
                <a:gd name="T23" fmla="*/ 147 h 202"/>
                <a:gd name="T24" fmla="*/ 274 w 320"/>
                <a:gd name="T25" fmla="*/ 165 h 202"/>
                <a:gd name="T26" fmla="*/ 244 w 320"/>
                <a:gd name="T27" fmla="*/ 180 h 202"/>
                <a:gd name="T28" fmla="*/ 203 w 320"/>
                <a:gd name="T29" fmla="*/ 195 h 202"/>
                <a:gd name="T30" fmla="*/ 163 w 320"/>
                <a:gd name="T31" fmla="*/ 201 h 202"/>
                <a:gd name="T32" fmla="*/ 118 w 320"/>
                <a:gd name="T33" fmla="*/ 199 h 202"/>
                <a:gd name="T34" fmla="*/ 73 w 320"/>
                <a:gd name="T35" fmla="*/ 187 h 202"/>
                <a:gd name="T36" fmla="*/ 38 w 320"/>
                <a:gd name="T37" fmla="*/ 166 h 202"/>
                <a:gd name="T38" fmla="*/ 13 w 320"/>
                <a:gd name="T39" fmla="*/ 141 h 202"/>
                <a:gd name="T40" fmla="*/ 0 w 320"/>
                <a:gd name="T41" fmla="*/ 112 h 202"/>
                <a:gd name="T42" fmla="*/ 3 w 320"/>
                <a:gd name="T43" fmla="*/ 85 h 202"/>
                <a:gd name="T44" fmla="*/ 20 w 320"/>
                <a:gd name="T45" fmla="*/ 57 h 202"/>
                <a:gd name="T46" fmla="*/ 50 w 320"/>
                <a:gd name="T47" fmla="*/ 33 h 202"/>
                <a:gd name="T48" fmla="*/ 88 w 320"/>
                <a:gd name="T49" fmla="*/ 52 h 202"/>
                <a:gd name="T50" fmla="*/ 73 w 320"/>
                <a:gd name="T51" fmla="*/ 63 h 202"/>
                <a:gd name="T52" fmla="*/ 70 w 320"/>
                <a:gd name="T53" fmla="*/ 78 h 202"/>
                <a:gd name="T54" fmla="*/ 70 w 320"/>
                <a:gd name="T55" fmla="*/ 95 h 202"/>
                <a:gd name="T56" fmla="*/ 83 w 320"/>
                <a:gd name="T57" fmla="*/ 112 h 202"/>
                <a:gd name="T58" fmla="*/ 100 w 320"/>
                <a:gd name="T59" fmla="*/ 131 h 202"/>
                <a:gd name="T60" fmla="*/ 126 w 320"/>
                <a:gd name="T61" fmla="*/ 147 h 202"/>
                <a:gd name="T62" fmla="*/ 153 w 320"/>
                <a:gd name="T63" fmla="*/ 157 h 202"/>
                <a:gd name="T64" fmla="*/ 178 w 320"/>
                <a:gd name="T65" fmla="*/ 161 h 202"/>
                <a:gd name="T66" fmla="*/ 201 w 320"/>
                <a:gd name="T67" fmla="*/ 160 h 202"/>
                <a:gd name="T68" fmla="*/ 221 w 320"/>
                <a:gd name="T69" fmla="*/ 154 h 202"/>
                <a:gd name="T70" fmla="*/ 239 w 320"/>
                <a:gd name="T71" fmla="*/ 144 h 202"/>
                <a:gd name="T72" fmla="*/ 249 w 320"/>
                <a:gd name="T73" fmla="*/ 131 h 202"/>
                <a:gd name="T74" fmla="*/ 251 w 320"/>
                <a:gd name="T75" fmla="*/ 117 h 202"/>
                <a:gd name="T76" fmla="*/ 244 w 320"/>
                <a:gd name="T77" fmla="*/ 100 h 202"/>
                <a:gd name="T78" fmla="*/ 231 w 320"/>
                <a:gd name="T79" fmla="*/ 82 h 202"/>
                <a:gd name="T80" fmla="*/ 211 w 320"/>
                <a:gd name="T81" fmla="*/ 66 h 202"/>
                <a:gd name="T82" fmla="*/ 196 w 320"/>
                <a:gd name="T83" fmla="*/ 55 h 202"/>
                <a:gd name="T84" fmla="*/ 178 w 320"/>
                <a:gd name="T85" fmla="*/ 47 h 202"/>
                <a:gd name="T86" fmla="*/ 161 w 320"/>
                <a:gd name="T87" fmla="*/ 43 h 202"/>
                <a:gd name="T88" fmla="*/ 146 w 320"/>
                <a:gd name="T89" fmla="*/ 40 h 202"/>
                <a:gd name="T90" fmla="*/ 128 w 320"/>
                <a:gd name="T91" fmla="*/ 40 h 202"/>
                <a:gd name="T92" fmla="*/ 100 w 320"/>
                <a:gd name="T93" fmla="*/ 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0"/>
                <a:gd name="T142" fmla="*/ 0 h 202"/>
                <a:gd name="T143" fmla="*/ 320 w 320"/>
                <a:gd name="T144" fmla="*/ 202 h 2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0" h="202">
                  <a:moveTo>
                    <a:pt x="63" y="27"/>
                  </a:moveTo>
                  <a:lnTo>
                    <a:pt x="75" y="19"/>
                  </a:lnTo>
                  <a:lnTo>
                    <a:pt x="90" y="14"/>
                  </a:lnTo>
                  <a:lnTo>
                    <a:pt x="105" y="9"/>
                  </a:lnTo>
                  <a:lnTo>
                    <a:pt x="118" y="5"/>
                  </a:lnTo>
                  <a:lnTo>
                    <a:pt x="133" y="2"/>
                  </a:lnTo>
                  <a:lnTo>
                    <a:pt x="148" y="2"/>
                  </a:lnTo>
                  <a:lnTo>
                    <a:pt x="163" y="0"/>
                  </a:lnTo>
                  <a:lnTo>
                    <a:pt x="178" y="0"/>
                  </a:lnTo>
                  <a:lnTo>
                    <a:pt x="193" y="2"/>
                  </a:lnTo>
                  <a:lnTo>
                    <a:pt x="206" y="3"/>
                  </a:lnTo>
                  <a:lnTo>
                    <a:pt x="221" y="6"/>
                  </a:lnTo>
                  <a:lnTo>
                    <a:pt x="234" y="9"/>
                  </a:lnTo>
                  <a:lnTo>
                    <a:pt x="249" y="14"/>
                  </a:lnTo>
                  <a:lnTo>
                    <a:pt x="259" y="21"/>
                  </a:lnTo>
                  <a:lnTo>
                    <a:pt x="271" y="27"/>
                  </a:lnTo>
                  <a:lnTo>
                    <a:pt x="281" y="35"/>
                  </a:lnTo>
                  <a:lnTo>
                    <a:pt x="289" y="40"/>
                  </a:lnTo>
                  <a:lnTo>
                    <a:pt x="296" y="46"/>
                  </a:lnTo>
                  <a:lnTo>
                    <a:pt x="301" y="52"/>
                  </a:lnTo>
                  <a:lnTo>
                    <a:pt x="306" y="57"/>
                  </a:lnTo>
                  <a:lnTo>
                    <a:pt x="309" y="63"/>
                  </a:lnTo>
                  <a:lnTo>
                    <a:pt x="314" y="70"/>
                  </a:lnTo>
                  <a:lnTo>
                    <a:pt x="316" y="76"/>
                  </a:lnTo>
                  <a:lnTo>
                    <a:pt x="319" y="82"/>
                  </a:lnTo>
                  <a:lnTo>
                    <a:pt x="319" y="89"/>
                  </a:lnTo>
                  <a:lnTo>
                    <a:pt x="319" y="93"/>
                  </a:lnTo>
                  <a:lnTo>
                    <a:pt x="319" y="100"/>
                  </a:lnTo>
                  <a:lnTo>
                    <a:pt x="319" y="106"/>
                  </a:lnTo>
                  <a:lnTo>
                    <a:pt x="319" y="112"/>
                  </a:lnTo>
                  <a:lnTo>
                    <a:pt x="316" y="119"/>
                  </a:lnTo>
                  <a:lnTo>
                    <a:pt x="314" y="125"/>
                  </a:lnTo>
                  <a:lnTo>
                    <a:pt x="309" y="130"/>
                  </a:lnTo>
                  <a:lnTo>
                    <a:pt x="306" y="136"/>
                  </a:lnTo>
                  <a:lnTo>
                    <a:pt x="301" y="142"/>
                  </a:lnTo>
                  <a:lnTo>
                    <a:pt x="296" y="147"/>
                  </a:lnTo>
                  <a:lnTo>
                    <a:pt x="289" y="154"/>
                  </a:lnTo>
                  <a:lnTo>
                    <a:pt x="281" y="158"/>
                  </a:lnTo>
                  <a:lnTo>
                    <a:pt x="274" y="165"/>
                  </a:lnTo>
                  <a:lnTo>
                    <a:pt x="266" y="169"/>
                  </a:lnTo>
                  <a:lnTo>
                    <a:pt x="256" y="174"/>
                  </a:lnTo>
                  <a:lnTo>
                    <a:pt x="244" y="180"/>
                  </a:lnTo>
                  <a:lnTo>
                    <a:pt x="231" y="185"/>
                  </a:lnTo>
                  <a:lnTo>
                    <a:pt x="219" y="190"/>
                  </a:lnTo>
                  <a:lnTo>
                    <a:pt x="203" y="195"/>
                  </a:lnTo>
                  <a:lnTo>
                    <a:pt x="191" y="198"/>
                  </a:lnTo>
                  <a:lnTo>
                    <a:pt x="176" y="199"/>
                  </a:lnTo>
                  <a:lnTo>
                    <a:pt x="163" y="201"/>
                  </a:lnTo>
                  <a:lnTo>
                    <a:pt x="148" y="201"/>
                  </a:lnTo>
                  <a:lnTo>
                    <a:pt x="133" y="201"/>
                  </a:lnTo>
                  <a:lnTo>
                    <a:pt x="118" y="199"/>
                  </a:lnTo>
                  <a:lnTo>
                    <a:pt x="100" y="196"/>
                  </a:lnTo>
                  <a:lnTo>
                    <a:pt x="88" y="192"/>
                  </a:lnTo>
                  <a:lnTo>
                    <a:pt x="73" y="187"/>
                  </a:lnTo>
                  <a:lnTo>
                    <a:pt x="60" y="180"/>
                  </a:lnTo>
                  <a:lnTo>
                    <a:pt x="48" y="174"/>
                  </a:lnTo>
                  <a:lnTo>
                    <a:pt x="38" y="166"/>
                  </a:lnTo>
                  <a:lnTo>
                    <a:pt x="25" y="158"/>
                  </a:lnTo>
                  <a:lnTo>
                    <a:pt x="18" y="149"/>
                  </a:lnTo>
                  <a:lnTo>
                    <a:pt x="13" y="141"/>
                  </a:lnTo>
                  <a:lnTo>
                    <a:pt x="5" y="131"/>
                  </a:lnTo>
                  <a:lnTo>
                    <a:pt x="3" y="122"/>
                  </a:lnTo>
                  <a:lnTo>
                    <a:pt x="0" y="112"/>
                  </a:lnTo>
                  <a:lnTo>
                    <a:pt x="0" y="104"/>
                  </a:lnTo>
                  <a:lnTo>
                    <a:pt x="0" y="93"/>
                  </a:lnTo>
                  <a:lnTo>
                    <a:pt x="3" y="85"/>
                  </a:lnTo>
                  <a:lnTo>
                    <a:pt x="5" y="76"/>
                  </a:lnTo>
                  <a:lnTo>
                    <a:pt x="13" y="66"/>
                  </a:lnTo>
                  <a:lnTo>
                    <a:pt x="20" y="57"/>
                  </a:lnTo>
                  <a:lnTo>
                    <a:pt x="28" y="49"/>
                  </a:lnTo>
                  <a:lnTo>
                    <a:pt x="38" y="41"/>
                  </a:lnTo>
                  <a:lnTo>
                    <a:pt x="50" y="33"/>
                  </a:lnTo>
                  <a:lnTo>
                    <a:pt x="63" y="27"/>
                  </a:lnTo>
                  <a:lnTo>
                    <a:pt x="93" y="49"/>
                  </a:lnTo>
                  <a:lnTo>
                    <a:pt x="88" y="52"/>
                  </a:lnTo>
                  <a:lnTo>
                    <a:pt x="80" y="57"/>
                  </a:lnTo>
                  <a:lnTo>
                    <a:pt x="78" y="60"/>
                  </a:lnTo>
                  <a:lnTo>
                    <a:pt x="73" y="63"/>
                  </a:lnTo>
                  <a:lnTo>
                    <a:pt x="70" y="68"/>
                  </a:lnTo>
                  <a:lnTo>
                    <a:pt x="70" y="73"/>
                  </a:lnTo>
                  <a:lnTo>
                    <a:pt x="70" y="78"/>
                  </a:lnTo>
                  <a:lnTo>
                    <a:pt x="70" y="82"/>
                  </a:lnTo>
                  <a:lnTo>
                    <a:pt x="70" y="89"/>
                  </a:lnTo>
                  <a:lnTo>
                    <a:pt x="70" y="95"/>
                  </a:lnTo>
                  <a:lnTo>
                    <a:pt x="73" y="101"/>
                  </a:lnTo>
                  <a:lnTo>
                    <a:pt x="78" y="106"/>
                  </a:lnTo>
                  <a:lnTo>
                    <a:pt x="83" y="112"/>
                  </a:lnTo>
                  <a:lnTo>
                    <a:pt x="88" y="119"/>
                  </a:lnTo>
                  <a:lnTo>
                    <a:pt x="95" y="125"/>
                  </a:lnTo>
                  <a:lnTo>
                    <a:pt x="100" y="131"/>
                  </a:lnTo>
                  <a:lnTo>
                    <a:pt x="111" y="136"/>
                  </a:lnTo>
                  <a:lnTo>
                    <a:pt x="118" y="142"/>
                  </a:lnTo>
                  <a:lnTo>
                    <a:pt x="126" y="147"/>
                  </a:lnTo>
                  <a:lnTo>
                    <a:pt x="136" y="150"/>
                  </a:lnTo>
                  <a:lnTo>
                    <a:pt x="143" y="154"/>
                  </a:lnTo>
                  <a:lnTo>
                    <a:pt x="153" y="157"/>
                  </a:lnTo>
                  <a:lnTo>
                    <a:pt x="163" y="158"/>
                  </a:lnTo>
                  <a:lnTo>
                    <a:pt x="171" y="160"/>
                  </a:lnTo>
                  <a:lnTo>
                    <a:pt x="178" y="161"/>
                  </a:lnTo>
                  <a:lnTo>
                    <a:pt x="186" y="161"/>
                  </a:lnTo>
                  <a:lnTo>
                    <a:pt x="193" y="160"/>
                  </a:lnTo>
                  <a:lnTo>
                    <a:pt x="201" y="160"/>
                  </a:lnTo>
                  <a:lnTo>
                    <a:pt x="206" y="158"/>
                  </a:lnTo>
                  <a:lnTo>
                    <a:pt x="214" y="155"/>
                  </a:lnTo>
                  <a:lnTo>
                    <a:pt x="221" y="154"/>
                  </a:lnTo>
                  <a:lnTo>
                    <a:pt x="226" y="150"/>
                  </a:lnTo>
                  <a:lnTo>
                    <a:pt x="231" y="147"/>
                  </a:lnTo>
                  <a:lnTo>
                    <a:pt x="239" y="144"/>
                  </a:lnTo>
                  <a:lnTo>
                    <a:pt x="241" y="141"/>
                  </a:lnTo>
                  <a:lnTo>
                    <a:pt x="244" y="136"/>
                  </a:lnTo>
                  <a:lnTo>
                    <a:pt x="249" y="131"/>
                  </a:lnTo>
                  <a:lnTo>
                    <a:pt x="249" y="128"/>
                  </a:lnTo>
                  <a:lnTo>
                    <a:pt x="251" y="122"/>
                  </a:lnTo>
                  <a:lnTo>
                    <a:pt x="251" y="117"/>
                  </a:lnTo>
                  <a:lnTo>
                    <a:pt x="249" y="112"/>
                  </a:lnTo>
                  <a:lnTo>
                    <a:pt x="249" y="106"/>
                  </a:lnTo>
                  <a:lnTo>
                    <a:pt x="244" y="100"/>
                  </a:lnTo>
                  <a:lnTo>
                    <a:pt x="241" y="93"/>
                  </a:lnTo>
                  <a:lnTo>
                    <a:pt x="239" y="87"/>
                  </a:lnTo>
                  <a:lnTo>
                    <a:pt x="231" y="82"/>
                  </a:lnTo>
                  <a:lnTo>
                    <a:pt x="224" y="76"/>
                  </a:lnTo>
                  <a:lnTo>
                    <a:pt x="219" y="70"/>
                  </a:lnTo>
                  <a:lnTo>
                    <a:pt x="211" y="66"/>
                  </a:lnTo>
                  <a:lnTo>
                    <a:pt x="206" y="63"/>
                  </a:lnTo>
                  <a:lnTo>
                    <a:pt x="201" y="59"/>
                  </a:lnTo>
                  <a:lnTo>
                    <a:pt x="196" y="55"/>
                  </a:lnTo>
                  <a:lnTo>
                    <a:pt x="191" y="52"/>
                  </a:lnTo>
                  <a:lnTo>
                    <a:pt x="183" y="51"/>
                  </a:lnTo>
                  <a:lnTo>
                    <a:pt x="178" y="47"/>
                  </a:lnTo>
                  <a:lnTo>
                    <a:pt x="173" y="46"/>
                  </a:lnTo>
                  <a:lnTo>
                    <a:pt x="166" y="44"/>
                  </a:lnTo>
                  <a:lnTo>
                    <a:pt x="161" y="43"/>
                  </a:lnTo>
                  <a:lnTo>
                    <a:pt x="156" y="43"/>
                  </a:lnTo>
                  <a:lnTo>
                    <a:pt x="148" y="41"/>
                  </a:lnTo>
                  <a:lnTo>
                    <a:pt x="146" y="40"/>
                  </a:lnTo>
                  <a:lnTo>
                    <a:pt x="138" y="40"/>
                  </a:lnTo>
                  <a:lnTo>
                    <a:pt x="133" y="40"/>
                  </a:lnTo>
                  <a:lnTo>
                    <a:pt x="128" y="40"/>
                  </a:lnTo>
                  <a:lnTo>
                    <a:pt x="118" y="41"/>
                  </a:lnTo>
                  <a:lnTo>
                    <a:pt x="111" y="43"/>
                  </a:lnTo>
                  <a:lnTo>
                    <a:pt x="100" y="46"/>
                  </a:lnTo>
                  <a:lnTo>
                    <a:pt x="93" y="49"/>
                  </a:lnTo>
                  <a:lnTo>
                    <a:pt x="63" y="27"/>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77" name="Freeform 375"/>
            <p:cNvSpPr>
              <a:spLocks/>
            </p:cNvSpPr>
            <p:nvPr/>
          </p:nvSpPr>
          <p:spPr bwMode="auto">
            <a:xfrm>
              <a:off x="2364" y="1433"/>
              <a:ext cx="449" cy="246"/>
            </a:xfrm>
            <a:custGeom>
              <a:avLst/>
              <a:gdLst>
                <a:gd name="T0" fmla="*/ 145 w 449"/>
                <a:gd name="T1" fmla="*/ 24 h 246"/>
                <a:gd name="T2" fmla="*/ 160 w 449"/>
                <a:gd name="T3" fmla="*/ 16 h 246"/>
                <a:gd name="T4" fmla="*/ 178 w 449"/>
                <a:gd name="T5" fmla="*/ 8 h 246"/>
                <a:gd name="T6" fmla="*/ 196 w 449"/>
                <a:gd name="T7" fmla="*/ 3 h 246"/>
                <a:gd name="T8" fmla="*/ 216 w 449"/>
                <a:gd name="T9" fmla="*/ 0 h 246"/>
                <a:gd name="T10" fmla="*/ 237 w 449"/>
                <a:gd name="T11" fmla="*/ 0 h 246"/>
                <a:gd name="T12" fmla="*/ 257 w 449"/>
                <a:gd name="T13" fmla="*/ 2 h 246"/>
                <a:gd name="T14" fmla="*/ 272 w 449"/>
                <a:gd name="T15" fmla="*/ 8 h 246"/>
                <a:gd name="T16" fmla="*/ 288 w 449"/>
                <a:gd name="T17" fmla="*/ 18 h 246"/>
                <a:gd name="T18" fmla="*/ 298 w 449"/>
                <a:gd name="T19" fmla="*/ 26 h 246"/>
                <a:gd name="T20" fmla="*/ 303 w 449"/>
                <a:gd name="T21" fmla="*/ 34 h 246"/>
                <a:gd name="T22" fmla="*/ 308 w 449"/>
                <a:gd name="T23" fmla="*/ 43 h 246"/>
                <a:gd name="T24" fmla="*/ 305 w 449"/>
                <a:gd name="T25" fmla="*/ 54 h 246"/>
                <a:gd name="T26" fmla="*/ 303 w 449"/>
                <a:gd name="T27" fmla="*/ 64 h 246"/>
                <a:gd name="T28" fmla="*/ 298 w 449"/>
                <a:gd name="T29" fmla="*/ 74 h 246"/>
                <a:gd name="T30" fmla="*/ 290 w 449"/>
                <a:gd name="T31" fmla="*/ 83 h 246"/>
                <a:gd name="T32" fmla="*/ 280 w 449"/>
                <a:gd name="T33" fmla="*/ 91 h 246"/>
                <a:gd name="T34" fmla="*/ 377 w 449"/>
                <a:gd name="T35" fmla="*/ 102 h 246"/>
                <a:gd name="T36" fmla="*/ 384 w 449"/>
                <a:gd name="T37" fmla="*/ 102 h 246"/>
                <a:gd name="T38" fmla="*/ 389 w 449"/>
                <a:gd name="T39" fmla="*/ 102 h 246"/>
                <a:gd name="T40" fmla="*/ 397 w 449"/>
                <a:gd name="T41" fmla="*/ 102 h 246"/>
                <a:gd name="T42" fmla="*/ 402 w 449"/>
                <a:gd name="T43" fmla="*/ 101 h 246"/>
                <a:gd name="T44" fmla="*/ 407 w 449"/>
                <a:gd name="T45" fmla="*/ 99 h 246"/>
                <a:gd name="T46" fmla="*/ 415 w 449"/>
                <a:gd name="T47" fmla="*/ 94 h 246"/>
                <a:gd name="T48" fmla="*/ 448 w 449"/>
                <a:gd name="T49" fmla="*/ 110 h 246"/>
                <a:gd name="T50" fmla="*/ 219 w 449"/>
                <a:gd name="T51" fmla="*/ 127 h 246"/>
                <a:gd name="T52" fmla="*/ 237 w 449"/>
                <a:gd name="T53" fmla="*/ 165 h 246"/>
                <a:gd name="T54" fmla="*/ 244 w 449"/>
                <a:gd name="T55" fmla="*/ 171 h 246"/>
                <a:gd name="T56" fmla="*/ 252 w 449"/>
                <a:gd name="T57" fmla="*/ 175 h 246"/>
                <a:gd name="T58" fmla="*/ 260 w 449"/>
                <a:gd name="T59" fmla="*/ 176 h 246"/>
                <a:gd name="T60" fmla="*/ 262 w 449"/>
                <a:gd name="T61" fmla="*/ 175 h 246"/>
                <a:gd name="T62" fmla="*/ 270 w 449"/>
                <a:gd name="T63" fmla="*/ 171 h 246"/>
                <a:gd name="T64" fmla="*/ 285 w 449"/>
                <a:gd name="T65" fmla="*/ 163 h 246"/>
                <a:gd name="T66" fmla="*/ 193 w 449"/>
                <a:gd name="T67" fmla="*/ 245 h 246"/>
                <a:gd name="T68" fmla="*/ 178 w 449"/>
                <a:gd name="T69" fmla="*/ 219 h 246"/>
                <a:gd name="T70" fmla="*/ 186 w 449"/>
                <a:gd name="T71" fmla="*/ 215 h 246"/>
                <a:gd name="T72" fmla="*/ 191 w 449"/>
                <a:gd name="T73" fmla="*/ 210 h 246"/>
                <a:gd name="T74" fmla="*/ 188 w 449"/>
                <a:gd name="T75" fmla="*/ 207 h 246"/>
                <a:gd name="T76" fmla="*/ 188 w 449"/>
                <a:gd name="T77" fmla="*/ 203 h 246"/>
                <a:gd name="T78" fmla="*/ 181 w 449"/>
                <a:gd name="T79" fmla="*/ 197 h 246"/>
                <a:gd name="T80" fmla="*/ 69 w 449"/>
                <a:gd name="T81" fmla="*/ 114 h 246"/>
                <a:gd name="T82" fmla="*/ 64 w 449"/>
                <a:gd name="T83" fmla="*/ 110 h 246"/>
                <a:gd name="T84" fmla="*/ 59 w 449"/>
                <a:gd name="T85" fmla="*/ 110 h 246"/>
                <a:gd name="T86" fmla="*/ 51 w 449"/>
                <a:gd name="T87" fmla="*/ 110 h 246"/>
                <a:gd name="T88" fmla="*/ 46 w 449"/>
                <a:gd name="T89" fmla="*/ 112 h 246"/>
                <a:gd name="T90" fmla="*/ 38 w 449"/>
                <a:gd name="T91" fmla="*/ 117 h 246"/>
                <a:gd name="T92" fmla="*/ 0 w 449"/>
                <a:gd name="T93" fmla="*/ 99 h 246"/>
                <a:gd name="T94" fmla="*/ 173 w 449"/>
                <a:gd name="T95" fmla="*/ 117 h 246"/>
                <a:gd name="T96" fmla="*/ 216 w 449"/>
                <a:gd name="T97" fmla="*/ 93 h 246"/>
                <a:gd name="T98" fmla="*/ 232 w 449"/>
                <a:gd name="T99" fmla="*/ 85 h 246"/>
                <a:gd name="T100" fmla="*/ 237 w 449"/>
                <a:gd name="T101" fmla="*/ 77 h 246"/>
                <a:gd name="T102" fmla="*/ 242 w 449"/>
                <a:gd name="T103" fmla="*/ 69 h 246"/>
                <a:gd name="T104" fmla="*/ 239 w 449"/>
                <a:gd name="T105" fmla="*/ 62 h 246"/>
                <a:gd name="T106" fmla="*/ 234 w 449"/>
                <a:gd name="T107" fmla="*/ 56 h 246"/>
                <a:gd name="T108" fmla="*/ 227 w 449"/>
                <a:gd name="T109" fmla="*/ 50 h 246"/>
                <a:gd name="T110" fmla="*/ 216 w 449"/>
                <a:gd name="T111" fmla="*/ 45 h 246"/>
                <a:gd name="T112" fmla="*/ 206 w 449"/>
                <a:gd name="T113" fmla="*/ 43 h 246"/>
                <a:gd name="T114" fmla="*/ 196 w 449"/>
                <a:gd name="T115" fmla="*/ 45 h 246"/>
                <a:gd name="T116" fmla="*/ 186 w 449"/>
                <a:gd name="T117" fmla="*/ 48 h 246"/>
                <a:gd name="T118" fmla="*/ 168 w 449"/>
                <a:gd name="T119" fmla="*/ 54 h 246"/>
                <a:gd name="T120" fmla="*/ 120 w 449"/>
                <a:gd name="T121" fmla="*/ 78 h 2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9"/>
                <a:gd name="T184" fmla="*/ 0 h 246"/>
                <a:gd name="T185" fmla="*/ 449 w 449"/>
                <a:gd name="T186" fmla="*/ 246 h 2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9" h="246">
                  <a:moveTo>
                    <a:pt x="0" y="99"/>
                  </a:moveTo>
                  <a:lnTo>
                    <a:pt x="145" y="24"/>
                  </a:lnTo>
                  <a:lnTo>
                    <a:pt x="153" y="19"/>
                  </a:lnTo>
                  <a:lnTo>
                    <a:pt x="160" y="16"/>
                  </a:lnTo>
                  <a:lnTo>
                    <a:pt x="168" y="13"/>
                  </a:lnTo>
                  <a:lnTo>
                    <a:pt x="178" y="8"/>
                  </a:lnTo>
                  <a:lnTo>
                    <a:pt x="186" y="6"/>
                  </a:lnTo>
                  <a:lnTo>
                    <a:pt x="196" y="3"/>
                  </a:lnTo>
                  <a:lnTo>
                    <a:pt x="206" y="2"/>
                  </a:lnTo>
                  <a:lnTo>
                    <a:pt x="216" y="0"/>
                  </a:lnTo>
                  <a:lnTo>
                    <a:pt x="227" y="0"/>
                  </a:lnTo>
                  <a:lnTo>
                    <a:pt x="237" y="0"/>
                  </a:lnTo>
                  <a:lnTo>
                    <a:pt x="247" y="0"/>
                  </a:lnTo>
                  <a:lnTo>
                    <a:pt x="257" y="2"/>
                  </a:lnTo>
                  <a:lnTo>
                    <a:pt x="265" y="5"/>
                  </a:lnTo>
                  <a:lnTo>
                    <a:pt x="272" y="8"/>
                  </a:lnTo>
                  <a:lnTo>
                    <a:pt x="280" y="13"/>
                  </a:lnTo>
                  <a:lnTo>
                    <a:pt x="288" y="18"/>
                  </a:lnTo>
                  <a:lnTo>
                    <a:pt x="293" y="21"/>
                  </a:lnTo>
                  <a:lnTo>
                    <a:pt x="298" y="26"/>
                  </a:lnTo>
                  <a:lnTo>
                    <a:pt x="300" y="30"/>
                  </a:lnTo>
                  <a:lnTo>
                    <a:pt x="303" y="34"/>
                  </a:lnTo>
                  <a:lnTo>
                    <a:pt x="305" y="38"/>
                  </a:lnTo>
                  <a:lnTo>
                    <a:pt x="308" y="43"/>
                  </a:lnTo>
                  <a:lnTo>
                    <a:pt x="308" y="48"/>
                  </a:lnTo>
                  <a:lnTo>
                    <a:pt x="305" y="54"/>
                  </a:lnTo>
                  <a:lnTo>
                    <a:pt x="303" y="59"/>
                  </a:lnTo>
                  <a:lnTo>
                    <a:pt x="303" y="64"/>
                  </a:lnTo>
                  <a:lnTo>
                    <a:pt x="300" y="69"/>
                  </a:lnTo>
                  <a:lnTo>
                    <a:pt x="298" y="74"/>
                  </a:lnTo>
                  <a:lnTo>
                    <a:pt x="293" y="78"/>
                  </a:lnTo>
                  <a:lnTo>
                    <a:pt x="290" y="83"/>
                  </a:lnTo>
                  <a:lnTo>
                    <a:pt x="285" y="86"/>
                  </a:lnTo>
                  <a:lnTo>
                    <a:pt x="280" y="91"/>
                  </a:lnTo>
                  <a:lnTo>
                    <a:pt x="372" y="101"/>
                  </a:lnTo>
                  <a:lnTo>
                    <a:pt x="377" y="102"/>
                  </a:lnTo>
                  <a:lnTo>
                    <a:pt x="379" y="102"/>
                  </a:lnTo>
                  <a:lnTo>
                    <a:pt x="384" y="102"/>
                  </a:lnTo>
                  <a:lnTo>
                    <a:pt x="387" y="102"/>
                  </a:lnTo>
                  <a:lnTo>
                    <a:pt x="389" y="102"/>
                  </a:lnTo>
                  <a:lnTo>
                    <a:pt x="395" y="102"/>
                  </a:lnTo>
                  <a:lnTo>
                    <a:pt x="397" y="102"/>
                  </a:lnTo>
                  <a:lnTo>
                    <a:pt x="400" y="102"/>
                  </a:lnTo>
                  <a:lnTo>
                    <a:pt x="402" y="101"/>
                  </a:lnTo>
                  <a:lnTo>
                    <a:pt x="405" y="99"/>
                  </a:lnTo>
                  <a:lnTo>
                    <a:pt x="407" y="99"/>
                  </a:lnTo>
                  <a:lnTo>
                    <a:pt x="410" y="98"/>
                  </a:lnTo>
                  <a:lnTo>
                    <a:pt x="415" y="94"/>
                  </a:lnTo>
                  <a:lnTo>
                    <a:pt x="423" y="91"/>
                  </a:lnTo>
                  <a:lnTo>
                    <a:pt x="448" y="110"/>
                  </a:lnTo>
                  <a:lnTo>
                    <a:pt x="374" y="149"/>
                  </a:lnTo>
                  <a:lnTo>
                    <a:pt x="219" y="127"/>
                  </a:lnTo>
                  <a:lnTo>
                    <a:pt x="201" y="136"/>
                  </a:lnTo>
                  <a:lnTo>
                    <a:pt x="237" y="165"/>
                  </a:lnTo>
                  <a:lnTo>
                    <a:pt x="242" y="170"/>
                  </a:lnTo>
                  <a:lnTo>
                    <a:pt x="244" y="171"/>
                  </a:lnTo>
                  <a:lnTo>
                    <a:pt x="249" y="173"/>
                  </a:lnTo>
                  <a:lnTo>
                    <a:pt x="252" y="175"/>
                  </a:lnTo>
                  <a:lnTo>
                    <a:pt x="255" y="176"/>
                  </a:lnTo>
                  <a:lnTo>
                    <a:pt x="260" y="176"/>
                  </a:lnTo>
                  <a:lnTo>
                    <a:pt x="260" y="175"/>
                  </a:lnTo>
                  <a:lnTo>
                    <a:pt x="262" y="175"/>
                  </a:lnTo>
                  <a:lnTo>
                    <a:pt x="265" y="173"/>
                  </a:lnTo>
                  <a:lnTo>
                    <a:pt x="270" y="171"/>
                  </a:lnTo>
                  <a:lnTo>
                    <a:pt x="272" y="170"/>
                  </a:lnTo>
                  <a:lnTo>
                    <a:pt x="285" y="163"/>
                  </a:lnTo>
                  <a:lnTo>
                    <a:pt x="311" y="184"/>
                  </a:lnTo>
                  <a:lnTo>
                    <a:pt x="193" y="245"/>
                  </a:lnTo>
                  <a:lnTo>
                    <a:pt x="168" y="226"/>
                  </a:lnTo>
                  <a:lnTo>
                    <a:pt x="178" y="219"/>
                  </a:lnTo>
                  <a:lnTo>
                    <a:pt x="183" y="216"/>
                  </a:lnTo>
                  <a:lnTo>
                    <a:pt x="186" y="215"/>
                  </a:lnTo>
                  <a:lnTo>
                    <a:pt x="188" y="213"/>
                  </a:lnTo>
                  <a:lnTo>
                    <a:pt x="191" y="210"/>
                  </a:lnTo>
                  <a:lnTo>
                    <a:pt x="191" y="208"/>
                  </a:lnTo>
                  <a:lnTo>
                    <a:pt x="188" y="207"/>
                  </a:lnTo>
                  <a:lnTo>
                    <a:pt x="188" y="205"/>
                  </a:lnTo>
                  <a:lnTo>
                    <a:pt x="188" y="203"/>
                  </a:lnTo>
                  <a:lnTo>
                    <a:pt x="186" y="200"/>
                  </a:lnTo>
                  <a:lnTo>
                    <a:pt x="181" y="197"/>
                  </a:lnTo>
                  <a:lnTo>
                    <a:pt x="71" y="117"/>
                  </a:lnTo>
                  <a:lnTo>
                    <a:pt x="69" y="114"/>
                  </a:lnTo>
                  <a:lnTo>
                    <a:pt x="66" y="112"/>
                  </a:lnTo>
                  <a:lnTo>
                    <a:pt x="64" y="110"/>
                  </a:lnTo>
                  <a:lnTo>
                    <a:pt x="61" y="110"/>
                  </a:lnTo>
                  <a:lnTo>
                    <a:pt x="59" y="110"/>
                  </a:lnTo>
                  <a:lnTo>
                    <a:pt x="56" y="110"/>
                  </a:lnTo>
                  <a:lnTo>
                    <a:pt x="51" y="110"/>
                  </a:lnTo>
                  <a:lnTo>
                    <a:pt x="48" y="112"/>
                  </a:lnTo>
                  <a:lnTo>
                    <a:pt x="46" y="112"/>
                  </a:lnTo>
                  <a:lnTo>
                    <a:pt x="43" y="115"/>
                  </a:lnTo>
                  <a:lnTo>
                    <a:pt x="38" y="117"/>
                  </a:lnTo>
                  <a:lnTo>
                    <a:pt x="28" y="122"/>
                  </a:lnTo>
                  <a:lnTo>
                    <a:pt x="0" y="99"/>
                  </a:lnTo>
                  <a:lnTo>
                    <a:pt x="120" y="78"/>
                  </a:lnTo>
                  <a:lnTo>
                    <a:pt x="173" y="117"/>
                  </a:lnTo>
                  <a:lnTo>
                    <a:pt x="206" y="99"/>
                  </a:lnTo>
                  <a:lnTo>
                    <a:pt x="216" y="93"/>
                  </a:lnTo>
                  <a:lnTo>
                    <a:pt x="224" y="88"/>
                  </a:lnTo>
                  <a:lnTo>
                    <a:pt x="232" y="85"/>
                  </a:lnTo>
                  <a:lnTo>
                    <a:pt x="234" y="80"/>
                  </a:lnTo>
                  <a:lnTo>
                    <a:pt x="237" y="77"/>
                  </a:lnTo>
                  <a:lnTo>
                    <a:pt x="239" y="74"/>
                  </a:lnTo>
                  <a:lnTo>
                    <a:pt x="242" y="69"/>
                  </a:lnTo>
                  <a:lnTo>
                    <a:pt x="242" y="66"/>
                  </a:lnTo>
                  <a:lnTo>
                    <a:pt x="239" y="62"/>
                  </a:lnTo>
                  <a:lnTo>
                    <a:pt x="237" y="58"/>
                  </a:lnTo>
                  <a:lnTo>
                    <a:pt x="234" y="56"/>
                  </a:lnTo>
                  <a:lnTo>
                    <a:pt x="232" y="51"/>
                  </a:lnTo>
                  <a:lnTo>
                    <a:pt x="227" y="50"/>
                  </a:lnTo>
                  <a:lnTo>
                    <a:pt x="221" y="48"/>
                  </a:lnTo>
                  <a:lnTo>
                    <a:pt x="216" y="45"/>
                  </a:lnTo>
                  <a:lnTo>
                    <a:pt x="214" y="45"/>
                  </a:lnTo>
                  <a:lnTo>
                    <a:pt x="206" y="43"/>
                  </a:lnTo>
                  <a:lnTo>
                    <a:pt x="204" y="43"/>
                  </a:lnTo>
                  <a:lnTo>
                    <a:pt x="196" y="45"/>
                  </a:lnTo>
                  <a:lnTo>
                    <a:pt x="191" y="45"/>
                  </a:lnTo>
                  <a:lnTo>
                    <a:pt x="186" y="48"/>
                  </a:lnTo>
                  <a:lnTo>
                    <a:pt x="178" y="50"/>
                  </a:lnTo>
                  <a:lnTo>
                    <a:pt x="168" y="54"/>
                  </a:lnTo>
                  <a:lnTo>
                    <a:pt x="158" y="58"/>
                  </a:lnTo>
                  <a:lnTo>
                    <a:pt x="120" y="78"/>
                  </a:lnTo>
                  <a:lnTo>
                    <a:pt x="0" y="99"/>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78" name="Freeform 376"/>
            <p:cNvSpPr>
              <a:spLocks/>
            </p:cNvSpPr>
            <p:nvPr/>
          </p:nvSpPr>
          <p:spPr bwMode="auto">
            <a:xfrm>
              <a:off x="2638" y="1293"/>
              <a:ext cx="376" cy="239"/>
            </a:xfrm>
            <a:custGeom>
              <a:avLst/>
              <a:gdLst>
                <a:gd name="T0" fmla="*/ 134 w 376"/>
                <a:gd name="T1" fmla="*/ 24 h 239"/>
                <a:gd name="T2" fmla="*/ 162 w 376"/>
                <a:gd name="T3" fmla="*/ 10 h 239"/>
                <a:gd name="T4" fmla="*/ 193 w 376"/>
                <a:gd name="T5" fmla="*/ 3 h 239"/>
                <a:gd name="T6" fmla="*/ 218 w 376"/>
                <a:gd name="T7" fmla="*/ 0 h 239"/>
                <a:gd name="T8" fmla="*/ 246 w 376"/>
                <a:gd name="T9" fmla="*/ 0 h 239"/>
                <a:gd name="T10" fmla="*/ 274 w 376"/>
                <a:gd name="T11" fmla="*/ 5 h 239"/>
                <a:gd name="T12" fmla="*/ 299 w 376"/>
                <a:gd name="T13" fmla="*/ 13 h 239"/>
                <a:gd name="T14" fmla="*/ 324 w 376"/>
                <a:gd name="T15" fmla="*/ 26 h 239"/>
                <a:gd name="T16" fmla="*/ 345 w 376"/>
                <a:gd name="T17" fmla="*/ 40 h 239"/>
                <a:gd name="T18" fmla="*/ 357 w 376"/>
                <a:gd name="T19" fmla="*/ 51 h 239"/>
                <a:gd name="T20" fmla="*/ 365 w 376"/>
                <a:gd name="T21" fmla="*/ 64 h 239"/>
                <a:gd name="T22" fmla="*/ 372 w 376"/>
                <a:gd name="T23" fmla="*/ 75 h 239"/>
                <a:gd name="T24" fmla="*/ 375 w 376"/>
                <a:gd name="T25" fmla="*/ 88 h 239"/>
                <a:gd name="T26" fmla="*/ 375 w 376"/>
                <a:gd name="T27" fmla="*/ 102 h 239"/>
                <a:gd name="T28" fmla="*/ 372 w 376"/>
                <a:gd name="T29" fmla="*/ 115 h 239"/>
                <a:gd name="T30" fmla="*/ 370 w 376"/>
                <a:gd name="T31" fmla="*/ 126 h 239"/>
                <a:gd name="T32" fmla="*/ 360 w 376"/>
                <a:gd name="T33" fmla="*/ 139 h 239"/>
                <a:gd name="T34" fmla="*/ 337 w 376"/>
                <a:gd name="T35" fmla="*/ 158 h 239"/>
                <a:gd name="T36" fmla="*/ 309 w 376"/>
                <a:gd name="T37" fmla="*/ 177 h 239"/>
                <a:gd name="T38" fmla="*/ 165 w 376"/>
                <a:gd name="T39" fmla="*/ 219 h 239"/>
                <a:gd name="T40" fmla="*/ 182 w 376"/>
                <a:gd name="T41" fmla="*/ 209 h 239"/>
                <a:gd name="T42" fmla="*/ 190 w 376"/>
                <a:gd name="T43" fmla="*/ 203 h 239"/>
                <a:gd name="T44" fmla="*/ 185 w 376"/>
                <a:gd name="T45" fmla="*/ 195 h 239"/>
                <a:gd name="T46" fmla="*/ 73 w 376"/>
                <a:gd name="T47" fmla="*/ 110 h 239"/>
                <a:gd name="T48" fmla="*/ 63 w 376"/>
                <a:gd name="T49" fmla="*/ 104 h 239"/>
                <a:gd name="T50" fmla="*/ 53 w 376"/>
                <a:gd name="T51" fmla="*/ 102 h 239"/>
                <a:gd name="T52" fmla="*/ 46 w 376"/>
                <a:gd name="T53" fmla="*/ 104 h 239"/>
                <a:gd name="T54" fmla="*/ 28 w 376"/>
                <a:gd name="T55" fmla="*/ 113 h 239"/>
                <a:gd name="T56" fmla="*/ 238 w 376"/>
                <a:gd name="T57" fmla="*/ 160 h 239"/>
                <a:gd name="T58" fmla="*/ 246 w 376"/>
                <a:gd name="T59" fmla="*/ 165 h 239"/>
                <a:gd name="T60" fmla="*/ 251 w 376"/>
                <a:gd name="T61" fmla="*/ 166 h 239"/>
                <a:gd name="T62" fmla="*/ 258 w 376"/>
                <a:gd name="T63" fmla="*/ 165 h 239"/>
                <a:gd name="T64" fmla="*/ 274 w 376"/>
                <a:gd name="T65" fmla="*/ 157 h 239"/>
                <a:gd name="T66" fmla="*/ 289 w 376"/>
                <a:gd name="T67" fmla="*/ 145 h 239"/>
                <a:gd name="T68" fmla="*/ 299 w 376"/>
                <a:gd name="T69" fmla="*/ 134 h 239"/>
                <a:gd name="T70" fmla="*/ 307 w 376"/>
                <a:gd name="T71" fmla="*/ 125 h 239"/>
                <a:gd name="T72" fmla="*/ 309 w 376"/>
                <a:gd name="T73" fmla="*/ 113 h 239"/>
                <a:gd name="T74" fmla="*/ 307 w 376"/>
                <a:gd name="T75" fmla="*/ 101 h 239"/>
                <a:gd name="T76" fmla="*/ 299 w 376"/>
                <a:gd name="T77" fmla="*/ 89 h 239"/>
                <a:gd name="T78" fmla="*/ 289 w 376"/>
                <a:gd name="T79" fmla="*/ 77 h 239"/>
                <a:gd name="T80" fmla="*/ 274 w 376"/>
                <a:gd name="T81" fmla="*/ 65 h 239"/>
                <a:gd name="T82" fmla="*/ 256 w 376"/>
                <a:gd name="T83" fmla="*/ 56 h 239"/>
                <a:gd name="T84" fmla="*/ 238 w 376"/>
                <a:gd name="T85" fmla="*/ 48 h 239"/>
                <a:gd name="T86" fmla="*/ 220 w 376"/>
                <a:gd name="T87" fmla="*/ 43 h 239"/>
                <a:gd name="T88" fmla="*/ 205 w 376"/>
                <a:gd name="T89" fmla="*/ 40 h 239"/>
                <a:gd name="T90" fmla="*/ 190 w 376"/>
                <a:gd name="T91" fmla="*/ 40 h 239"/>
                <a:gd name="T92" fmla="*/ 172 w 376"/>
                <a:gd name="T93" fmla="*/ 45 h 239"/>
                <a:gd name="T94" fmla="*/ 157 w 376"/>
                <a:gd name="T95" fmla="*/ 51 h 239"/>
                <a:gd name="T96" fmla="*/ 119 w 376"/>
                <a:gd name="T97" fmla="*/ 7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239"/>
                <a:gd name="T149" fmla="*/ 376 w 376"/>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239">
                  <a:moveTo>
                    <a:pt x="0" y="93"/>
                  </a:moveTo>
                  <a:lnTo>
                    <a:pt x="124" y="29"/>
                  </a:lnTo>
                  <a:lnTo>
                    <a:pt x="134" y="24"/>
                  </a:lnTo>
                  <a:lnTo>
                    <a:pt x="144" y="19"/>
                  </a:lnTo>
                  <a:lnTo>
                    <a:pt x="155" y="14"/>
                  </a:lnTo>
                  <a:lnTo>
                    <a:pt x="162" y="10"/>
                  </a:lnTo>
                  <a:lnTo>
                    <a:pt x="172" y="8"/>
                  </a:lnTo>
                  <a:lnTo>
                    <a:pt x="182" y="5"/>
                  </a:lnTo>
                  <a:lnTo>
                    <a:pt x="193" y="3"/>
                  </a:lnTo>
                  <a:lnTo>
                    <a:pt x="200" y="2"/>
                  </a:lnTo>
                  <a:lnTo>
                    <a:pt x="210" y="0"/>
                  </a:lnTo>
                  <a:lnTo>
                    <a:pt x="218" y="0"/>
                  </a:lnTo>
                  <a:lnTo>
                    <a:pt x="228" y="0"/>
                  </a:lnTo>
                  <a:lnTo>
                    <a:pt x="238" y="0"/>
                  </a:lnTo>
                  <a:lnTo>
                    <a:pt x="246" y="0"/>
                  </a:lnTo>
                  <a:lnTo>
                    <a:pt x="256" y="2"/>
                  </a:lnTo>
                  <a:lnTo>
                    <a:pt x="264" y="3"/>
                  </a:lnTo>
                  <a:lnTo>
                    <a:pt x="274" y="5"/>
                  </a:lnTo>
                  <a:lnTo>
                    <a:pt x="281" y="6"/>
                  </a:lnTo>
                  <a:lnTo>
                    <a:pt x="289" y="10"/>
                  </a:lnTo>
                  <a:lnTo>
                    <a:pt x="299" y="13"/>
                  </a:lnTo>
                  <a:lnTo>
                    <a:pt x="307" y="18"/>
                  </a:lnTo>
                  <a:lnTo>
                    <a:pt x="317" y="21"/>
                  </a:lnTo>
                  <a:lnTo>
                    <a:pt x="324" y="26"/>
                  </a:lnTo>
                  <a:lnTo>
                    <a:pt x="332" y="30"/>
                  </a:lnTo>
                  <a:lnTo>
                    <a:pt x="340" y="37"/>
                  </a:lnTo>
                  <a:lnTo>
                    <a:pt x="345" y="40"/>
                  </a:lnTo>
                  <a:lnTo>
                    <a:pt x="347" y="43"/>
                  </a:lnTo>
                  <a:lnTo>
                    <a:pt x="352" y="48"/>
                  </a:lnTo>
                  <a:lnTo>
                    <a:pt x="357" y="51"/>
                  </a:lnTo>
                  <a:lnTo>
                    <a:pt x="360" y="56"/>
                  </a:lnTo>
                  <a:lnTo>
                    <a:pt x="362" y="61"/>
                  </a:lnTo>
                  <a:lnTo>
                    <a:pt x="365" y="64"/>
                  </a:lnTo>
                  <a:lnTo>
                    <a:pt x="370" y="67"/>
                  </a:lnTo>
                  <a:lnTo>
                    <a:pt x="370" y="72"/>
                  </a:lnTo>
                  <a:lnTo>
                    <a:pt x="372" y="75"/>
                  </a:lnTo>
                  <a:lnTo>
                    <a:pt x="372" y="80"/>
                  </a:lnTo>
                  <a:lnTo>
                    <a:pt x="375" y="85"/>
                  </a:lnTo>
                  <a:lnTo>
                    <a:pt x="375" y="88"/>
                  </a:lnTo>
                  <a:lnTo>
                    <a:pt x="375" y="93"/>
                  </a:lnTo>
                  <a:lnTo>
                    <a:pt x="375" y="97"/>
                  </a:lnTo>
                  <a:lnTo>
                    <a:pt x="375" y="102"/>
                  </a:lnTo>
                  <a:lnTo>
                    <a:pt x="375" y="107"/>
                  </a:lnTo>
                  <a:lnTo>
                    <a:pt x="375" y="110"/>
                  </a:lnTo>
                  <a:lnTo>
                    <a:pt x="372" y="115"/>
                  </a:lnTo>
                  <a:lnTo>
                    <a:pt x="372" y="118"/>
                  </a:lnTo>
                  <a:lnTo>
                    <a:pt x="370" y="123"/>
                  </a:lnTo>
                  <a:lnTo>
                    <a:pt x="370" y="126"/>
                  </a:lnTo>
                  <a:lnTo>
                    <a:pt x="367" y="129"/>
                  </a:lnTo>
                  <a:lnTo>
                    <a:pt x="365" y="134"/>
                  </a:lnTo>
                  <a:lnTo>
                    <a:pt x="360" y="139"/>
                  </a:lnTo>
                  <a:lnTo>
                    <a:pt x="352" y="145"/>
                  </a:lnTo>
                  <a:lnTo>
                    <a:pt x="345" y="152"/>
                  </a:lnTo>
                  <a:lnTo>
                    <a:pt x="337" y="158"/>
                  </a:lnTo>
                  <a:lnTo>
                    <a:pt x="327" y="166"/>
                  </a:lnTo>
                  <a:lnTo>
                    <a:pt x="317" y="171"/>
                  </a:lnTo>
                  <a:lnTo>
                    <a:pt x="309" y="177"/>
                  </a:lnTo>
                  <a:lnTo>
                    <a:pt x="302" y="182"/>
                  </a:lnTo>
                  <a:lnTo>
                    <a:pt x="193" y="238"/>
                  </a:lnTo>
                  <a:lnTo>
                    <a:pt x="165" y="219"/>
                  </a:lnTo>
                  <a:lnTo>
                    <a:pt x="175" y="214"/>
                  </a:lnTo>
                  <a:lnTo>
                    <a:pt x="180" y="211"/>
                  </a:lnTo>
                  <a:lnTo>
                    <a:pt x="182" y="209"/>
                  </a:lnTo>
                  <a:lnTo>
                    <a:pt x="188" y="208"/>
                  </a:lnTo>
                  <a:lnTo>
                    <a:pt x="188" y="206"/>
                  </a:lnTo>
                  <a:lnTo>
                    <a:pt x="190" y="203"/>
                  </a:lnTo>
                  <a:lnTo>
                    <a:pt x="190" y="201"/>
                  </a:lnTo>
                  <a:lnTo>
                    <a:pt x="188" y="198"/>
                  </a:lnTo>
                  <a:lnTo>
                    <a:pt x="185" y="195"/>
                  </a:lnTo>
                  <a:lnTo>
                    <a:pt x="182" y="193"/>
                  </a:lnTo>
                  <a:lnTo>
                    <a:pt x="177" y="190"/>
                  </a:lnTo>
                  <a:lnTo>
                    <a:pt x="73" y="110"/>
                  </a:lnTo>
                  <a:lnTo>
                    <a:pt x="68" y="109"/>
                  </a:lnTo>
                  <a:lnTo>
                    <a:pt x="66" y="105"/>
                  </a:lnTo>
                  <a:lnTo>
                    <a:pt x="63" y="104"/>
                  </a:lnTo>
                  <a:lnTo>
                    <a:pt x="58" y="102"/>
                  </a:lnTo>
                  <a:lnTo>
                    <a:pt x="56" y="102"/>
                  </a:lnTo>
                  <a:lnTo>
                    <a:pt x="53" y="102"/>
                  </a:lnTo>
                  <a:lnTo>
                    <a:pt x="51" y="102"/>
                  </a:lnTo>
                  <a:lnTo>
                    <a:pt x="48" y="104"/>
                  </a:lnTo>
                  <a:lnTo>
                    <a:pt x="46" y="104"/>
                  </a:lnTo>
                  <a:lnTo>
                    <a:pt x="41" y="105"/>
                  </a:lnTo>
                  <a:lnTo>
                    <a:pt x="35" y="109"/>
                  </a:lnTo>
                  <a:lnTo>
                    <a:pt x="28" y="113"/>
                  </a:lnTo>
                  <a:lnTo>
                    <a:pt x="0" y="93"/>
                  </a:lnTo>
                  <a:lnTo>
                    <a:pt x="119" y="70"/>
                  </a:lnTo>
                  <a:lnTo>
                    <a:pt x="238" y="160"/>
                  </a:lnTo>
                  <a:lnTo>
                    <a:pt x="241" y="161"/>
                  </a:lnTo>
                  <a:lnTo>
                    <a:pt x="243" y="165"/>
                  </a:lnTo>
                  <a:lnTo>
                    <a:pt x="246" y="165"/>
                  </a:lnTo>
                  <a:lnTo>
                    <a:pt x="246" y="166"/>
                  </a:lnTo>
                  <a:lnTo>
                    <a:pt x="248" y="166"/>
                  </a:lnTo>
                  <a:lnTo>
                    <a:pt x="251" y="166"/>
                  </a:lnTo>
                  <a:lnTo>
                    <a:pt x="253" y="166"/>
                  </a:lnTo>
                  <a:lnTo>
                    <a:pt x="256" y="165"/>
                  </a:lnTo>
                  <a:lnTo>
                    <a:pt x="258" y="165"/>
                  </a:lnTo>
                  <a:lnTo>
                    <a:pt x="261" y="161"/>
                  </a:lnTo>
                  <a:lnTo>
                    <a:pt x="266" y="160"/>
                  </a:lnTo>
                  <a:lnTo>
                    <a:pt x="274" y="157"/>
                  </a:lnTo>
                  <a:lnTo>
                    <a:pt x="279" y="153"/>
                  </a:lnTo>
                  <a:lnTo>
                    <a:pt x="286" y="149"/>
                  </a:lnTo>
                  <a:lnTo>
                    <a:pt x="289" y="145"/>
                  </a:lnTo>
                  <a:lnTo>
                    <a:pt x="294" y="142"/>
                  </a:lnTo>
                  <a:lnTo>
                    <a:pt x="296" y="139"/>
                  </a:lnTo>
                  <a:lnTo>
                    <a:pt x="299" y="134"/>
                  </a:lnTo>
                  <a:lnTo>
                    <a:pt x="304" y="131"/>
                  </a:lnTo>
                  <a:lnTo>
                    <a:pt x="304" y="128"/>
                  </a:lnTo>
                  <a:lnTo>
                    <a:pt x="307" y="125"/>
                  </a:lnTo>
                  <a:lnTo>
                    <a:pt x="307" y="121"/>
                  </a:lnTo>
                  <a:lnTo>
                    <a:pt x="309" y="117"/>
                  </a:lnTo>
                  <a:lnTo>
                    <a:pt x="309" y="113"/>
                  </a:lnTo>
                  <a:lnTo>
                    <a:pt x="309" y="110"/>
                  </a:lnTo>
                  <a:lnTo>
                    <a:pt x="307" y="105"/>
                  </a:lnTo>
                  <a:lnTo>
                    <a:pt x="307" y="101"/>
                  </a:lnTo>
                  <a:lnTo>
                    <a:pt x="304" y="97"/>
                  </a:lnTo>
                  <a:lnTo>
                    <a:pt x="302" y="93"/>
                  </a:lnTo>
                  <a:lnTo>
                    <a:pt x="299" y="89"/>
                  </a:lnTo>
                  <a:lnTo>
                    <a:pt x="296" y="85"/>
                  </a:lnTo>
                  <a:lnTo>
                    <a:pt x="294" y="81"/>
                  </a:lnTo>
                  <a:lnTo>
                    <a:pt x="289" y="77"/>
                  </a:lnTo>
                  <a:lnTo>
                    <a:pt x="284" y="73"/>
                  </a:lnTo>
                  <a:lnTo>
                    <a:pt x="279" y="69"/>
                  </a:lnTo>
                  <a:lnTo>
                    <a:pt x="274" y="65"/>
                  </a:lnTo>
                  <a:lnTo>
                    <a:pt x="269" y="62"/>
                  </a:lnTo>
                  <a:lnTo>
                    <a:pt x="261" y="58"/>
                  </a:lnTo>
                  <a:lnTo>
                    <a:pt x="256" y="56"/>
                  </a:lnTo>
                  <a:lnTo>
                    <a:pt x="251" y="53"/>
                  </a:lnTo>
                  <a:lnTo>
                    <a:pt x="246" y="50"/>
                  </a:lnTo>
                  <a:lnTo>
                    <a:pt x="238" y="48"/>
                  </a:lnTo>
                  <a:lnTo>
                    <a:pt x="233" y="46"/>
                  </a:lnTo>
                  <a:lnTo>
                    <a:pt x="228" y="45"/>
                  </a:lnTo>
                  <a:lnTo>
                    <a:pt x="220" y="43"/>
                  </a:lnTo>
                  <a:lnTo>
                    <a:pt x="215" y="43"/>
                  </a:lnTo>
                  <a:lnTo>
                    <a:pt x="210" y="42"/>
                  </a:lnTo>
                  <a:lnTo>
                    <a:pt x="205" y="40"/>
                  </a:lnTo>
                  <a:lnTo>
                    <a:pt x="200" y="40"/>
                  </a:lnTo>
                  <a:lnTo>
                    <a:pt x="193" y="40"/>
                  </a:lnTo>
                  <a:lnTo>
                    <a:pt x="190" y="40"/>
                  </a:lnTo>
                  <a:lnTo>
                    <a:pt x="185" y="42"/>
                  </a:lnTo>
                  <a:lnTo>
                    <a:pt x="180" y="43"/>
                  </a:lnTo>
                  <a:lnTo>
                    <a:pt x="172" y="45"/>
                  </a:lnTo>
                  <a:lnTo>
                    <a:pt x="170" y="46"/>
                  </a:lnTo>
                  <a:lnTo>
                    <a:pt x="162" y="48"/>
                  </a:lnTo>
                  <a:lnTo>
                    <a:pt x="157" y="51"/>
                  </a:lnTo>
                  <a:lnTo>
                    <a:pt x="149" y="54"/>
                  </a:lnTo>
                  <a:lnTo>
                    <a:pt x="144" y="56"/>
                  </a:lnTo>
                  <a:lnTo>
                    <a:pt x="119" y="70"/>
                  </a:lnTo>
                  <a:lnTo>
                    <a:pt x="0" y="93"/>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79" name="Freeform 377"/>
            <p:cNvSpPr>
              <a:spLocks/>
            </p:cNvSpPr>
            <p:nvPr/>
          </p:nvSpPr>
          <p:spPr bwMode="auto">
            <a:xfrm>
              <a:off x="2934" y="1160"/>
              <a:ext cx="314" cy="229"/>
            </a:xfrm>
            <a:custGeom>
              <a:avLst/>
              <a:gdLst>
                <a:gd name="T0" fmla="*/ 193 w 314"/>
                <a:gd name="T1" fmla="*/ 61 h 229"/>
                <a:gd name="T2" fmla="*/ 165 w 314"/>
                <a:gd name="T3" fmla="*/ 54 h 229"/>
                <a:gd name="T4" fmla="*/ 143 w 314"/>
                <a:gd name="T5" fmla="*/ 53 h 229"/>
                <a:gd name="T6" fmla="*/ 118 w 314"/>
                <a:gd name="T7" fmla="*/ 54 h 229"/>
                <a:gd name="T8" fmla="*/ 98 w 314"/>
                <a:gd name="T9" fmla="*/ 57 h 229"/>
                <a:gd name="T10" fmla="*/ 80 w 314"/>
                <a:gd name="T11" fmla="*/ 64 h 229"/>
                <a:gd name="T12" fmla="*/ 63 w 314"/>
                <a:gd name="T13" fmla="*/ 73 h 229"/>
                <a:gd name="T14" fmla="*/ 58 w 314"/>
                <a:gd name="T15" fmla="*/ 86 h 229"/>
                <a:gd name="T16" fmla="*/ 60 w 314"/>
                <a:gd name="T17" fmla="*/ 94 h 229"/>
                <a:gd name="T18" fmla="*/ 73 w 314"/>
                <a:gd name="T19" fmla="*/ 99 h 229"/>
                <a:gd name="T20" fmla="*/ 95 w 314"/>
                <a:gd name="T21" fmla="*/ 97 h 229"/>
                <a:gd name="T22" fmla="*/ 168 w 314"/>
                <a:gd name="T23" fmla="*/ 78 h 229"/>
                <a:gd name="T24" fmla="*/ 200 w 314"/>
                <a:gd name="T25" fmla="*/ 70 h 229"/>
                <a:gd name="T26" fmla="*/ 228 w 314"/>
                <a:gd name="T27" fmla="*/ 67 h 229"/>
                <a:gd name="T28" fmla="*/ 250 w 314"/>
                <a:gd name="T29" fmla="*/ 69 h 229"/>
                <a:gd name="T30" fmla="*/ 270 w 314"/>
                <a:gd name="T31" fmla="*/ 73 h 229"/>
                <a:gd name="T32" fmla="*/ 288 w 314"/>
                <a:gd name="T33" fmla="*/ 81 h 229"/>
                <a:gd name="T34" fmla="*/ 305 w 314"/>
                <a:gd name="T35" fmla="*/ 94 h 229"/>
                <a:gd name="T36" fmla="*/ 310 w 314"/>
                <a:gd name="T37" fmla="*/ 112 h 229"/>
                <a:gd name="T38" fmla="*/ 310 w 314"/>
                <a:gd name="T39" fmla="*/ 129 h 229"/>
                <a:gd name="T40" fmla="*/ 300 w 314"/>
                <a:gd name="T41" fmla="*/ 148 h 229"/>
                <a:gd name="T42" fmla="*/ 283 w 314"/>
                <a:gd name="T43" fmla="*/ 166 h 229"/>
                <a:gd name="T44" fmla="*/ 258 w 314"/>
                <a:gd name="T45" fmla="*/ 182 h 229"/>
                <a:gd name="T46" fmla="*/ 230 w 314"/>
                <a:gd name="T47" fmla="*/ 191 h 229"/>
                <a:gd name="T48" fmla="*/ 213 w 314"/>
                <a:gd name="T49" fmla="*/ 196 h 229"/>
                <a:gd name="T50" fmla="*/ 198 w 314"/>
                <a:gd name="T51" fmla="*/ 198 h 229"/>
                <a:gd name="T52" fmla="*/ 193 w 314"/>
                <a:gd name="T53" fmla="*/ 214 h 229"/>
                <a:gd name="T54" fmla="*/ 100 w 314"/>
                <a:gd name="T55" fmla="*/ 158 h 229"/>
                <a:gd name="T56" fmla="*/ 125 w 314"/>
                <a:gd name="T57" fmla="*/ 166 h 229"/>
                <a:gd name="T58" fmla="*/ 153 w 314"/>
                <a:gd name="T59" fmla="*/ 169 h 229"/>
                <a:gd name="T60" fmla="*/ 180 w 314"/>
                <a:gd name="T61" fmla="*/ 169 h 229"/>
                <a:gd name="T62" fmla="*/ 205 w 314"/>
                <a:gd name="T63" fmla="*/ 166 h 229"/>
                <a:gd name="T64" fmla="*/ 228 w 314"/>
                <a:gd name="T65" fmla="*/ 158 h 229"/>
                <a:gd name="T66" fmla="*/ 245 w 314"/>
                <a:gd name="T67" fmla="*/ 148 h 229"/>
                <a:gd name="T68" fmla="*/ 253 w 314"/>
                <a:gd name="T69" fmla="*/ 139 h 229"/>
                <a:gd name="T70" fmla="*/ 258 w 314"/>
                <a:gd name="T71" fmla="*/ 131 h 229"/>
                <a:gd name="T72" fmla="*/ 253 w 314"/>
                <a:gd name="T73" fmla="*/ 123 h 229"/>
                <a:gd name="T74" fmla="*/ 243 w 314"/>
                <a:gd name="T75" fmla="*/ 116 h 229"/>
                <a:gd name="T76" fmla="*/ 223 w 314"/>
                <a:gd name="T77" fmla="*/ 116 h 229"/>
                <a:gd name="T78" fmla="*/ 210 w 314"/>
                <a:gd name="T79" fmla="*/ 118 h 229"/>
                <a:gd name="T80" fmla="*/ 193 w 314"/>
                <a:gd name="T81" fmla="*/ 123 h 229"/>
                <a:gd name="T82" fmla="*/ 133 w 314"/>
                <a:gd name="T83" fmla="*/ 139 h 229"/>
                <a:gd name="T84" fmla="*/ 108 w 314"/>
                <a:gd name="T85" fmla="*/ 145 h 229"/>
                <a:gd name="T86" fmla="*/ 80 w 314"/>
                <a:gd name="T87" fmla="*/ 147 h 229"/>
                <a:gd name="T88" fmla="*/ 58 w 314"/>
                <a:gd name="T89" fmla="*/ 147 h 229"/>
                <a:gd name="T90" fmla="*/ 38 w 314"/>
                <a:gd name="T91" fmla="*/ 140 h 229"/>
                <a:gd name="T92" fmla="*/ 18 w 314"/>
                <a:gd name="T93" fmla="*/ 129 h 229"/>
                <a:gd name="T94" fmla="*/ 3 w 314"/>
                <a:gd name="T95" fmla="*/ 110 h 229"/>
                <a:gd name="T96" fmla="*/ 0 w 314"/>
                <a:gd name="T97" fmla="*/ 96 h 229"/>
                <a:gd name="T98" fmla="*/ 3 w 314"/>
                <a:gd name="T99" fmla="*/ 85 h 229"/>
                <a:gd name="T100" fmla="*/ 10 w 314"/>
                <a:gd name="T101" fmla="*/ 72 h 229"/>
                <a:gd name="T102" fmla="*/ 23 w 314"/>
                <a:gd name="T103" fmla="*/ 61 h 229"/>
                <a:gd name="T104" fmla="*/ 38 w 314"/>
                <a:gd name="T105" fmla="*/ 49 h 229"/>
                <a:gd name="T106" fmla="*/ 55 w 314"/>
                <a:gd name="T107" fmla="*/ 38 h 229"/>
                <a:gd name="T108" fmla="*/ 78 w 314"/>
                <a:gd name="T109" fmla="*/ 29 h 229"/>
                <a:gd name="T110" fmla="*/ 105 w 314"/>
                <a:gd name="T111" fmla="*/ 24 h 229"/>
                <a:gd name="T112" fmla="*/ 133 w 314"/>
                <a:gd name="T113" fmla="*/ 0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
                <a:gd name="T172" fmla="*/ 0 h 229"/>
                <a:gd name="T173" fmla="*/ 314 w 314"/>
                <a:gd name="T174" fmla="*/ 229 h 2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 h="229">
                  <a:moveTo>
                    <a:pt x="133" y="0"/>
                  </a:moveTo>
                  <a:lnTo>
                    <a:pt x="218" y="38"/>
                  </a:lnTo>
                  <a:lnTo>
                    <a:pt x="193" y="61"/>
                  </a:lnTo>
                  <a:lnTo>
                    <a:pt x="185" y="57"/>
                  </a:lnTo>
                  <a:lnTo>
                    <a:pt x="175" y="56"/>
                  </a:lnTo>
                  <a:lnTo>
                    <a:pt x="165" y="54"/>
                  </a:lnTo>
                  <a:lnTo>
                    <a:pt x="158" y="54"/>
                  </a:lnTo>
                  <a:lnTo>
                    <a:pt x="150" y="53"/>
                  </a:lnTo>
                  <a:lnTo>
                    <a:pt x="143" y="53"/>
                  </a:lnTo>
                  <a:lnTo>
                    <a:pt x="133" y="53"/>
                  </a:lnTo>
                  <a:lnTo>
                    <a:pt x="125" y="54"/>
                  </a:lnTo>
                  <a:lnTo>
                    <a:pt x="118" y="54"/>
                  </a:lnTo>
                  <a:lnTo>
                    <a:pt x="110" y="54"/>
                  </a:lnTo>
                  <a:lnTo>
                    <a:pt x="105" y="56"/>
                  </a:lnTo>
                  <a:lnTo>
                    <a:pt x="98" y="57"/>
                  </a:lnTo>
                  <a:lnTo>
                    <a:pt x="93" y="59"/>
                  </a:lnTo>
                  <a:lnTo>
                    <a:pt x="88" y="62"/>
                  </a:lnTo>
                  <a:lnTo>
                    <a:pt x="80" y="64"/>
                  </a:lnTo>
                  <a:lnTo>
                    <a:pt x="75" y="67"/>
                  </a:lnTo>
                  <a:lnTo>
                    <a:pt x="70" y="70"/>
                  </a:lnTo>
                  <a:lnTo>
                    <a:pt x="63" y="73"/>
                  </a:lnTo>
                  <a:lnTo>
                    <a:pt x="60" y="78"/>
                  </a:lnTo>
                  <a:lnTo>
                    <a:pt x="58" y="81"/>
                  </a:lnTo>
                  <a:lnTo>
                    <a:pt x="58" y="86"/>
                  </a:lnTo>
                  <a:lnTo>
                    <a:pt x="58" y="88"/>
                  </a:lnTo>
                  <a:lnTo>
                    <a:pt x="58" y="91"/>
                  </a:lnTo>
                  <a:lnTo>
                    <a:pt x="60" y="94"/>
                  </a:lnTo>
                  <a:lnTo>
                    <a:pt x="63" y="96"/>
                  </a:lnTo>
                  <a:lnTo>
                    <a:pt x="68" y="97"/>
                  </a:lnTo>
                  <a:lnTo>
                    <a:pt x="73" y="99"/>
                  </a:lnTo>
                  <a:lnTo>
                    <a:pt x="78" y="99"/>
                  </a:lnTo>
                  <a:lnTo>
                    <a:pt x="85" y="99"/>
                  </a:lnTo>
                  <a:lnTo>
                    <a:pt x="95" y="97"/>
                  </a:lnTo>
                  <a:lnTo>
                    <a:pt x="105" y="94"/>
                  </a:lnTo>
                  <a:lnTo>
                    <a:pt x="115" y="92"/>
                  </a:lnTo>
                  <a:lnTo>
                    <a:pt x="168" y="78"/>
                  </a:lnTo>
                  <a:lnTo>
                    <a:pt x="180" y="75"/>
                  </a:lnTo>
                  <a:lnTo>
                    <a:pt x="190" y="72"/>
                  </a:lnTo>
                  <a:lnTo>
                    <a:pt x="200" y="70"/>
                  </a:lnTo>
                  <a:lnTo>
                    <a:pt x="210" y="69"/>
                  </a:lnTo>
                  <a:lnTo>
                    <a:pt x="220" y="67"/>
                  </a:lnTo>
                  <a:lnTo>
                    <a:pt x="228" y="67"/>
                  </a:lnTo>
                  <a:lnTo>
                    <a:pt x="238" y="67"/>
                  </a:lnTo>
                  <a:lnTo>
                    <a:pt x="243" y="67"/>
                  </a:lnTo>
                  <a:lnTo>
                    <a:pt x="250" y="69"/>
                  </a:lnTo>
                  <a:lnTo>
                    <a:pt x="258" y="69"/>
                  </a:lnTo>
                  <a:lnTo>
                    <a:pt x="265" y="70"/>
                  </a:lnTo>
                  <a:lnTo>
                    <a:pt x="270" y="73"/>
                  </a:lnTo>
                  <a:lnTo>
                    <a:pt x="278" y="75"/>
                  </a:lnTo>
                  <a:lnTo>
                    <a:pt x="283" y="78"/>
                  </a:lnTo>
                  <a:lnTo>
                    <a:pt x="288" y="81"/>
                  </a:lnTo>
                  <a:lnTo>
                    <a:pt x="293" y="85"/>
                  </a:lnTo>
                  <a:lnTo>
                    <a:pt x="298" y="89"/>
                  </a:lnTo>
                  <a:lnTo>
                    <a:pt x="305" y="94"/>
                  </a:lnTo>
                  <a:lnTo>
                    <a:pt x="308" y="100"/>
                  </a:lnTo>
                  <a:lnTo>
                    <a:pt x="310" y="105"/>
                  </a:lnTo>
                  <a:lnTo>
                    <a:pt x="310" y="112"/>
                  </a:lnTo>
                  <a:lnTo>
                    <a:pt x="313" y="116"/>
                  </a:lnTo>
                  <a:lnTo>
                    <a:pt x="313" y="123"/>
                  </a:lnTo>
                  <a:lnTo>
                    <a:pt x="310" y="129"/>
                  </a:lnTo>
                  <a:lnTo>
                    <a:pt x="310" y="136"/>
                  </a:lnTo>
                  <a:lnTo>
                    <a:pt x="305" y="142"/>
                  </a:lnTo>
                  <a:lnTo>
                    <a:pt x="300" y="148"/>
                  </a:lnTo>
                  <a:lnTo>
                    <a:pt x="298" y="155"/>
                  </a:lnTo>
                  <a:lnTo>
                    <a:pt x="290" y="161"/>
                  </a:lnTo>
                  <a:lnTo>
                    <a:pt x="283" y="166"/>
                  </a:lnTo>
                  <a:lnTo>
                    <a:pt x="275" y="172"/>
                  </a:lnTo>
                  <a:lnTo>
                    <a:pt x="265" y="177"/>
                  </a:lnTo>
                  <a:lnTo>
                    <a:pt x="258" y="182"/>
                  </a:lnTo>
                  <a:lnTo>
                    <a:pt x="248" y="185"/>
                  </a:lnTo>
                  <a:lnTo>
                    <a:pt x="238" y="190"/>
                  </a:lnTo>
                  <a:lnTo>
                    <a:pt x="230" y="191"/>
                  </a:lnTo>
                  <a:lnTo>
                    <a:pt x="225" y="193"/>
                  </a:lnTo>
                  <a:lnTo>
                    <a:pt x="220" y="195"/>
                  </a:lnTo>
                  <a:lnTo>
                    <a:pt x="213" y="196"/>
                  </a:lnTo>
                  <a:lnTo>
                    <a:pt x="210" y="196"/>
                  </a:lnTo>
                  <a:lnTo>
                    <a:pt x="203" y="198"/>
                  </a:lnTo>
                  <a:lnTo>
                    <a:pt x="198" y="198"/>
                  </a:lnTo>
                  <a:lnTo>
                    <a:pt x="193" y="199"/>
                  </a:lnTo>
                  <a:lnTo>
                    <a:pt x="185" y="199"/>
                  </a:lnTo>
                  <a:lnTo>
                    <a:pt x="193" y="214"/>
                  </a:lnTo>
                  <a:lnTo>
                    <a:pt x="165" y="228"/>
                  </a:lnTo>
                  <a:lnTo>
                    <a:pt x="75" y="179"/>
                  </a:lnTo>
                  <a:lnTo>
                    <a:pt x="100" y="158"/>
                  </a:lnTo>
                  <a:lnTo>
                    <a:pt x="108" y="161"/>
                  </a:lnTo>
                  <a:lnTo>
                    <a:pt x="118" y="164"/>
                  </a:lnTo>
                  <a:lnTo>
                    <a:pt x="125" y="166"/>
                  </a:lnTo>
                  <a:lnTo>
                    <a:pt x="135" y="167"/>
                  </a:lnTo>
                  <a:lnTo>
                    <a:pt x="143" y="167"/>
                  </a:lnTo>
                  <a:lnTo>
                    <a:pt x="153" y="169"/>
                  </a:lnTo>
                  <a:lnTo>
                    <a:pt x="163" y="169"/>
                  </a:lnTo>
                  <a:lnTo>
                    <a:pt x="170" y="169"/>
                  </a:lnTo>
                  <a:lnTo>
                    <a:pt x="180" y="169"/>
                  </a:lnTo>
                  <a:lnTo>
                    <a:pt x="188" y="167"/>
                  </a:lnTo>
                  <a:lnTo>
                    <a:pt x="195" y="167"/>
                  </a:lnTo>
                  <a:lnTo>
                    <a:pt x="205" y="166"/>
                  </a:lnTo>
                  <a:lnTo>
                    <a:pt x="213" y="163"/>
                  </a:lnTo>
                  <a:lnTo>
                    <a:pt x="220" y="161"/>
                  </a:lnTo>
                  <a:lnTo>
                    <a:pt x="228" y="158"/>
                  </a:lnTo>
                  <a:lnTo>
                    <a:pt x="235" y="155"/>
                  </a:lnTo>
                  <a:lnTo>
                    <a:pt x="240" y="151"/>
                  </a:lnTo>
                  <a:lnTo>
                    <a:pt x="245" y="148"/>
                  </a:lnTo>
                  <a:lnTo>
                    <a:pt x="250" y="145"/>
                  </a:lnTo>
                  <a:lnTo>
                    <a:pt x="253" y="142"/>
                  </a:lnTo>
                  <a:lnTo>
                    <a:pt x="253" y="139"/>
                  </a:lnTo>
                  <a:lnTo>
                    <a:pt x="255" y="136"/>
                  </a:lnTo>
                  <a:lnTo>
                    <a:pt x="258" y="134"/>
                  </a:lnTo>
                  <a:lnTo>
                    <a:pt x="258" y="131"/>
                  </a:lnTo>
                  <a:lnTo>
                    <a:pt x="258" y="128"/>
                  </a:lnTo>
                  <a:lnTo>
                    <a:pt x="255" y="124"/>
                  </a:lnTo>
                  <a:lnTo>
                    <a:pt x="253" y="123"/>
                  </a:lnTo>
                  <a:lnTo>
                    <a:pt x="250" y="121"/>
                  </a:lnTo>
                  <a:lnTo>
                    <a:pt x="248" y="118"/>
                  </a:lnTo>
                  <a:lnTo>
                    <a:pt x="243" y="116"/>
                  </a:lnTo>
                  <a:lnTo>
                    <a:pt x="235" y="115"/>
                  </a:lnTo>
                  <a:lnTo>
                    <a:pt x="228" y="115"/>
                  </a:lnTo>
                  <a:lnTo>
                    <a:pt x="223" y="116"/>
                  </a:lnTo>
                  <a:lnTo>
                    <a:pt x="220" y="116"/>
                  </a:lnTo>
                  <a:lnTo>
                    <a:pt x="215" y="116"/>
                  </a:lnTo>
                  <a:lnTo>
                    <a:pt x="210" y="118"/>
                  </a:lnTo>
                  <a:lnTo>
                    <a:pt x="203" y="120"/>
                  </a:lnTo>
                  <a:lnTo>
                    <a:pt x="198" y="121"/>
                  </a:lnTo>
                  <a:lnTo>
                    <a:pt x="193" y="123"/>
                  </a:lnTo>
                  <a:lnTo>
                    <a:pt x="185" y="124"/>
                  </a:lnTo>
                  <a:lnTo>
                    <a:pt x="138" y="137"/>
                  </a:lnTo>
                  <a:lnTo>
                    <a:pt x="133" y="139"/>
                  </a:lnTo>
                  <a:lnTo>
                    <a:pt x="125" y="140"/>
                  </a:lnTo>
                  <a:lnTo>
                    <a:pt x="115" y="142"/>
                  </a:lnTo>
                  <a:lnTo>
                    <a:pt x="108" y="145"/>
                  </a:lnTo>
                  <a:lnTo>
                    <a:pt x="98" y="145"/>
                  </a:lnTo>
                  <a:lnTo>
                    <a:pt x="88" y="147"/>
                  </a:lnTo>
                  <a:lnTo>
                    <a:pt x="80" y="147"/>
                  </a:lnTo>
                  <a:lnTo>
                    <a:pt x="73" y="147"/>
                  </a:lnTo>
                  <a:lnTo>
                    <a:pt x="65" y="147"/>
                  </a:lnTo>
                  <a:lnTo>
                    <a:pt x="58" y="147"/>
                  </a:lnTo>
                  <a:lnTo>
                    <a:pt x="50" y="145"/>
                  </a:lnTo>
                  <a:lnTo>
                    <a:pt x="43" y="142"/>
                  </a:lnTo>
                  <a:lnTo>
                    <a:pt x="38" y="140"/>
                  </a:lnTo>
                  <a:lnTo>
                    <a:pt x="30" y="137"/>
                  </a:lnTo>
                  <a:lnTo>
                    <a:pt x="23" y="134"/>
                  </a:lnTo>
                  <a:lnTo>
                    <a:pt x="18" y="129"/>
                  </a:lnTo>
                  <a:lnTo>
                    <a:pt x="10" y="124"/>
                  </a:lnTo>
                  <a:lnTo>
                    <a:pt x="5" y="118"/>
                  </a:lnTo>
                  <a:lnTo>
                    <a:pt x="3" y="110"/>
                  </a:lnTo>
                  <a:lnTo>
                    <a:pt x="0" y="104"/>
                  </a:lnTo>
                  <a:lnTo>
                    <a:pt x="0" y="100"/>
                  </a:lnTo>
                  <a:lnTo>
                    <a:pt x="0" y="96"/>
                  </a:lnTo>
                  <a:lnTo>
                    <a:pt x="0" y="92"/>
                  </a:lnTo>
                  <a:lnTo>
                    <a:pt x="3" y="88"/>
                  </a:lnTo>
                  <a:lnTo>
                    <a:pt x="3" y="85"/>
                  </a:lnTo>
                  <a:lnTo>
                    <a:pt x="5" y="80"/>
                  </a:lnTo>
                  <a:lnTo>
                    <a:pt x="8" y="75"/>
                  </a:lnTo>
                  <a:lnTo>
                    <a:pt x="10" y="72"/>
                  </a:lnTo>
                  <a:lnTo>
                    <a:pt x="13" y="69"/>
                  </a:lnTo>
                  <a:lnTo>
                    <a:pt x="18" y="64"/>
                  </a:lnTo>
                  <a:lnTo>
                    <a:pt x="23" y="61"/>
                  </a:lnTo>
                  <a:lnTo>
                    <a:pt x="25" y="56"/>
                  </a:lnTo>
                  <a:lnTo>
                    <a:pt x="30" y="53"/>
                  </a:lnTo>
                  <a:lnTo>
                    <a:pt x="38" y="49"/>
                  </a:lnTo>
                  <a:lnTo>
                    <a:pt x="43" y="45"/>
                  </a:lnTo>
                  <a:lnTo>
                    <a:pt x="48" y="41"/>
                  </a:lnTo>
                  <a:lnTo>
                    <a:pt x="55" y="38"/>
                  </a:lnTo>
                  <a:lnTo>
                    <a:pt x="63" y="33"/>
                  </a:lnTo>
                  <a:lnTo>
                    <a:pt x="70" y="32"/>
                  </a:lnTo>
                  <a:lnTo>
                    <a:pt x="78" y="29"/>
                  </a:lnTo>
                  <a:lnTo>
                    <a:pt x="88" y="27"/>
                  </a:lnTo>
                  <a:lnTo>
                    <a:pt x="95" y="26"/>
                  </a:lnTo>
                  <a:lnTo>
                    <a:pt x="105" y="24"/>
                  </a:lnTo>
                  <a:lnTo>
                    <a:pt x="113" y="22"/>
                  </a:lnTo>
                  <a:lnTo>
                    <a:pt x="110" y="11"/>
                  </a:lnTo>
                  <a:lnTo>
                    <a:pt x="133"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380" name="Freeform 378"/>
            <p:cNvSpPr>
              <a:spLocks/>
            </p:cNvSpPr>
            <p:nvPr/>
          </p:nvSpPr>
          <p:spPr bwMode="auto">
            <a:xfrm>
              <a:off x="1466" y="1351"/>
              <a:ext cx="1732" cy="902"/>
            </a:xfrm>
            <a:custGeom>
              <a:avLst/>
              <a:gdLst>
                <a:gd name="T0" fmla="*/ 1731 w 1732"/>
                <a:gd name="T1" fmla="*/ 0 h 902"/>
                <a:gd name="T2" fmla="*/ 1731 w 1732"/>
                <a:gd name="T3" fmla="*/ 0 h 902"/>
                <a:gd name="T4" fmla="*/ 1573 w 1732"/>
                <a:gd name="T5" fmla="*/ 83 h 902"/>
                <a:gd name="T6" fmla="*/ 1425 w 1732"/>
                <a:gd name="T7" fmla="*/ 163 h 902"/>
                <a:gd name="T8" fmla="*/ 1288 w 1732"/>
                <a:gd name="T9" fmla="*/ 236 h 902"/>
                <a:gd name="T10" fmla="*/ 1159 w 1732"/>
                <a:gd name="T11" fmla="*/ 305 h 902"/>
                <a:gd name="T12" fmla="*/ 1041 w 1732"/>
                <a:gd name="T13" fmla="*/ 368 h 902"/>
                <a:gd name="T14" fmla="*/ 927 w 1732"/>
                <a:gd name="T15" fmla="*/ 428 h 902"/>
                <a:gd name="T16" fmla="*/ 827 w 1732"/>
                <a:gd name="T17" fmla="*/ 481 h 902"/>
                <a:gd name="T18" fmla="*/ 730 w 1732"/>
                <a:gd name="T19" fmla="*/ 533 h 902"/>
                <a:gd name="T20" fmla="*/ 643 w 1732"/>
                <a:gd name="T21" fmla="*/ 578 h 902"/>
                <a:gd name="T22" fmla="*/ 561 w 1732"/>
                <a:gd name="T23" fmla="*/ 620 h 902"/>
                <a:gd name="T24" fmla="*/ 490 w 1732"/>
                <a:gd name="T25" fmla="*/ 658 h 902"/>
                <a:gd name="T26" fmla="*/ 422 w 1732"/>
                <a:gd name="T27" fmla="*/ 693 h 902"/>
                <a:gd name="T28" fmla="*/ 364 w 1732"/>
                <a:gd name="T29" fmla="*/ 724 h 902"/>
                <a:gd name="T30" fmla="*/ 308 w 1732"/>
                <a:gd name="T31" fmla="*/ 753 h 902"/>
                <a:gd name="T32" fmla="*/ 261 w 1732"/>
                <a:gd name="T33" fmla="*/ 778 h 902"/>
                <a:gd name="T34" fmla="*/ 219 w 1732"/>
                <a:gd name="T35" fmla="*/ 798 h 902"/>
                <a:gd name="T36" fmla="*/ 179 w 1732"/>
                <a:gd name="T37" fmla="*/ 818 h 902"/>
                <a:gd name="T38" fmla="*/ 145 w 1732"/>
                <a:gd name="T39" fmla="*/ 834 h 902"/>
                <a:gd name="T40" fmla="*/ 116 w 1732"/>
                <a:gd name="T41" fmla="*/ 849 h 902"/>
                <a:gd name="T42" fmla="*/ 92 w 1732"/>
                <a:gd name="T43" fmla="*/ 861 h 902"/>
                <a:gd name="T44" fmla="*/ 71 w 1732"/>
                <a:gd name="T45" fmla="*/ 871 h 902"/>
                <a:gd name="T46" fmla="*/ 53 w 1732"/>
                <a:gd name="T47" fmla="*/ 879 h 902"/>
                <a:gd name="T48" fmla="*/ 40 w 1732"/>
                <a:gd name="T49" fmla="*/ 886 h 902"/>
                <a:gd name="T50" fmla="*/ 29 w 1732"/>
                <a:gd name="T51" fmla="*/ 889 h 902"/>
                <a:gd name="T52" fmla="*/ 18 w 1732"/>
                <a:gd name="T53" fmla="*/ 894 h 902"/>
                <a:gd name="T54" fmla="*/ 13 w 1732"/>
                <a:gd name="T55" fmla="*/ 896 h 902"/>
                <a:gd name="T56" fmla="*/ 8 w 1732"/>
                <a:gd name="T57" fmla="*/ 899 h 902"/>
                <a:gd name="T58" fmla="*/ 3 w 1732"/>
                <a:gd name="T59" fmla="*/ 899 h 902"/>
                <a:gd name="T60" fmla="*/ 3 w 1732"/>
                <a:gd name="T61" fmla="*/ 901 h 902"/>
                <a:gd name="T62" fmla="*/ 0 w 1732"/>
                <a:gd name="T63" fmla="*/ 901 h 9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32"/>
                <a:gd name="T97" fmla="*/ 0 h 902"/>
                <a:gd name="T98" fmla="*/ 1732 w 1732"/>
                <a:gd name="T99" fmla="*/ 902 h 9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32" h="902">
                  <a:moveTo>
                    <a:pt x="1731" y="0"/>
                  </a:moveTo>
                  <a:lnTo>
                    <a:pt x="1731" y="0"/>
                  </a:lnTo>
                  <a:lnTo>
                    <a:pt x="1573" y="83"/>
                  </a:lnTo>
                  <a:lnTo>
                    <a:pt x="1425" y="163"/>
                  </a:lnTo>
                  <a:lnTo>
                    <a:pt x="1288" y="236"/>
                  </a:lnTo>
                  <a:lnTo>
                    <a:pt x="1159" y="305"/>
                  </a:lnTo>
                  <a:lnTo>
                    <a:pt x="1041" y="368"/>
                  </a:lnTo>
                  <a:lnTo>
                    <a:pt x="927" y="428"/>
                  </a:lnTo>
                  <a:lnTo>
                    <a:pt x="827" y="481"/>
                  </a:lnTo>
                  <a:lnTo>
                    <a:pt x="730" y="533"/>
                  </a:lnTo>
                  <a:lnTo>
                    <a:pt x="643" y="578"/>
                  </a:lnTo>
                  <a:lnTo>
                    <a:pt x="561" y="620"/>
                  </a:lnTo>
                  <a:lnTo>
                    <a:pt x="490" y="658"/>
                  </a:lnTo>
                  <a:lnTo>
                    <a:pt x="422" y="693"/>
                  </a:lnTo>
                  <a:lnTo>
                    <a:pt x="364" y="724"/>
                  </a:lnTo>
                  <a:lnTo>
                    <a:pt x="308" y="753"/>
                  </a:lnTo>
                  <a:lnTo>
                    <a:pt x="261" y="778"/>
                  </a:lnTo>
                  <a:lnTo>
                    <a:pt x="219" y="798"/>
                  </a:lnTo>
                  <a:lnTo>
                    <a:pt x="179" y="818"/>
                  </a:lnTo>
                  <a:lnTo>
                    <a:pt x="145" y="834"/>
                  </a:lnTo>
                  <a:lnTo>
                    <a:pt x="116" y="849"/>
                  </a:lnTo>
                  <a:lnTo>
                    <a:pt x="92" y="861"/>
                  </a:lnTo>
                  <a:lnTo>
                    <a:pt x="71" y="871"/>
                  </a:lnTo>
                  <a:lnTo>
                    <a:pt x="53" y="879"/>
                  </a:lnTo>
                  <a:lnTo>
                    <a:pt x="40" y="886"/>
                  </a:lnTo>
                  <a:lnTo>
                    <a:pt x="29" y="889"/>
                  </a:lnTo>
                  <a:lnTo>
                    <a:pt x="18" y="894"/>
                  </a:lnTo>
                  <a:lnTo>
                    <a:pt x="13" y="896"/>
                  </a:lnTo>
                  <a:lnTo>
                    <a:pt x="8" y="899"/>
                  </a:lnTo>
                  <a:lnTo>
                    <a:pt x="3" y="899"/>
                  </a:lnTo>
                  <a:lnTo>
                    <a:pt x="3" y="901"/>
                  </a:lnTo>
                  <a:lnTo>
                    <a:pt x="0" y="901"/>
                  </a:lnTo>
                </a:path>
              </a:pathLst>
            </a:custGeom>
            <a:noFill/>
            <a:ln w="12700" cap="rnd" cmpd="sng">
              <a:solidFill>
                <a:srgbClr val="000000"/>
              </a:solidFill>
              <a:prstDash val="solid"/>
              <a:round/>
              <a:headEnd type="none" w="med" len="med"/>
              <a:tailEnd type="none" w="med" len="med"/>
            </a:ln>
          </p:spPr>
          <p:txBody>
            <a:bodyPr/>
            <a:lstStyle/>
            <a:p>
              <a:endParaRPr lang="en-US"/>
            </a:p>
          </p:txBody>
        </p:sp>
      </p:gr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title"/>
          </p:nvPr>
        </p:nvSpPr>
        <p:spPr>
          <a:xfrm>
            <a:off x="457200" y="304800"/>
            <a:ext cx="7772400" cy="1143000"/>
          </a:xfrm>
        </p:spPr>
        <p:txBody>
          <a:bodyPr lIns="90488" tIns="44450" rIns="90488" bIns="44450"/>
          <a:lstStyle/>
          <a:p>
            <a:pPr eaLnBrk="1" hangingPunct="1">
              <a:defRPr/>
            </a:pPr>
            <a:r>
              <a:rPr lang="en-US" dirty="0" smtClean="0"/>
              <a:t>Appeals</a:t>
            </a:r>
          </a:p>
        </p:txBody>
      </p:sp>
      <p:sp>
        <p:nvSpPr>
          <p:cNvPr id="46084" name="Rectangle 4"/>
          <p:cNvSpPr>
            <a:spLocks noGrp="1" noChangeArrowheads="1"/>
          </p:cNvSpPr>
          <p:nvPr>
            <p:ph type="body" idx="1"/>
          </p:nvPr>
        </p:nvSpPr>
        <p:spPr>
          <a:xfrm>
            <a:off x="2895600" y="2209800"/>
            <a:ext cx="6505575" cy="1414463"/>
          </a:xfrm>
          <a:noFill/>
        </p:spPr>
        <p:txBody>
          <a:bodyPr lIns="90488" tIns="44450" rIns="90488" bIns="44450"/>
          <a:lstStyle/>
          <a:p>
            <a:pPr algn="ctr" eaLnBrk="1" hangingPunct="1">
              <a:lnSpc>
                <a:spcPct val="90000"/>
              </a:lnSpc>
              <a:spcBef>
                <a:spcPct val="40000"/>
              </a:spcBef>
              <a:buFont typeface="Wingdings" pitchFamily="2" charset="2"/>
              <a:buNone/>
            </a:pPr>
            <a:r>
              <a:rPr lang="en-US" dirty="0" smtClean="0">
                <a:latin typeface="Arial" pitchFamily="34" charset="0"/>
              </a:rPr>
              <a:t>   Any determination related to Federal  assistance may be appealed.</a:t>
            </a:r>
          </a:p>
          <a:p>
            <a:pPr algn="ctr" eaLnBrk="1" hangingPunct="1">
              <a:lnSpc>
                <a:spcPct val="90000"/>
              </a:lnSpc>
              <a:spcBef>
                <a:spcPct val="40000"/>
              </a:spcBef>
              <a:buFont typeface="Wingdings" pitchFamily="2" charset="2"/>
              <a:buNone/>
            </a:pPr>
            <a:endParaRPr lang="en-US" dirty="0" smtClean="0">
              <a:latin typeface="Arial" pitchFamily="34" charset="0"/>
            </a:endParaRPr>
          </a:p>
          <a:p>
            <a:pPr algn="ctr" eaLnBrk="1" hangingPunct="1">
              <a:lnSpc>
                <a:spcPct val="90000"/>
              </a:lnSpc>
              <a:spcBef>
                <a:spcPct val="40000"/>
              </a:spcBef>
              <a:buFont typeface="Wingdings" pitchFamily="2" charset="2"/>
              <a:buNone/>
            </a:pPr>
            <a:endParaRPr lang="en-US" sz="2400" dirty="0" smtClean="0">
              <a:latin typeface="Arial" pitchFamily="34" charset="0"/>
            </a:endParaRPr>
          </a:p>
        </p:txBody>
      </p:sp>
      <p:sp>
        <p:nvSpPr>
          <p:cNvPr id="46085" name="Text Box 24"/>
          <p:cNvSpPr txBox="1">
            <a:spLocks noChangeArrowheads="1"/>
          </p:cNvSpPr>
          <p:nvPr/>
        </p:nvSpPr>
        <p:spPr bwMode="auto">
          <a:xfrm>
            <a:off x="835831" y="5029200"/>
            <a:ext cx="7546975" cy="646331"/>
          </a:xfrm>
          <a:prstGeom prst="rect">
            <a:avLst/>
          </a:prstGeom>
          <a:noFill/>
          <a:ln w="12700">
            <a:noFill/>
            <a:miter lim="800000"/>
            <a:headEnd/>
            <a:tailEnd/>
          </a:ln>
        </p:spPr>
        <p:txBody>
          <a:bodyPr>
            <a:spAutoFit/>
          </a:bodyPr>
          <a:lstStyle/>
          <a:p>
            <a:pPr algn="ctr" eaLnBrk="0" hangingPunct="0"/>
            <a:r>
              <a:rPr lang="en-US" b="1" dirty="0">
                <a:solidFill>
                  <a:schemeClr val="tx2"/>
                </a:solidFill>
                <a:latin typeface="Arial" pitchFamily="34" charset="0"/>
              </a:rPr>
              <a:t>The time limit for appeal submission is </a:t>
            </a:r>
            <a:r>
              <a:rPr lang="en-US" b="1" u="sng" dirty="0">
                <a:solidFill>
                  <a:schemeClr val="tx2"/>
                </a:solidFill>
                <a:latin typeface="Arial" pitchFamily="34" charset="0"/>
              </a:rPr>
              <a:t>60 days </a:t>
            </a:r>
            <a:r>
              <a:rPr lang="en-US" b="1" dirty="0">
                <a:solidFill>
                  <a:schemeClr val="tx2"/>
                </a:solidFill>
                <a:latin typeface="Arial" pitchFamily="34" charset="0"/>
              </a:rPr>
              <a:t>from receipt of notice of the action which is being appealed.</a:t>
            </a:r>
          </a:p>
        </p:txBody>
      </p:sp>
      <p:pic>
        <p:nvPicPr>
          <p:cNvPr id="87042" name="Picture 2"/>
          <p:cNvPicPr>
            <a:picLocks noChangeAspect="1" noChangeArrowheads="1"/>
          </p:cNvPicPr>
          <p:nvPr/>
        </p:nvPicPr>
        <p:blipFill>
          <a:blip r:embed="rId3" cstate="print"/>
          <a:srcRect/>
          <a:stretch>
            <a:fillRect/>
          </a:stretch>
        </p:blipFill>
        <p:spPr bwMode="auto">
          <a:xfrm>
            <a:off x="609600" y="1524000"/>
            <a:ext cx="2971800" cy="2971800"/>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Rounding third base almost home</a:t>
            </a:r>
            <a:endParaRPr lang="en-US" dirty="0"/>
          </a:p>
        </p:txBody>
      </p:sp>
      <p:pic>
        <p:nvPicPr>
          <p:cNvPr id="80898" name="Picture 2" descr="http://4.bp.blogspot.com/-yY6qjS5QJMA/UFZSM-VZocI/AAAAAAAAAfA/SbXFZSMMuP4/s1600/Willie+Mays.jpg"/>
          <p:cNvPicPr>
            <a:picLocks noChangeAspect="1" noChangeArrowheads="1"/>
          </p:cNvPicPr>
          <p:nvPr/>
        </p:nvPicPr>
        <p:blipFill>
          <a:blip r:embed="rId2" cstate="print"/>
          <a:srcRect/>
          <a:stretch>
            <a:fillRect/>
          </a:stretch>
        </p:blipFill>
        <p:spPr bwMode="auto">
          <a:xfrm>
            <a:off x="1143000" y="1752600"/>
            <a:ext cx="6664392" cy="4467225"/>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1130501">
            <a:off x="8040688" y="5005388"/>
            <a:ext cx="890587" cy="1255712"/>
            <a:chOff x="3751" y="2786"/>
            <a:chExt cx="561" cy="791"/>
          </a:xfrm>
        </p:grpSpPr>
        <p:sp>
          <p:nvSpPr>
            <p:cNvPr id="38960" name="Oval 3"/>
            <p:cNvSpPr>
              <a:spLocks noChangeArrowheads="1"/>
            </p:cNvSpPr>
            <p:nvPr/>
          </p:nvSpPr>
          <p:spPr bwMode="auto">
            <a:xfrm>
              <a:off x="3751" y="2987"/>
              <a:ext cx="561" cy="262"/>
            </a:xfrm>
            <a:prstGeom prst="ellipse">
              <a:avLst/>
            </a:prstGeom>
            <a:solidFill>
              <a:srgbClr val="000000">
                <a:alpha val="50195"/>
              </a:srgbClr>
            </a:solidFill>
            <a:ln w="12700">
              <a:noFill/>
              <a:round/>
              <a:headEnd/>
              <a:tailEnd/>
            </a:ln>
          </p:spPr>
          <p:txBody>
            <a:bodyPr wrap="none" anchor="ctr"/>
            <a:lstStyle/>
            <a:p>
              <a:endParaRPr lang="en-US"/>
            </a:p>
          </p:txBody>
        </p:sp>
        <p:sp>
          <p:nvSpPr>
            <p:cNvPr id="38961" name="Oval 4"/>
            <p:cNvSpPr>
              <a:spLocks noChangeArrowheads="1"/>
            </p:cNvSpPr>
            <p:nvPr/>
          </p:nvSpPr>
          <p:spPr bwMode="auto">
            <a:xfrm>
              <a:off x="3914" y="3365"/>
              <a:ext cx="344" cy="212"/>
            </a:xfrm>
            <a:prstGeom prst="ellipse">
              <a:avLst/>
            </a:prstGeom>
            <a:solidFill>
              <a:srgbClr val="000000">
                <a:alpha val="50195"/>
              </a:srgbClr>
            </a:solidFill>
            <a:ln w="12700">
              <a:noFill/>
              <a:round/>
              <a:headEnd/>
              <a:tailEnd/>
            </a:ln>
          </p:spPr>
          <p:txBody>
            <a:bodyPr wrap="none" anchor="ctr"/>
            <a:lstStyle/>
            <a:p>
              <a:endParaRPr lang="en-US"/>
            </a:p>
          </p:txBody>
        </p:sp>
        <p:sp>
          <p:nvSpPr>
            <p:cNvPr id="38962" name="Oval 5"/>
            <p:cNvSpPr>
              <a:spLocks noChangeArrowheads="1"/>
            </p:cNvSpPr>
            <p:nvPr/>
          </p:nvSpPr>
          <p:spPr bwMode="auto">
            <a:xfrm>
              <a:off x="3751" y="2786"/>
              <a:ext cx="96" cy="150"/>
            </a:xfrm>
            <a:prstGeom prst="ellipse">
              <a:avLst/>
            </a:prstGeom>
            <a:solidFill>
              <a:srgbClr val="000000">
                <a:alpha val="50195"/>
              </a:srgbClr>
            </a:solidFill>
            <a:ln w="12700">
              <a:noFill/>
              <a:round/>
              <a:headEnd/>
              <a:tailEnd/>
            </a:ln>
          </p:spPr>
          <p:txBody>
            <a:bodyPr wrap="none" anchor="ctr"/>
            <a:lstStyle/>
            <a:p>
              <a:endParaRPr lang="en-US"/>
            </a:p>
          </p:txBody>
        </p:sp>
        <p:sp>
          <p:nvSpPr>
            <p:cNvPr id="38963" name="Oval 6"/>
            <p:cNvSpPr>
              <a:spLocks noChangeArrowheads="1"/>
            </p:cNvSpPr>
            <p:nvPr/>
          </p:nvSpPr>
          <p:spPr bwMode="auto">
            <a:xfrm>
              <a:off x="3914" y="2798"/>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64" name="Oval 7"/>
            <p:cNvSpPr>
              <a:spLocks noChangeArrowheads="1"/>
            </p:cNvSpPr>
            <p:nvPr/>
          </p:nvSpPr>
          <p:spPr bwMode="auto">
            <a:xfrm>
              <a:off x="4034" y="2810"/>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65" name="Oval 8"/>
            <p:cNvSpPr>
              <a:spLocks noChangeArrowheads="1"/>
            </p:cNvSpPr>
            <p:nvPr/>
          </p:nvSpPr>
          <p:spPr bwMode="auto">
            <a:xfrm>
              <a:off x="4154" y="2822"/>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66" name="Oval 9"/>
            <p:cNvSpPr>
              <a:spLocks noChangeArrowheads="1"/>
            </p:cNvSpPr>
            <p:nvPr/>
          </p:nvSpPr>
          <p:spPr bwMode="auto">
            <a:xfrm>
              <a:off x="4250" y="2882"/>
              <a:ext cx="62" cy="87"/>
            </a:xfrm>
            <a:prstGeom prst="ellipse">
              <a:avLst/>
            </a:prstGeom>
            <a:solidFill>
              <a:srgbClr val="000000">
                <a:alpha val="50195"/>
              </a:srgbClr>
            </a:solidFill>
            <a:ln w="12700">
              <a:noFill/>
              <a:round/>
              <a:headEnd/>
              <a:tailEnd/>
            </a:ln>
          </p:spPr>
          <p:txBody>
            <a:bodyPr wrap="none" anchor="ctr"/>
            <a:lstStyle/>
            <a:p>
              <a:endParaRPr lang="en-US"/>
            </a:p>
          </p:txBody>
        </p:sp>
      </p:grpSp>
      <p:grpSp>
        <p:nvGrpSpPr>
          <p:cNvPr id="3" name="Group 10"/>
          <p:cNvGrpSpPr>
            <a:grpSpLocks/>
          </p:cNvGrpSpPr>
          <p:nvPr/>
        </p:nvGrpSpPr>
        <p:grpSpPr bwMode="auto">
          <a:xfrm rot="19553560" flipH="1">
            <a:off x="6894513" y="4149725"/>
            <a:ext cx="890587" cy="1255713"/>
            <a:chOff x="3751" y="2786"/>
            <a:chExt cx="561" cy="791"/>
          </a:xfrm>
        </p:grpSpPr>
        <p:sp>
          <p:nvSpPr>
            <p:cNvPr id="38953" name="Oval 11"/>
            <p:cNvSpPr>
              <a:spLocks noChangeArrowheads="1"/>
            </p:cNvSpPr>
            <p:nvPr/>
          </p:nvSpPr>
          <p:spPr bwMode="auto">
            <a:xfrm>
              <a:off x="3751" y="2987"/>
              <a:ext cx="561" cy="262"/>
            </a:xfrm>
            <a:prstGeom prst="ellipse">
              <a:avLst/>
            </a:prstGeom>
            <a:solidFill>
              <a:srgbClr val="000000">
                <a:alpha val="50195"/>
              </a:srgbClr>
            </a:solidFill>
            <a:ln w="12700">
              <a:noFill/>
              <a:round/>
              <a:headEnd/>
              <a:tailEnd/>
            </a:ln>
          </p:spPr>
          <p:txBody>
            <a:bodyPr wrap="none" anchor="ctr"/>
            <a:lstStyle/>
            <a:p>
              <a:endParaRPr lang="en-US"/>
            </a:p>
          </p:txBody>
        </p:sp>
        <p:sp>
          <p:nvSpPr>
            <p:cNvPr id="38954" name="Oval 12"/>
            <p:cNvSpPr>
              <a:spLocks noChangeArrowheads="1"/>
            </p:cNvSpPr>
            <p:nvPr/>
          </p:nvSpPr>
          <p:spPr bwMode="auto">
            <a:xfrm>
              <a:off x="3914" y="3365"/>
              <a:ext cx="344" cy="212"/>
            </a:xfrm>
            <a:prstGeom prst="ellipse">
              <a:avLst/>
            </a:prstGeom>
            <a:solidFill>
              <a:srgbClr val="000000">
                <a:alpha val="50195"/>
              </a:srgbClr>
            </a:solidFill>
            <a:ln w="12700">
              <a:noFill/>
              <a:round/>
              <a:headEnd/>
              <a:tailEnd/>
            </a:ln>
          </p:spPr>
          <p:txBody>
            <a:bodyPr wrap="none" anchor="ctr"/>
            <a:lstStyle/>
            <a:p>
              <a:endParaRPr lang="en-US"/>
            </a:p>
          </p:txBody>
        </p:sp>
        <p:sp>
          <p:nvSpPr>
            <p:cNvPr id="38955" name="Oval 13"/>
            <p:cNvSpPr>
              <a:spLocks noChangeArrowheads="1"/>
            </p:cNvSpPr>
            <p:nvPr/>
          </p:nvSpPr>
          <p:spPr bwMode="auto">
            <a:xfrm>
              <a:off x="3751" y="2786"/>
              <a:ext cx="96" cy="150"/>
            </a:xfrm>
            <a:prstGeom prst="ellipse">
              <a:avLst/>
            </a:prstGeom>
            <a:solidFill>
              <a:srgbClr val="000000">
                <a:alpha val="50195"/>
              </a:srgbClr>
            </a:solidFill>
            <a:ln w="12700">
              <a:noFill/>
              <a:round/>
              <a:headEnd/>
              <a:tailEnd/>
            </a:ln>
          </p:spPr>
          <p:txBody>
            <a:bodyPr wrap="none" anchor="ctr"/>
            <a:lstStyle/>
            <a:p>
              <a:endParaRPr lang="en-US"/>
            </a:p>
          </p:txBody>
        </p:sp>
        <p:sp>
          <p:nvSpPr>
            <p:cNvPr id="38956" name="Oval 14"/>
            <p:cNvSpPr>
              <a:spLocks noChangeArrowheads="1"/>
            </p:cNvSpPr>
            <p:nvPr/>
          </p:nvSpPr>
          <p:spPr bwMode="auto">
            <a:xfrm>
              <a:off x="3914" y="2798"/>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57" name="Oval 15"/>
            <p:cNvSpPr>
              <a:spLocks noChangeArrowheads="1"/>
            </p:cNvSpPr>
            <p:nvPr/>
          </p:nvSpPr>
          <p:spPr bwMode="auto">
            <a:xfrm>
              <a:off x="4034" y="2810"/>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58" name="Oval 16"/>
            <p:cNvSpPr>
              <a:spLocks noChangeArrowheads="1"/>
            </p:cNvSpPr>
            <p:nvPr/>
          </p:nvSpPr>
          <p:spPr bwMode="auto">
            <a:xfrm>
              <a:off x="4154" y="2822"/>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59" name="Oval 17"/>
            <p:cNvSpPr>
              <a:spLocks noChangeArrowheads="1"/>
            </p:cNvSpPr>
            <p:nvPr/>
          </p:nvSpPr>
          <p:spPr bwMode="auto">
            <a:xfrm>
              <a:off x="4250" y="2882"/>
              <a:ext cx="62" cy="87"/>
            </a:xfrm>
            <a:prstGeom prst="ellipse">
              <a:avLst/>
            </a:prstGeom>
            <a:solidFill>
              <a:srgbClr val="000000">
                <a:alpha val="50195"/>
              </a:srgbClr>
            </a:solidFill>
            <a:ln w="12700">
              <a:noFill/>
              <a:round/>
              <a:headEnd/>
              <a:tailEnd/>
            </a:ln>
          </p:spPr>
          <p:txBody>
            <a:bodyPr wrap="none" anchor="ctr"/>
            <a:lstStyle/>
            <a:p>
              <a:endParaRPr lang="en-US"/>
            </a:p>
          </p:txBody>
        </p:sp>
      </p:grpSp>
      <p:grpSp>
        <p:nvGrpSpPr>
          <p:cNvPr id="4" name="Group 18"/>
          <p:cNvGrpSpPr>
            <a:grpSpLocks/>
          </p:cNvGrpSpPr>
          <p:nvPr/>
        </p:nvGrpSpPr>
        <p:grpSpPr bwMode="auto">
          <a:xfrm rot="-1130501">
            <a:off x="7537450" y="2190750"/>
            <a:ext cx="890588" cy="1255713"/>
            <a:chOff x="3751" y="2786"/>
            <a:chExt cx="561" cy="791"/>
          </a:xfrm>
        </p:grpSpPr>
        <p:sp>
          <p:nvSpPr>
            <p:cNvPr id="38946" name="Oval 19"/>
            <p:cNvSpPr>
              <a:spLocks noChangeArrowheads="1"/>
            </p:cNvSpPr>
            <p:nvPr/>
          </p:nvSpPr>
          <p:spPr bwMode="auto">
            <a:xfrm>
              <a:off x="3751" y="2987"/>
              <a:ext cx="561" cy="262"/>
            </a:xfrm>
            <a:prstGeom prst="ellipse">
              <a:avLst/>
            </a:prstGeom>
            <a:solidFill>
              <a:srgbClr val="000000">
                <a:alpha val="50195"/>
              </a:srgbClr>
            </a:solidFill>
            <a:ln w="12700">
              <a:noFill/>
              <a:round/>
              <a:headEnd/>
              <a:tailEnd/>
            </a:ln>
          </p:spPr>
          <p:txBody>
            <a:bodyPr wrap="none" anchor="ctr"/>
            <a:lstStyle/>
            <a:p>
              <a:endParaRPr lang="en-US"/>
            </a:p>
          </p:txBody>
        </p:sp>
        <p:sp>
          <p:nvSpPr>
            <p:cNvPr id="38947" name="Oval 20"/>
            <p:cNvSpPr>
              <a:spLocks noChangeArrowheads="1"/>
            </p:cNvSpPr>
            <p:nvPr/>
          </p:nvSpPr>
          <p:spPr bwMode="auto">
            <a:xfrm>
              <a:off x="3914" y="3365"/>
              <a:ext cx="344" cy="212"/>
            </a:xfrm>
            <a:prstGeom prst="ellipse">
              <a:avLst/>
            </a:prstGeom>
            <a:solidFill>
              <a:srgbClr val="000000">
                <a:alpha val="50195"/>
              </a:srgbClr>
            </a:solidFill>
            <a:ln w="12700">
              <a:noFill/>
              <a:round/>
              <a:headEnd/>
              <a:tailEnd/>
            </a:ln>
          </p:spPr>
          <p:txBody>
            <a:bodyPr wrap="none" anchor="ctr"/>
            <a:lstStyle/>
            <a:p>
              <a:endParaRPr lang="en-US"/>
            </a:p>
          </p:txBody>
        </p:sp>
        <p:sp>
          <p:nvSpPr>
            <p:cNvPr id="38948" name="Oval 21"/>
            <p:cNvSpPr>
              <a:spLocks noChangeArrowheads="1"/>
            </p:cNvSpPr>
            <p:nvPr/>
          </p:nvSpPr>
          <p:spPr bwMode="auto">
            <a:xfrm>
              <a:off x="3751" y="2786"/>
              <a:ext cx="96" cy="150"/>
            </a:xfrm>
            <a:prstGeom prst="ellipse">
              <a:avLst/>
            </a:prstGeom>
            <a:solidFill>
              <a:srgbClr val="000000">
                <a:alpha val="50195"/>
              </a:srgbClr>
            </a:solidFill>
            <a:ln w="12700">
              <a:noFill/>
              <a:round/>
              <a:headEnd/>
              <a:tailEnd/>
            </a:ln>
          </p:spPr>
          <p:txBody>
            <a:bodyPr wrap="none" anchor="ctr"/>
            <a:lstStyle/>
            <a:p>
              <a:endParaRPr lang="en-US"/>
            </a:p>
          </p:txBody>
        </p:sp>
        <p:sp>
          <p:nvSpPr>
            <p:cNvPr id="38949" name="Oval 22"/>
            <p:cNvSpPr>
              <a:spLocks noChangeArrowheads="1"/>
            </p:cNvSpPr>
            <p:nvPr/>
          </p:nvSpPr>
          <p:spPr bwMode="auto">
            <a:xfrm>
              <a:off x="3914" y="2798"/>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50" name="Oval 23"/>
            <p:cNvSpPr>
              <a:spLocks noChangeArrowheads="1"/>
            </p:cNvSpPr>
            <p:nvPr/>
          </p:nvSpPr>
          <p:spPr bwMode="auto">
            <a:xfrm>
              <a:off x="4034" y="2810"/>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51" name="Oval 24"/>
            <p:cNvSpPr>
              <a:spLocks noChangeArrowheads="1"/>
            </p:cNvSpPr>
            <p:nvPr/>
          </p:nvSpPr>
          <p:spPr bwMode="auto">
            <a:xfrm>
              <a:off x="4154" y="2822"/>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52" name="Oval 25"/>
            <p:cNvSpPr>
              <a:spLocks noChangeArrowheads="1"/>
            </p:cNvSpPr>
            <p:nvPr/>
          </p:nvSpPr>
          <p:spPr bwMode="auto">
            <a:xfrm>
              <a:off x="4250" y="2882"/>
              <a:ext cx="62" cy="87"/>
            </a:xfrm>
            <a:prstGeom prst="ellipse">
              <a:avLst/>
            </a:prstGeom>
            <a:solidFill>
              <a:srgbClr val="000000">
                <a:alpha val="50195"/>
              </a:srgbClr>
            </a:solidFill>
            <a:ln w="12700">
              <a:noFill/>
              <a:round/>
              <a:headEnd/>
              <a:tailEnd/>
            </a:ln>
          </p:spPr>
          <p:txBody>
            <a:bodyPr wrap="none" anchor="ctr"/>
            <a:lstStyle/>
            <a:p>
              <a:endParaRPr lang="en-US"/>
            </a:p>
          </p:txBody>
        </p:sp>
      </p:grpSp>
      <p:grpSp>
        <p:nvGrpSpPr>
          <p:cNvPr id="5" name="Group 26"/>
          <p:cNvGrpSpPr>
            <a:grpSpLocks/>
          </p:cNvGrpSpPr>
          <p:nvPr/>
        </p:nvGrpSpPr>
        <p:grpSpPr bwMode="auto">
          <a:xfrm rot="19553560" flipH="1">
            <a:off x="6224588" y="1636713"/>
            <a:ext cx="890587" cy="1255712"/>
            <a:chOff x="3751" y="2786"/>
            <a:chExt cx="561" cy="791"/>
          </a:xfrm>
        </p:grpSpPr>
        <p:sp>
          <p:nvSpPr>
            <p:cNvPr id="38939" name="Oval 27"/>
            <p:cNvSpPr>
              <a:spLocks noChangeArrowheads="1"/>
            </p:cNvSpPr>
            <p:nvPr/>
          </p:nvSpPr>
          <p:spPr bwMode="auto">
            <a:xfrm>
              <a:off x="3751" y="2987"/>
              <a:ext cx="561" cy="262"/>
            </a:xfrm>
            <a:prstGeom prst="ellipse">
              <a:avLst/>
            </a:prstGeom>
            <a:solidFill>
              <a:srgbClr val="000000">
                <a:alpha val="50195"/>
              </a:srgbClr>
            </a:solidFill>
            <a:ln w="12700">
              <a:noFill/>
              <a:round/>
              <a:headEnd/>
              <a:tailEnd/>
            </a:ln>
          </p:spPr>
          <p:txBody>
            <a:bodyPr wrap="none" anchor="ctr"/>
            <a:lstStyle/>
            <a:p>
              <a:endParaRPr lang="en-US"/>
            </a:p>
          </p:txBody>
        </p:sp>
        <p:sp>
          <p:nvSpPr>
            <p:cNvPr id="38940" name="Oval 28"/>
            <p:cNvSpPr>
              <a:spLocks noChangeArrowheads="1"/>
            </p:cNvSpPr>
            <p:nvPr/>
          </p:nvSpPr>
          <p:spPr bwMode="auto">
            <a:xfrm>
              <a:off x="3914" y="3365"/>
              <a:ext cx="344" cy="212"/>
            </a:xfrm>
            <a:prstGeom prst="ellipse">
              <a:avLst/>
            </a:prstGeom>
            <a:solidFill>
              <a:srgbClr val="000000">
                <a:alpha val="50195"/>
              </a:srgbClr>
            </a:solidFill>
            <a:ln w="12700">
              <a:noFill/>
              <a:round/>
              <a:headEnd/>
              <a:tailEnd/>
            </a:ln>
          </p:spPr>
          <p:txBody>
            <a:bodyPr wrap="none" anchor="ctr"/>
            <a:lstStyle/>
            <a:p>
              <a:endParaRPr lang="en-US"/>
            </a:p>
          </p:txBody>
        </p:sp>
        <p:sp>
          <p:nvSpPr>
            <p:cNvPr id="38941" name="Oval 29"/>
            <p:cNvSpPr>
              <a:spLocks noChangeArrowheads="1"/>
            </p:cNvSpPr>
            <p:nvPr/>
          </p:nvSpPr>
          <p:spPr bwMode="auto">
            <a:xfrm>
              <a:off x="3751" y="2786"/>
              <a:ext cx="96" cy="150"/>
            </a:xfrm>
            <a:prstGeom prst="ellipse">
              <a:avLst/>
            </a:prstGeom>
            <a:solidFill>
              <a:srgbClr val="000000">
                <a:alpha val="50195"/>
              </a:srgbClr>
            </a:solidFill>
            <a:ln w="12700">
              <a:noFill/>
              <a:round/>
              <a:headEnd/>
              <a:tailEnd/>
            </a:ln>
          </p:spPr>
          <p:txBody>
            <a:bodyPr wrap="none" anchor="ctr"/>
            <a:lstStyle/>
            <a:p>
              <a:endParaRPr lang="en-US"/>
            </a:p>
          </p:txBody>
        </p:sp>
        <p:sp>
          <p:nvSpPr>
            <p:cNvPr id="38942" name="Oval 30"/>
            <p:cNvSpPr>
              <a:spLocks noChangeArrowheads="1"/>
            </p:cNvSpPr>
            <p:nvPr/>
          </p:nvSpPr>
          <p:spPr bwMode="auto">
            <a:xfrm>
              <a:off x="3914" y="2798"/>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43" name="Oval 31"/>
            <p:cNvSpPr>
              <a:spLocks noChangeArrowheads="1"/>
            </p:cNvSpPr>
            <p:nvPr/>
          </p:nvSpPr>
          <p:spPr bwMode="auto">
            <a:xfrm>
              <a:off x="4034" y="2810"/>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44" name="Oval 32"/>
            <p:cNvSpPr>
              <a:spLocks noChangeArrowheads="1"/>
            </p:cNvSpPr>
            <p:nvPr/>
          </p:nvSpPr>
          <p:spPr bwMode="auto">
            <a:xfrm>
              <a:off x="4154" y="2822"/>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45" name="Oval 33"/>
            <p:cNvSpPr>
              <a:spLocks noChangeArrowheads="1"/>
            </p:cNvSpPr>
            <p:nvPr/>
          </p:nvSpPr>
          <p:spPr bwMode="auto">
            <a:xfrm>
              <a:off x="4250" y="2882"/>
              <a:ext cx="62" cy="87"/>
            </a:xfrm>
            <a:prstGeom prst="ellipse">
              <a:avLst/>
            </a:prstGeom>
            <a:solidFill>
              <a:srgbClr val="000000">
                <a:alpha val="50195"/>
              </a:srgbClr>
            </a:solidFill>
            <a:ln w="12700">
              <a:noFill/>
              <a:round/>
              <a:headEnd/>
              <a:tailEnd/>
            </a:ln>
          </p:spPr>
          <p:txBody>
            <a:bodyPr wrap="none" anchor="ctr"/>
            <a:lstStyle/>
            <a:p>
              <a:endParaRPr lang="en-US"/>
            </a:p>
          </p:txBody>
        </p:sp>
      </p:grpSp>
      <p:grpSp>
        <p:nvGrpSpPr>
          <p:cNvPr id="6" name="Group 34"/>
          <p:cNvGrpSpPr>
            <a:grpSpLocks/>
          </p:cNvGrpSpPr>
          <p:nvPr/>
        </p:nvGrpSpPr>
        <p:grpSpPr bwMode="auto">
          <a:xfrm rot="-1130501">
            <a:off x="1565275" y="635000"/>
            <a:ext cx="890588" cy="1255713"/>
            <a:chOff x="3751" y="2786"/>
            <a:chExt cx="561" cy="791"/>
          </a:xfrm>
        </p:grpSpPr>
        <p:sp>
          <p:nvSpPr>
            <p:cNvPr id="38932" name="Oval 35"/>
            <p:cNvSpPr>
              <a:spLocks noChangeArrowheads="1"/>
            </p:cNvSpPr>
            <p:nvPr/>
          </p:nvSpPr>
          <p:spPr bwMode="auto">
            <a:xfrm>
              <a:off x="3751" y="2987"/>
              <a:ext cx="561" cy="262"/>
            </a:xfrm>
            <a:prstGeom prst="ellipse">
              <a:avLst/>
            </a:prstGeom>
            <a:solidFill>
              <a:srgbClr val="000000">
                <a:alpha val="50195"/>
              </a:srgbClr>
            </a:solidFill>
            <a:ln w="12700">
              <a:noFill/>
              <a:round/>
              <a:headEnd/>
              <a:tailEnd/>
            </a:ln>
          </p:spPr>
          <p:txBody>
            <a:bodyPr wrap="none" anchor="ctr"/>
            <a:lstStyle/>
            <a:p>
              <a:endParaRPr lang="en-US"/>
            </a:p>
          </p:txBody>
        </p:sp>
        <p:sp>
          <p:nvSpPr>
            <p:cNvPr id="38933" name="Oval 36"/>
            <p:cNvSpPr>
              <a:spLocks noChangeArrowheads="1"/>
            </p:cNvSpPr>
            <p:nvPr/>
          </p:nvSpPr>
          <p:spPr bwMode="auto">
            <a:xfrm>
              <a:off x="3914" y="3365"/>
              <a:ext cx="344" cy="212"/>
            </a:xfrm>
            <a:prstGeom prst="ellipse">
              <a:avLst/>
            </a:prstGeom>
            <a:solidFill>
              <a:srgbClr val="000000">
                <a:alpha val="50195"/>
              </a:srgbClr>
            </a:solidFill>
            <a:ln w="12700">
              <a:noFill/>
              <a:round/>
              <a:headEnd/>
              <a:tailEnd/>
            </a:ln>
          </p:spPr>
          <p:txBody>
            <a:bodyPr wrap="none" anchor="ctr"/>
            <a:lstStyle/>
            <a:p>
              <a:endParaRPr lang="en-US"/>
            </a:p>
          </p:txBody>
        </p:sp>
        <p:sp>
          <p:nvSpPr>
            <p:cNvPr id="38934" name="Oval 37"/>
            <p:cNvSpPr>
              <a:spLocks noChangeArrowheads="1"/>
            </p:cNvSpPr>
            <p:nvPr/>
          </p:nvSpPr>
          <p:spPr bwMode="auto">
            <a:xfrm>
              <a:off x="3751" y="2786"/>
              <a:ext cx="96" cy="150"/>
            </a:xfrm>
            <a:prstGeom prst="ellipse">
              <a:avLst/>
            </a:prstGeom>
            <a:solidFill>
              <a:srgbClr val="000000">
                <a:alpha val="50195"/>
              </a:srgbClr>
            </a:solidFill>
            <a:ln w="12700">
              <a:noFill/>
              <a:round/>
              <a:headEnd/>
              <a:tailEnd/>
            </a:ln>
          </p:spPr>
          <p:txBody>
            <a:bodyPr wrap="none" anchor="ctr"/>
            <a:lstStyle/>
            <a:p>
              <a:endParaRPr lang="en-US"/>
            </a:p>
          </p:txBody>
        </p:sp>
        <p:sp>
          <p:nvSpPr>
            <p:cNvPr id="38935" name="Oval 38"/>
            <p:cNvSpPr>
              <a:spLocks noChangeArrowheads="1"/>
            </p:cNvSpPr>
            <p:nvPr/>
          </p:nvSpPr>
          <p:spPr bwMode="auto">
            <a:xfrm>
              <a:off x="3914" y="2798"/>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36" name="Oval 39"/>
            <p:cNvSpPr>
              <a:spLocks noChangeArrowheads="1"/>
            </p:cNvSpPr>
            <p:nvPr/>
          </p:nvSpPr>
          <p:spPr bwMode="auto">
            <a:xfrm>
              <a:off x="4034" y="2810"/>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37" name="Oval 40"/>
            <p:cNvSpPr>
              <a:spLocks noChangeArrowheads="1"/>
            </p:cNvSpPr>
            <p:nvPr/>
          </p:nvSpPr>
          <p:spPr bwMode="auto">
            <a:xfrm>
              <a:off x="4154" y="2822"/>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38" name="Oval 41"/>
            <p:cNvSpPr>
              <a:spLocks noChangeArrowheads="1"/>
            </p:cNvSpPr>
            <p:nvPr/>
          </p:nvSpPr>
          <p:spPr bwMode="auto">
            <a:xfrm>
              <a:off x="4250" y="2882"/>
              <a:ext cx="62" cy="87"/>
            </a:xfrm>
            <a:prstGeom prst="ellipse">
              <a:avLst/>
            </a:prstGeom>
            <a:solidFill>
              <a:srgbClr val="000000">
                <a:alpha val="50195"/>
              </a:srgbClr>
            </a:solidFill>
            <a:ln w="12700">
              <a:noFill/>
              <a:round/>
              <a:headEnd/>
              <a:tailEnd/>
            </a:ln>
          </p:spPr>
          <p:txBody>
            <a:bodyPr wrap="none" anchor="ctr"/>
            <a:lstStyle/>
            <a:p>
              <a:endParaRPr lang="en-US"/>
            </a:p>
          </p:txBody>
        </p:sp>
      </p:grpSp>
      <p:grpSp>
        <p:nvGrpSpPr>
          <p:cNvPr id="7" name="Group 42"/>
          <p:cNvGrpSpPr>
            <a:grpSpLocks/>
          </p:cNvGrpSpPr>
          <p:nvPr/>
        </p:nvGrpSpPr>
        <p:grpSpPr bwMode="auto">
          <a:xfrm rot="19553560" flipH="1">
            <a:off x="509588" y="207963"/>
            <a:ext cx="890587" cy="1255712"/>
            <a:chOff x="3751" y="2786"/>
            <a:chExt cx="561" cy="791"/>
          </a:xfrm>
        </p:grpSpPr>
        <p:sp>
          <p:nvSpPr>
            <p:cNvPr id="38925" name="Oval 43"/>
            <p:cNvSpPr>
              <a:spLocks noChangeArrowheads="1"/>
            </p:cNvSpPr>
            <p:nvPr/>
          </p:nvSpPr>
          <p:spPr bwMode="auto">
            <a:xfrm>
              <a:off x="3751" y="2987"/>
              <a:ext cx="561" cy="262"/>
            </a:xfrm>
            <a:prstGeom prst="ellipse">
              <a:avLst/>
            </a:prstGeom>
            <a:solidFill>
              <a:srgbClr val="000000">
                <a:alpha val="50195"/>
              </a:srgbClr>
            </a:solidFill>
            <a:ln w="12700">
              <a:noFill/>
              <a:round/>
              <a:headEnd/>
              <a:tailEnd/>
            </a:ln>
          </p:spPr>
          <p:txBody>
            <a:bodyPr wrap="none" anchor="ctr"/>
            <a:lstStyle/>
            <a:p>
              <a:endParaRPr lang="en-US"/>
            </a:p>
          </p:txBody>
        </p:sp>
        <p:sp>
          <p:nvSpPr>
            <p:cNvPr id="38926" name="Oval 44"/>
            <p:cNvSpPr>
              <a:spLocks noChangeArrowheads="1"/>
            </p:cNvSpPr>
            <p:nvPr/>
          </p:nvSpPr>
          <p:spPr bwMode="auto">
            <a:xfrm>
              <a:off x="3914" y="3365"/>
              <a:ext cx="344" cy="212"/>
            </a:xfrm>
            <a:prstGeom prst="ellipse">
              <a:avLst/>
            </a:prstGeom>
            <a:solidFill>
              <a:srgbClr val="000000">
                <a:alpha val="50195"/>
              </a:srgbClr>
            </a:solidFill>
            <a:ln w="12700">
              <a:noFill/>
              <a:round/>
              <a:headEnd/>
              <a:tailEnd/>
            </a:ln>
          </p:spPr>
          <p:txBody>
            <a:bodyPr wrap="none" anchor="ctr"/>
            <a:lstStyle/>
            <a:p>
              <a:endParaRPr lang="en-US"/>
            </a:p>
          </p:txBody>
        </p:sp>
        <p:sp>
          <p:nvSpPr>
            <p:cNvPr id="38927" name="Oval 45"/>
            <p:cNvSpPr>
              <a:spLocks noChangeArrowheads="1"/>
            </p:cNvSpPr>
            <p:nvPr/>
          </p:nvSpPr>
          <p:spPr bwMode="auto">
            <a:xfrm>
              <a:off x="3751" y="2786"/>
              <a:ext cx="96" cy="150"/>
            </a:xfrm>
            <a:prstGeom prst="ellipse">
              <a:avLst/>
            </a:prstGeom>
            <a:solidFill>
              <a:srgbClr val="000000">
                <a:alpha val="50195"/>
              </a:srgbClr>
            </a:solidFill>
            <a:ln w="12700">
              <a:noFill/>
              <a:round/>
              <a:headEnd/>
              <a:tailEnd/>
            </a:ln>
          </p:spPr>
          <p:txBody>
            <a:bodyPr wrap="none" anchor="ctr"/>
            <a:lstStyle/>
            <a:p>
              <a:endParaRPr lang="en-US"/>
            </a:p>
          </p:txBody>
        </p:sp>
        <p:sp>
          <p:nvSpPr>
            <p:cNvPr id="38928" name="Oval 46"/>
            <p:cNvSpPr>
              <a:spLocks noChangeArrowheads="1"/>
            </p:cNvSpPr>
            <p:nvPr/>
          </p:nvSpPr>
          <p:spPr bwMode="auto">
            <a:xfrm>
              <a:off x="3914" y="2798"/>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29" name="Oval 47"/>
            <p:cNvSpPr>
              <a:spLocks noChangeArrowheads="1"/>
            </p:cNvSpPr>
            <p:nvPr/>
          </p:nvSpPr>
          <p:spPr bwMode="auto">
            <a:xfrm>
              <a:off x="4034" y="2810"/>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30" name="Oval 48"/>
            <p:cNvSpPr>
              <a:spLocks noChangeArrowheads="1"/>
            </p:cNvSpPr>
            <p:nvPr/>
          </p:nvSpPr>
          <p:spPr bwMode="auto">
            <a:xfrm>
              <a:off x="4154" y="2822"/>
              <a:ext cx="62" cy="87"/>
            </a:xfrm>
            <a:prstGeom prst="ellipse">
              <a:avLst/>
            </a:prstGeom>
            <a:solidFill>
              <a:srgbClr val="000000">
                <a:alpha val="50195"/>
              </a:srgbClr>
            </a:solidFill>
            <a:ln w="12700">
              <a:noFill/>
              <a:round/>
              <a:headEnd/>
              <a:tailEnd/>
            </a:ln>
          </p:spPr>
          <p:txBody>
            <a:bodyPr wrap="none" anchor="ctr"/>
            <a:lstStyle/>
            <a:p>
              <a:endParaRPr lang="en-US"/>
            </a:p>
          </p:txBody>
        </p:sp>
        <p:sp>
          <p:nvSpPr>
            <p:cNvPr id="38931" name="Oval 49"/>
            <p:cNvSpPr>
              <a:spLocks noChangeArrowheads="1"/>
            </p:cNvSpPr>
            <p:nvPr/>
          </p:nvSpPr>
          <p:spPr bwMode="auto">
            <a:xfrm>
              <a:off x="4250" y="2882"/>
              <a:ext cx="62" cy="87"/>
            </a:xfrm>
            <a:prstGeom prst="ellipse">
              <a:avLst/>
            </a:prstGeom>
            <a:solidFill>
              <a:srgbClr val="000000">
                <a:alpha val="50195"/>
              </a:srgbClr>
            </a:solidFill>
            <a:ln w="12700">
              <a:noFill/>
              <a:round/>
              <a:headEnd/>
              <a:tailEnd/>
            </a:ln>
          </p:spPr>
          <p:txBody>
            <a:bodyPr wrap="none" anchor="ctr"/>
            <a:lstStyle/>
            <a:p>
              <a:endParaRPr lang="en-US"/>
            </a:p>
          </p:txBody>
        </p:sp>
      </p:grpSp>
      <p:sp>
        <p:nvSpPr>
          <p:cNvPr id="365618" name="Rectangle 50"/>
          <p:cNvSpPr>
            <a:spLocks noGrp="1" noChangeArrowheads="1"/>
          </p:cNvSpPr>
          <p:nvPr>
            <p:ph type="title"/>
          </p:nvPr>
        </p:nvSpPr>
        <p:spPr>
          <a:xfrm>
            <a:off x="2514600" y="268288"/>
            <a:ext cx="7029450" cy="1143000"/>
          </a:xfrm>
        </p:spPr>
        <p:txBody>
          <a:bodyPr lIns="90488" tIns="44450" rIns="90488" bIns="44450">
            <a:normAutofit/>
          </a:bodyPr>
          <a:lstStyle/>
          <a:p>
            <a:pPr eaLnBrk="1" hangingPunct="1">
              <a:defRPr/>
            </a:pPr>
            <a:r>
              <a:rPr lang="en-US" dirty="0" smtClean="0"/>
              <a:t>Steps to Getting Assistance</a:t>
            </a:r>
          </a:p>
        </p:txBody>
      </p:sp>
      <p:sp>
        <p:nvSpPr>
          <p:cNvPr id="56" name="TextBox 55"/>
          <p:cNvSpPr txBox="1"/>
          <p:nvPr/>
        </p:nvSpPr>
        <p:spPr>
          <a:xfrm>
            <a:off x="609600" y="1981200"/>
            <a:ext cx="6750631" cy="3693319"/>
          </a:xfrm>
          <a:prstGeom prst="rect">
            <a:avLst/>
          </a:prstGeom>
          <a:noFill/>
        </p:spPr>
        <p:txBody>
          <a:bodyPr wrap="square" rtlCol="0">
            <a:spAutoFit/>
          </a:bodyPr>
          <a:lstStyle/>
          <a:p>
            <a:pPr eaLnBrk="0" hangingPunct="0"/>
            <a:r>
              <a:rPr lang="en-US" sz="2400" b="1" dirty="0" smtClean="0">
                <a:solidFill>
                  <a:schemeClr val="tx2"/>
                </a:solidFill>
                <a:latin typeface="Arial" pitchFamily="34" charset="0"/>
              </a:rPr>
              <a:t>Request for Public Assistance</a:t>
            </a:r>
          </a:p>
          <a:p>
            <a:pPr eaLnBrk="0" hangingPunct="0"/>
            <a:endParaRPr lang="en-US" sz="2400" b="1" dirty="0" smtClean="0">
              <a:solidFill>
                <a:schemeClr val="tx2"/>
              </a:solidFill>
              <a:latin typeface="Arial" pitchFamily="34" charset="0"/>
            </a:endParaRPr>
          </a:p>
          <a:p>
            <a:pPr eaLnBrk="0" hangingPunct="0"/>
            <a:r>
              <a:rPr lang="en-US" sz="2400" b="1" dirty="0" smtClean="0">
                <a:solidFill>
                  <a:schemeClr val="tx2"/>
                </a:solidFill>
                <a:latin typeface="Arial" pitchFamily="34" charset="0"/>
              </a:rPr>
              <a:t>Complete </a:t>
            </a:r>
            <a:r>
              <a:rPr lang="en-US" sz="2400" b="1" dirty="0" smtClean="0">
                <a:solidFill>
                  <a:schemeClr val="tx2"/>
                </a:solidFill>
                <a:latin typeface="Arial" pitchFamily="34" charset="0"/>
              </a:rPr>
              <a:t>Project Worksheets</a:t>
            </a:r>
          </a:p>
          <a:p>
            <a:pPr eaLnBrk="0" hangingPunct="0"/>
            <a:endParaRPr lang="en-US" sz="2400" b="1" dirty="0" smtClean="0">
              <a:solidFill>
                <a:schemeClr val="tx2"/>
              </a:solidFill>
              <a:latin typeface="Arial" pitchFamily="34" charset="0"/>
            </a:endParaRPr>
          </a:p>
          <a:p>
            <a:pPr eaLnBrk="0" hangingPunct="0"/>
            <a:r>
              <a:rPr lang="en-US" sz="2400" b="1" dirty="0" smtClean="0">
                <a:solidFill>
                  <a:schemeClr val="tx2"/>
                </a:solidFill>
                <a:latin typeface="Arial" pitchFamily="34" charset="0"/>
              </a:rPr>
              <a:t>FEMA Obligates Funds – State disburses Funds to Sub-Grantee</a:t>
            </a:r>
          </a:p>
          <a:p>
            <a:pPr eaLnBrk="0" hangingPunct="0"/>
            <a:endParaRPr lang="en-US" sz="2400" dirty="0" smtClean="0">
              <a:solidFill>
                <a:schemeClr val="tx2"/>
              </a:solidFill>
              <a:latin typeface="Arial" pitchFamily="34" charset="0"/>
            </a:endParaRPr>
          </a:p>
          <a:p>
            <a:pPr eaLnBrk="0" hangingPunct="0"/>
            <a:r>
              <a:rPr lang="en-US" sz="2400" b="1" dirty="0" smtClean="0">
                <a:solidFill>
                  <a:schemeClr val="tx2"/>
                </a:solidFill>
                <a:latin typeface="Arial" pitchFamily="34" charset="0"/>
              </a:rPr>
              <a:t>Approval from Boards, Commissions and Councils</a:t>
            </a:r>
          </a:p>
          <a:p>
            <a:pPr eaLnBrk="0" hangingPunct="0"/>
            <a:endParaRPr lang="en-US" b="1" dirty="0">
              <a:latin typeface="Arial" pitchFamily="34"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09600" y="609600"/>
            <a:ext cx="7772400" cy="914400"/>
          </a:xfrm>
        </p:spPr>
        <p:txBody>
          <a:bodyPr/>
          <a:lstStyle/>
          <a:p>
            <a:pPr eaLnBrk="1" hangingPunct="1"/>
            <a:r>
              <a:rPr lang="en-US" dirty="0" smtClean="0"/>
              <a:t>What’s Next?</a:t>
            </a:r>
          </a:p>
        </p:txBody>
      </p:sp>
      <p:sp>
        <p:nvSpPr>
          <p:cNvPr id="5" name="Rectangle 3"/>
          <p:cNvSpPr>
            <a:spLocks noGrp="1" noChangeArrowheads="1"/>
          </p:cNvSpPr>
          <p:nvPr>
            <p:ph type="subTitle" idx="1"/>
          </p:nvPr>
        </p:nvSpPr>
        <p:spPr>
          <a:xfrm>
            <a:off x="381000" y="1447800"/>
            <a:ext cx="8305800" cy="3886200"/>
          </a:xfrm>
        </p:spPr>
        <p:txBody>
          <a:bodyPr rtlCol="0">
            <a:normAutofit/>
          </a:bodyPr>
          <a:lstStyle/>
          <a:p>
            <a:pPr marL="566928" indent="-457200" eaLnBrk="1" fontAlgn="auto" hangingPunct="1">
              <a:spcAft>
                <a:spcPts val="0"/>
              </a:spcAft>
              <a:buFont typeface="Wingdings" panose="05000000000000000000" pitchFamily="2" charset="2"/>
              <a:buChar char="ü"/>
              <a:defRPr/>
            </a:pPr>
            <a:r>
              <a:rPr lang="en-US" dirty="0" smtClean="0">
                <a:solidFill>
                  <a:schemeClr val="tx2"/>
                </a:solidFill>
                <a:latin typeface="+mj-lt"/>
              </a:rPr>
              <a:t>Submit completed RPA </a:t>
            </a:r>
            <a:r>
              <a:rPr lang="en-US" dirty="0" smtClean="0">
                <a:solidFill>
                  <a:schemeClr val="tx2"/>
                </a:solidFill>
                <a:latin typeface="+mj-lt"/>
              </a:rPr>
              <a:t>&amp; List of Projects.  </a:t>
            </a:r>
          </a:p>
          <a:p>
            <a:pPr marL="452628" indent="-342900" eaLnBrk="1" fontAlgn="auto" hangingPunct="1">
              <a:spcAft>
                <a:spcPts val="0"/>
              </a:spcAft>
              <a:buFont typeface="Wingdings" panose="05000000000000000000" pitchFamily="2" charset="2"/>
              <a:buChar char="ü"/>
              <a:defRPr/>
            </a:pPr>
            <a:endParaRPr lang="en-US" dirty="0" smtClean="0">
              <a:solidFill>
                <a:schemeClr val="tx2"/>
              </a:solidFill>
              <a:latin typeface="+mj-lt"/>
            </a:endParaRPr>
          </a:p>
          <a:p>
            <a:pPr marL="566928" indent="-457200" eaLnBrk="1" fontAlgn="auto" hangingPunct="1">
              <a:spcAft>
                <a:spcPts val="0"/>
              </a:spcAft>
              <a:buFont typeface="Wingdings" panose="05000000000000000000" pitchFamily="2" charset="2"/>
              <a:buChar char="ü"/>
              <a:defRPr/>
            </a:pPr>
            <a:r>
              <a:rPr lang="en-US" dirty="0" smtClean="0">
                <a:solidFill>
                  <a:schemeClr val="tx2"/>
                </a:solidFill>
                <a:latin typeface="+mj-lt"/>
              </a:rPr>
              <a:t>Applicant meets with team at kickoff meeting - projects are scoped out in preparation for estimating </a:t>
            </a:r>
          </a:p>
          <a:p>
            <a:pPr marL="566928" indent="-457200" eaLnBrk="1" fontAlgn="auto" hangingPunct="1">
              <a:spcAft>
                <a:spcPts val="0"/>
              </a:spcAft>
              <a:buFont typeface="Wingdings" panose="05000000000000000000" pitchFamily="2" charset="2"/>
              <a:buChar char="ü"/>
              <a:defRPr/>
            </a:pPr>
            <a:endParaRPr lang="en-US" dirty="0" smtClean="0">
              <a:solidFill>
                <a:schemeClr val="tx2"/>
              </a:solidFill>
              <a:latin typeface="+mj-lt"/>
            </a:endParaRPr>
          </a:p>
          <a:p>
            <a:pPr marL="566928" indent="-457200" eaLnBrk="1" fontAlgn="auto" hangingPunct="1">
              <a:spcAft>
                <a:spcPts val="0"/>
              </a:spcAft>
              <a:buFont typeface="Wingdings" panose="05000000000000000000" pitchFamily="2" charset="2"/>
              <a:buChar char="ü"/>
              <a:defRPr/>
            </a:pPr>
            <a:r>
              <a:rPr lang="en-US" dirty="0" smtClean="0">
                <a:solidFill>
                  <a:schemeClr val="tx2"/>
                </a:solidFill>
                <a:latin typeface="+mj-lt"/>
              </a:rPr>
              <a:t>Projects </a:t>
            </a:r>
            <a:r>
              <a:rPr lang="en-US" dirty="0" smtClean="0">
                <a:solidFill>
                  <a:schemeClr val="tx2"/>
                </a:solidFill>
                <a:latin typeface="+mj-lt"/>
              </a:rPr>
              <a:t>are identified within </a:t>
            </a:r>
            <a:r>
              <a:rPr lang="en-US" b="1" u="sng" dirty="0" smtClean="0">
                <a:solidFill>
                  <a:schemeClr val="tx2"/>
                </a:solidFill>
                <a:latin typeface="+mj-lt"/>
              </a:rPr>
              <a:t>60 days of Kickoff Meeting</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43000" y="1341438"/>
            <a:ext cx="8448675" cy="5001369"/>
          </a:xfrm>
          <a:prstGeom prst="rect">
            <a:avLst/>
          </a:prstGeom>
          <a:noFill/>
          <a:extLst/>
        </p:spPr>
        <p:txBody>
          <a:bodyPr>
            <a:sp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spcBef>
                <a:spcPct val="60000"/>
              </a:spcBef>
              <a:buClr>
                <a:srgbClr val="0000FF"/>
              </a:buClr>
              <a:buSzPct val="125000"/>
              <a:buFont typeface="Arial Narrow" pitchFamily="34" charset="0"/>
              <a:buChar char="►"/>
              <a:defRPr/>
            </a:pPr>
            <a:endParaRPr lang="en-US" b="1" dirty="0" smtClean="0">
              <a:latin typeface="MS Reference Sans Serif" pitchFamily="34" charset="0"/>
            </a:endParaRPr>
          </a:p>
          <a:p>
            <a:pPr lvl="1">
              <a:spcBef>
                <a:spcPct val="60000"/>
              </a:spcBef>
              <a:buClr>
                <a:schemeClr val="tx2"/>
              </a:buClr>
              <a:buSzPct val="100000"/>
              <a:buFont typeface="Wingdings" pitchFamily="2" charset="2"/>
              <a:buChar char="Ø"/>
              <a:defRPr/>
            </a:pPr>
            <a:r>
              <a:rPr lang="en-US" dirty="0" smtClean="0">
                <a:solidFill>
                  <a:schemeClr val="tx2"/>
                </a:solidFill>
                <a:latin typeface="+mj-lt"/>
              </a:rPr>
              <a:t>Your FEMA/ State Team (1</a:t>
            </a:r>
            <a:r>
              <a:rPr lang="en-US" baseline="30000" dirty="0" smtClean="0">
                <a:solidFill>
                  <a:schemeClr val="tx2"/>
                </a:solidFill>
                <a:latin typeface="+mj-lt"/>
              </a:rPr>
              <a:t>st</a:t>
            </a:r>
            <a:r>
              <a:rPr lang="en-US" dirty="0" smtClean="0">
                <a:solidFill>
                  <a:schemeClr val="tx2"/>
                </a:solidFill>
                <a:latin typeface="+mj-lt"/>
              </a:rPr>
              <a:t> Point of Contact)</a:t>
            </a:r>
          </a:p>
          <a:p>
            <a:pPr lvl="1">
              <a:spcBef>
                <a:spcPct val="60000"/>
              </a:spcBef>
              <a:buClr>
                <a:schemeClr val="tx2"/>
              </a:buClr>
              <a:buSzPct val="100000"/>
              <a:buFont typeface="Wingdings" pitchFamily="2" charset="2"/>
              <a:buChar char="Ø"/>
              <a:defRPr/>
            </a:pPr>
            <a:r>
              <a:rPr lang="en-US" dirty="0" smtClean="0">
                <a:solidFill>
                  <a:schemeClr val="tx2"/>
                </a:solidFill>
                <a:latin typeface="+mj-lt"/>
              </a:rPr>
              <a:t>NDEM Recovery Guide</a:t>
            </a:r>
          </a:p>
          <a:p>
            <a:pPr lvl="1">
              <a:spcBef>
                <a:spcPct val="60000"/>
              </a:spcBef>
              <a:buClr>
                <a:schemeClr val="tx2"/>
              </a:buClr>
              <a:buSzPct val="100000"/>
              <a:buFont typeface="Wingdings" pitchFamily="2" charset="2"/>
              <a:buChar char="Ø"/>
              <a:defRPr/>
            </a:pPr>
            <a:r>
              <a:rPr lang="en-US" dirty="0" smtClean="0">
                <a:solidFill>
                  <a:schemeClr val="tx2"/>
                </a:solidFill>
                <a:latin typeface="+mj-lt"/>
              </a:rPr>
              <a:t>NDEM’s  Website </a:t>
            </a:r>
            <a:r>
              <a:rPr lang="en-US" sz="1800" dirty="0">
                <a:solidFill>
                  <a:schemeClr val="tx2"/>
                </a:solidFill>
                <a:latin typeface="+mj-lt"/>
              </a:rPr>
              <a:t>(</a:t>
            </a:r>
            <a:r>
              <a:rPr lang="en-US" sz="1800" dirty="0" smtClean="0">
                <a:solidFill>
                  <a:schemeClr val="tx2"/>
                </a:solidFill>
                <a:latin typeface="+mj-lt"/>
                <a:hlinkClick r:id="rId2"/>
              </a:rPr>
              <a:t>www.dem.nv.gov</a:t>
            </a:r>
            <a:r>
              <a:rPr lang="en-US" sz="1800" dirty="0" smtClean="0">
                <a:solidFill>
                  <a:schemeClr val="tx2"/>
                </a:solidFill>
                <a:latin typeface="+mj-lt"/>
              </a:rPr>
              <a:t>)</a:t>
            </a:r>
          </a:p>
          <a:p>
            <a:pPr lvl="1">
              <a:spcBef>
                <a:spcPct val="60000"/>
              </a:spcBef>
              <a:buClr>
                <a:schemeClr val="tx2"/>
              </a:buClr>
              <a:buSzPct val="100000"/>
              <a:buFont typeface="Wingdings" pitchFamily="2" charset="2"/>
              <a:buChar char="Ø"/>
              <a:defRPr/>
            </a:pPr>
            <a:r>
              <a:rPr lang="en-US" sz="2100" dirty="0" smtClean="0">
                <a:solidFill>
                  <a:schemeClr val="tx2"/>
                </a:solidFill>
                <a:latin typeface="+mj-lt"/>
              </a:rPr>
              <a:t>FEMA’s Website </a:t>
            </a:r>
            <a:r>
              <a:rPr lang="en-US" sz="1800" dirty="0" smtClean="0">
                <a:solidFill>
                  <a:schemeClr val="tx2"/>
                </a:solidFill>
                <a:latin typeface="+mj-lt"/>
              </a:rPr>
              <a:t>(</a:t>
            </a:r>
            <a:r>
              <a:rPr lang="en-US" sz="1800" dirty="0" smtClean="0">
                <a:solidFill>
                  <a:schemeClr val="tx2"/>
                </a:solidFill>
                <a:latin typeface="+mj-lt"/>
                <a:hlinkClick r:id="rId3"/>
              </a:rPr>
              <a:t>www.fema.gov</a:t>
            </a:r>
            <a:r>
              <a:rPr lang="en-US" sz="1800" dirty="0" smtClean="0">
                <a:solidFill>
                  <a:schemeClr val="tx2"/>
                </a:solidFill>
                <a:latin typeface="+mj-lt"/>
              </a:rPr>
              <a:t>)</a:t>
            </a:r>
          </a:p>
          <a:p>
            <a:pPr lvl="1">
              <a:spcBef>
                <a:spcPct val="60000"/>
              </a:spcBef>
              <a:buClr>
                <a:schemeClr val="tx2"/>
              </a:buClr>
              <a:buSzPct val="100000"/>
              <a:buFont typeface="Wingdings" pitchFamily="2" charset="2"/>
              <a:buChar char="Ø"/>
              <a:defRPr/>
            </a:pPr>
            <a:r>
              <a:rPr lang="en-US" sz="2100" dirty="0" smtClean="0">
                <a:solidFill>
                  <a:schemeClr val="tx2"/>
                </a:solidFill>
                <a:latin typeface="+mj-lt"/>
              </a:rPr>
              <a:t>FEMA Policy Digest No. 321</a:t>
            </a:r>
          </a:p>
          <a:p>
            <a:pPr lvl="1">
              <a:spcBef>
                <a:spcPct val="60000"/>
              </a:spcBef>
              <a:buClr>
                <a:schemeClr val="tx2"/>
              </a:buClr>
              <a:buSzPct val="100000"/>
              <a:buFont typeface="Wingdings" pitchFamily="2" charset="2"/>
              <a:buChar char="Ø"/>
              <a:defRPr/>
            </a:pPr>
            <a:r>
              <a:rPr lang="en-US" sz="2100" dirty="0" smtClean="0">
                <a:solidFill>
                  <a:schemeClr val="tx2"/>
                </a:solidFill>
                <a:latin typeface="+mj-lt"/>
              </a:rPr>
              <a:t>FEMA Public Assistance Guide No. 322</a:t>
            </a:r>
          </a:p>
          <a:p>
            <a:pPr lvl="1">
              <a:spcBef>
                <a:spcPct val="60000"/>
              </a:spcBef>
              <a:buClr>
                <a:schemeClr val="tx2"/>
              </a:buClr>
              <a:buSzPct val="100000"/>
              <a:buFont typeface="Wingdings" pitchFamily="2" charset="2"/>
              <a:buChar char="Ø"/>
              <a:defRPr/>
            </a:pPr>
            <a:r>
              <a:rPr lang="en-US" sz="2100" dirty="0" smtClean="0">
                <a:solidFill>
                  <a:schemeClr val="tx2"/>
                </a:solidFill>
                <a:latin typeface="+mj-lt"/>
              </a:rPr>
              <a:t>FEMA Applicant Handbook No. 323</a:t>
            </a:r>
            <a:endParaRPr lang="en-US" dirty="0" smtClean="0">
              <a:solidFill>
                <a:schemeClr val="tx2"/>
              </a:solidFill>
              <a:latin typeface="+mj-lt"/>
            </a:endParaRPr>
          </a:p>
          <a:p>
            <a:pPr marL="393192" lvl="1" indent="0">
              <a:spcBef>
                <a:spcPct val="60000"/>
              </a:spcBef>
              <a:buClr>
                <a:srgbClr val="0000FF"/>
              </a:buClr>
              <a:buSzPct val="125000"/>
              <a:buFont typeface="Verdana"/>
              <a:buNone/>
              <a:defRPr/>
            </a:pPr>
            <a:endParaRPr lang="en-US" sz="3200" dirty="0" smtClean="0">
              <a:latin typeface="MS Reference Sans Serif" pitchFamily="34" charset="0"/>
            </a:endParaRPr>
          </a:p>
        </p:txBody>
      </p:sp>
      <p:sp>
        <p:nvSpPr>
          <p:cNvPr id="71683" name="Rectangle 3"/>
          <p:cNvSpPr>
            <a:spLocks noChangeArrowheads="1"/>
          </p:cNvSpPr>
          <p:nvPr/>
        </p:nvSpPr>
        <p:spPr bwMode="auto">
          <a:xfrm>
            <a:off x="80963" y="85725"/>
            <a:ext cx="9004300" cy="6721475"/>
          </a:xfrm>
          <a:prstGeom prst="rect">
            <a:avLst/>
          </a:prstGeom>
          <a:noFill/>
          <a:ln w="12700">
            <a:solidFill>
              <a:schemeClr val="tx2"/>
            </a:solidFill>
            <a:miter lim="800000"/>
            <a:headEnd/>
            <a:tailEnd/>
          </a:ln>
        </p:spPr>
        <p:txBody>
          <a:bodyPr wrap="none" anchor="ctr"/>
          <a:lstStyle/>
          <a:p>
            <a:endParaRPr lang="en-US"/>
          </a:p>
        </p:txBody>
      </p:sp>
      <p:sp>
        <p:nvSpPr>
          <p:cNvPr id="71684" name="Rectangle 5"/>
          <p:cNvSpPr>
            <a:spLocks noChangeArrowheads="1"/>
          </p:cNvSpPr>
          <p:nvPr/>
        </p:nvSpPr>
        <p:spPr bwMode="auto">
          <a:xfrm>
            <a:off x="1524000" y="1020763"/>
            <a:ext cx="6372225" cy="641350"/>
          </a:xfrm>
          <a:prstGeom prst="rect">
            <a:avLst/>
          </a:prstGeom>
          <a:noFill/>
          <a:ln w="12700" cap="sq" algn="ctr">
            <a:noFill/>
            <a:miter lim="800000"/>
            <a:headEnd type="none" w="sm" len="sm"/>
            <a:tailEnd type="none" w="sm" len="sm"/>
          </a:ln>
        </p:spPr>
        <p:txBody>
          <a:bodyPr>
            <a:spAutoFit/>
          </a:bodyPr>
          <a:lstStyle/>
          <a:p>
            <a:pPr>
              <a:spcBef>
                <a:spcPct val="60000"/>
              </a:spcBef>
              <a:buClr>
                <a:srgbClr val="0000FF"/>
              </a:buClr>
              <a:buFont typeface="Arial Narrow" pitchFamily="34" charset="0"/>
              <a:buNone/>
            </a:pPr>
            <a:r>
              <a:rPr lang="en-US" sz="3600" u="sng" dirty="0">
                <a:solidFill>
                  <a:schemeClr val="tx2"/>
                </a:solidFill>
                <a:latin typeface="MS Reference Sans Serif" pitchFamily="34" charset="0"/>
              </a:rPr>
              <a:t>Additional Information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200" dirty="0" smtClean="0"/>
              <a:t>REQUEST PUBLIC ASSISTANCE</a:t>
            </a:r>
          </a:p>
        </p:txBody>
      </p:sp>
      <p:sp>
        <p:nvSpPr>
          <p:cNvPr id="25603" name="Content Placeholder 2"/>
          <p:cNvSpPr>
            <a:spLocks noGrp="1"/>
          </p:cNvSpPr>
          <p:nvPr>
            <p:ph idx="1"/>
          </p:nvPr>
        </p:nvSpPr>
        <p:spPr>
          <a:xfrm>
            <a:off x="457200" y="1371600"/>
            <a:ext cx="8229600" cy="4572000"/>
          </a:xfrm>
        </p:spPr>
        <p:txBody>
          <a:bodyPr>
            <a:normAutofit/>
          </a:bodyPr>
          <a:lstStyle/>
          <a:p>
            <a:pPr algn="ctr">
              <a:buFont typeface="Arial" pitchFamily="34" charset="0"/>
              <a:buNone/>
            </a:pPr>
            <a:r>
              <a:rPr lang="en-US" b="1" dirty="0" smtClean="0">
                <a:solidFill>
                  <a:srgbClr val="FF0000"/>
                </a:solidFill>
                <a:latin typeface="Verdana" pitchFamily="34" charset="0"/>
              </a:rPr>
              <a:t>PLEASE TURN IN YOUR REQUEST FOR PUBLIC ASSISTANCE</a:t>
            </a:r>
          </a:p>
          <a:p>
            <a:pPr algn="ctr">
              <a:buFont typeface="Arial" pitchFamily="34" charset="0"/>
              <a:buNone/>
            </a:pPr>
            <a:r>
              <a:rPr lang="en-US" b="1" dirty="0" smtClean="0">
                <a:solidFill>
                  <a:srgbClr val="FF0000"/>
                </a:solidFill>
                <a:latin typeface="Verdana" pitchFamily="34" charset="0"/>
              </a:rPr>
              <a:t>AND LIST OF PROJECTS</a:t>
            </a:r>
          </a:p>
          <a:p>
            <a:pPr algn="ctr">
              <a:buFont typeface="Arial" pitchFamily="34" charset="0"/>
              <a:buNone/>
            </a:pPr>
            <a:r>
              <a:rPr lang="en-US" b="1" dirty="0" smtClean="0">
                <a:solidFill>
                  <a:srgbClr val="FF0000"/>
                </a:solidFill>
                <a:latin typeface="Verdana" pitchFamily="34" charset="0"/>
              </a:rPr>
              <a:t>NOW</a:t>
            </a:r>
          </a:p>
          <a:p>
            <a:pPr algn="ctr">
              <a:buFont typeface="Arial" pitchFamily="34" charset="0"/>
              <a:buNone/>
            </a:pPr>
            <a:endParaRPr lang="en-US" b="1" dirty="0">
              <a:solidFill>
                <a:srgbClr val="FF0000"/>
              </a:solidFill>
              <a:latin typeface="Verdana" pitchFamily="34" charset="0"/>
            </a:endParaRPr>
          </a:p>
          <a:p>
            <a:pPr algn="ctr">
              <a:buFont typeface="Arial" pitchFamily="34" charset="0"/>
              <a:buNone/>
            </a:pPr>
            <a:r>
              <a:rPr lang="en-US" dirty="0" smtClean="0">
                <a:solidFill>
                  <a:srgbClr val="FF0000"/>
                </a:solidFill>
                <a:latin typeface="Verdana" pitchFamily="34" charset="0"/>
              </a:rPr>
              <a:t>This allows FEMA to schedule your Kickoff meeting.</a:t>
            </a:r>
          </a:p>
          <a:p>
            <a:pPr algn="ctr">
              <a:buFont typeface="Arial" pitchFamily="34" charset="0"/>
              <a:buNone/>
            </a:pPr>
            <a:endParaRPr lang="en-US" b="1" dirty="0">
              <a:solidFill>
                <a:srgbClr val="FF0000"/>
              </a:solidFill>
              <a:latin typeface="Verdana" pitchFamily="34" charset="0"/>
            </a:endParaRPr>
          </a:p>
          <a:p>
            <a:pPr algn="ctr">
              <a:buFont typeface="Arial" pitchFamily="34" charset="0"/>
              <a:buNone/>
            </a:pPr>
            <a:endParaRPr lang="en-US" b="1" dirty="0" smtClean="0">
              <a:solidFill>
                <a:srgbClr val="FF0000"/>
              </a:solidFill>
              <a:latin typeface="Verdana" pitchFamily="34" charset="0"/>
            </a:endParaRPr>
          </a:p>
          <a:p>
            <a:pPr algn="ctr">
              <a:buFont typeface="Arial" pitchFamily="34" charset="0"/>
              <a:buNone/>
            </a:pPr>
            <a:endParaRPr lang="en-US" b="1" dirty="0" smtClean="0">
              <a:solidFill>
                <a:srgbClr val="FF0000"/>
              </a:solidFill>
              <a:latin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9144000" cy="2362200"/>
          </a:xfrm>
        </p:spPr>
        <p:txBody>
          <a:bodyPr>
            <a:normAutofit fontScale="90000"/>
          </a:bodyPr>
          <a:lstStyle/>
          <a:p>
            <a:pPr algn="ctr">
              <a:defRPr/>
            </a:pPr>
            <a:r>
              <a:rPr lang="en-US" sz="6600" dirty="0" smtClean="0"/>
              <a:t>What is Public Assistance?</a:t>
            </a:r>
            <a:r>
              <a:rPr lang="en-US" sz="5400" dirty="0" smtClean="0"/>
              <a:t> </a:t>
            </a:r>
            <a:br>
              <a:rPr lang="en-US" sz="5400" dirty="0" smtClean="0"/>
            </a:br>
            <a:r>
              <a:rPr lang="en-US" sz="5400" dirty="0" smtClean="0"/>
              <a:t/>
            </a:r>
            <a:br>
              <a:rPr lang="en-US" sz="5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p:txBody>
      </p:sp>
      <p:sp>
        <p:nvSpPr>
          <p:cNvPr id="4" name="TextBox 3"/>
          <p:cNvSpPr txBox="1"/>
          <p:nvPr/>
        </p:nvSpPr>
        <p:spPr>
          <a:xfrm rot="10800000" flipV="1">
            <a:off x="0" y="2234472"/>
            <a:ext cx="4419600" cy="3477875"/>
          </a:xfrm>
          <a:prstGeom prst="rect">
            <a:avLst/>
          </a:prstGeom>
          <a:noFill/>
        </p:spPr>
        <p:txBody>
          <a:bodyPr wrap="square" rtlCol="0">
            <a:spAutoFit/>
          </a:bodyPr>
          <a:lstStyle/>
          <a:p>
            <a:r>
              <a:rPr lang="en-US" sz="2400" dirty="0" smtClean="0">
                <a:solidFill>
                  <a:schemeClr val="tx2"/>
                </a:solidFill>
                <a:latin typeface="MS Reference Sans Serif" pitchFamily="34" charset="0"/>
              </a:rPr>
              <a:t>Supplemental financial assistance to State, Local Governments, Tribal Governments and certain non-profit organizations for response and recovery activities required as a result of a disaster</a:t>
            </a:r>
            <a:r>
              <a:rPr lang="en-US" sz="2800" dirty="0" smtClean="0">
                <a:latin typeface="MS Reference Sans Serif" pitchFamily="34" charset="0"/>
              </a:rPr>
              <a:t/>
            </a:r>
            <a:br>
              <a:rPr lang="en-US" sz="2800" dirty="0" smtClean="0">
                <a:latin typeface="MS Reference Sans Serif" pitchFamily="34" charset="0"/>
              </a:rPr>
            </a:br>
            <a:endParaRPr lang="en-US" sz="2800" dirty="0"/>
          </a:p>
        </p:txBody>
      </p:sp>
      <p:pic>
        <p:nvPicPr>
          <p:cNvPr id="46082" name="Picture 2" descr="F:\USERS\Shared\PROGRAMS SECTION\Disasters\CLARK COUNTY SEPT 8 2014\Flood Pics 9-9-2014\093.JPG"/>
          <p:cNvPicPr>
            <a:picLocks noChangeAspect="1" noChangeArrowheads="1"/>
          </p:cNvPicPr>
          <p:nvPr/>
        </p:nvPicPr>
        <p:blipFill>
          <a:blip r:embed="rId3" cstate="print"/>
          <a:srcRect/>
          <a:stretch>
            <a:fillRect/>
          </a:stretch>
        </p:blipFill>
        <p:spPr bwMode="auto">
          <a:xfrm>
            <a:off x="4318000" y="2133600"/>
            <a:ext cx="4572000" cy="4495800"/>
          </a:xfrm>
          <a:prstGeom prst="rect">
            <a:avLst/>
          </a:prstGeom>
          <a:noFill/>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a:bodyPr>
          <a:lstStyle/>
          <a:p>
            <a:r>
              <a:rPr lang="en-US" dirty="0" smtClean="0"/>
              <a:t>TIME LINE</a:t>
            </a:r>
          </a:p>
        </p:txBody>
      </p:sp>
      <p:sp>
        <p:nvSpPr>
          <p:cNvPr id="52227" name="Content Placeholder 2"/>
          <p:cNvSpPr>
            <a:spLocks noGrp="1"/>
          </p:cNvSpPr>
          <p:nvPr>
            <p:ph idx="1"/>
          </p:nvPr>
        </p:nvSpPr>
        <p:spPr>
          <a:xfrm>
            <a:off x="457200" y="1752600"/>
            <a:ext cx="8458200" cy="3581400"/>
          </a:xfrm>
        </p:spPr>
        <p:txBody>
          <a:bodyPr/>
          <a:lstStyle/>
          <a:p>
            <a:pPr>
              <a:buFont typeface="Wingdings" pitchFamily="2" charset="2"/>
              <a:buChar char="Ø"/>
            </a:pPr>
            <a:r>
              <a:rPr lang="en-US" sz="2400" b="1" dirty="0" smtClean="0">
                <a:solidFill>
                  <a:srgbClr val="FF0000"/>
                </a:solidFill>
                <a:latin typeface="+mj-lt"/>
              </a:rPr>
              <a:t>30 days </a:t>
            </a:r>
            <a:r>
              <a:rPr lang="en-US" sz="2400" dirty="0" smtClean="0">
                <a:latin typeface="+mj-lt"/>
              </a:rPr>
              <a:t>from declaration (11/05/14)</a:t>
            </a:r>
          </a:p>
          <a:p>
            <a:pPr>
              <a:buFont typeface="Arial" pitchFamily="34" charset="0"/>
              <a:buNone/>
            </a:pPr>
            <a:r>
              <a:rPr lang="en-US" sz="2400" dirty="0" smtClean="0">
                <a:latin typeface="+mj-lt"/>
              </a:rPr>
              <a:t>     - submit RPA</a:t>
            </a:r>
          </a:p>
          <a:p>
            <a:pPr>
              <a:buFont typeface="Wingdings" pitchFamily="2" charset="2"/>
              <a:buChar char="Ø"/>
            </a:pPr>
            <a:r>
              <a:rPr lang="en-US" sz="2400" b="1" dirty="0">
                <a:solidFill>
                  <a:srgbClr val="FF0000"/>
                </a:solidFill>
                <a:latin typeface="+mj-lt"/>
              </a:rPr>
              <a:t>6</a:t>
            </a:r>
            <a:r>
              <a:rPr lang="en-US" sz="2400" b="1" dirty="0" smtClean="0">
                <a:solidFill>
                  <a:srgbClr val="FF0000"/>
                </a:solidFill>
                <a:latin typeface="+mj-lt"/>
              </a:rPr>
              <a:t>0 </a:t>
            </a:r>
            <a:r>
              <a:rPr lang="en-US" sz="2400" b="1" dirty="0" smtClean="0">
                <a:solidFill>
                  <a:srgbClr val="FF0000"/>
                </a:solidFill>
                <a:latin typeface="+mj-lt"/>
              </a:rPr>
              <a:t>days </a:t>
            </a:r>
            <a:r>
              <a:rPr lang="en-US" sz="2400" dirty="0" smtClean="0">
                <a:latin typeface="+mj-lt"/>
              </a:rPr>
              <a:t>from kick-off (</a:t>
            </a:r>
            <a:r>
              <a:rPr lang="en-US" sz="2400" dirty="0" smtClean="0">
                <a:latin typeface="+mj-lt"/>
              </a:rPr>
              <a:t>12/xx/14</a:t>
            </a:r>
            <a:r>
              <a:rPr lang="en-US" sz="2400" dirty="0" smtClean="0">
                <a:latin typeface="+mj-lt"/>
              </a:rPr>
              <a:t>)</a:t>
            </a:r>
          </a:p>
          <a:p>
            <a:pPr>
              <a:buFont typeface="Arial" pitchFamily="34" charset="0"/>
              <a:buNone/>
            </a:pPr>
            <a:r>
              <a:rPr lang="en-US" sz="2400" dirty="0" smtClean="0">
                <a:latin typeface="+mj-lt"/>
              </a:rPr>
              <a:t>     - report ALL disaster related damages</a:t>
            </a:r>
          </a:p>
          <a:p>
            <a:pPr>
              <a:buFont typeface="Wingdings" pitchFamily="2" charset="2"/>
              <a:buChar char="Ø"/>
            </a:pPr>
            <a:r>
              <a:rPr lang="en-US" sz="2400" b="1" dirty="0" smtClean="0">
                <a:solidFill>
                  <a:srgbClr val="FF0000"/>
                </a:solidFill>
                <a:latin typeface="+mj-lt"/>
              </a:rPr>
              <a:t>6 months </a:t>
            </a:r>
            <a:r>
              <a:rPr lang="en-US" sz="2400" dirty="0" smtClean="0">
                <a:latin typeface="+mj-lt"/>
              </a:rPr>
              <a:t>from declaration (5/5/14)</a:t>
            </a:r>
          </a:p>
          <a:p>
            <a:pPr>
              <a:buFont typeface="Arial" pitchFamily="34" charset="0"/>
              <a:buNone/>
            </a:pPr>
            <a:r>
              <a:rPr lang="en-US" sz="2400" dirty="0" smtClean="0">
                <a:latin typeface="+mj-lt"/>
              </a:rPr>
              <a:t>     - all emergency work (Categories A-B) completed</a:t>
            </a:r>
          </a:p>
          <a:p>
            <a:pPr>
              <a:buFont typeface="Wingdings" pitchFamily="2" charset="2"/>
              <a:buChar char="Ø"/>
            </a:pPr>
            <a:r>
              <a:rPr lang="en-US" sz="2400" b="1" dirty="0" smtClean="0">
                <a:solidFill>
                  <a:srgbClr val="FF0000"/>
                </a:solidFill>
                <a:latin typeface="+mj-lt"/>
              </a:rPr>
              <a:t>18 months </a:t>
            </a:r>
            <a:r>
              <a:rPr lang="en-US" sz="2400" dirty="0" smtClean="0">
                <a:latin typeface="+mj-lt"/>
              </a:rPr>
              <a:t>from declaration (5/5/16)</a:t>
            </a:r>
          </a:p>
          <a:p>
            <a:pPr>
              <a:buFont typeface="Arial" pitchFamily="34" charset="0"/>
              <a:buNone/>
            </a:pPr>
            <a:r>
              <a:rPr lang="en-US" sz="2400" dirty="0" smtClean="0">
                <a:latin typeface="+mj-lt"/>
              </a:rPr>
              <a:t>     - all permanent work (Categories C-G) completed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1"/>
          <p:cNvSpPr>
            <a:spLocks noGrp="1"/>
          </p:cNvSpPr>
          <p:nvPr>
            <p:ph type="body" sz="quarter" idx="13"/>
          </p:nvPr>
        </p:nvSpPr>
        <p:spPr/>
        <p:txBody>
          <a:bodyPr>
            <a:normAutofit/>
          </a:bodyPr>
          <a:lstStyle/>
          <a:p>
            <a:pPr algn="l"/>
            <a:r>
              <a:rPr lang="en-US" sz="3600" dirty="0" smtClean="0">
                <a:solidFill>
                  <a:schemeClr val="tx2"/>
                </a:solidFill>
                <a:latin typeface="+mj-lt"/>
              </a:rPr>
              <a:t>    LAST ITEMS</a:t>
            </a:r>
          </a:p>
        </p:txBody>
      </p:sp>
      <p:sp>
        <p:nvSpPr>
          <p:cNvPr id="56323" name="Rectangle 2"/>
          <p:cNvSpPr>
            <a:spLocks noChangeArrowheads="1"/>
          </p:cNvSpPr>
          <p:nvPr/>
        </p:nvSpPr>
        <p:spPr bwMode="auto">
          <a:xfrm>
            <a:off x="838200" y="1905000"/>
            <a:ext cx="7391400" cy="2308324"/>
          </a:xfrm>
          <a:prstGeom prst="rect">
            <a:avLst/>
          </a:prstGeom>
          <a:noFill/>
          <a:ln w="9525">
            <a:noFill/>
            <a:miter lim="800000"/>
            <a:headEnd/>
            <a:tailEnd/>
          </a:ln>
        </p:spPr>
        <p:txBody>
          <a:bodyPr>
            <a:spAutoFit/>
          </a:bodyPr>
          <a:lstStyle/>
          <a:p>
            <a:pPr algn="ctr">
              <a:buFont typeface="Monotype Sorts"/>
              <a:buNone/>
            </a:pPr>
            <a:r>
              <a:rPr lang="en-US" sz="4800" b="1" dirty="0">
                <a:solidFill>
                  <a:srgbClr val="FF0000"/>
                </a:solidFill>
                <a:latin typeface="+mj-lt"/>
              </a:rPr>
              <a:t>Please do not leave before signing up for a Kick-off Meeting at the back table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algn="l"/>
            <a:r>
              <a:rPr lang="en-US" sz="3600" b="0" dirty="0" smtClean="0">
                <a:latin typeface="+mj-lt"/>
              </a:rPr>
              <a:t>   </a:t>
            </a:r>
            <a:r>
              <a:rPr lang="en-US" sz="3600" b="0" dirty="0" smtClean="0">
                <a:solidFill>
                  <a:schemeClr val="tx2"/>
                </a:solidFill>
                <a:latin typeface="+mj-lt"/>
              </a:rPr>
              <a:t>CONTACT – Public Assistance</a:t>
            </a:r>
            <a:endParaRPr lang="en-US" sz="3600" b="0" dirty="0">
              <a:latin typeface="+mj-lt"/>
            </a:endParaRPr>
          </a:p>
        </p:txBody>
      </p:sp>
      <p:sp>
        <p:nvSpPr>
          <p:cNvPr id="3" name="TextBox 2"/>
          <p:cNvSpPr txBox="1"/>
          <p:nvPr/>
        </p:nvSpPr>
        <p:spPr>
          <a:xfrm>
            <a:off x="762000" y="1371600"/>
            <a:ext cx="7772400" cy="5016758"/>
          </a:xfrm>
          <a:prstGeom prst="rect">
            <a:avLst/>
          </a:prstGeom>
          <a:noFill/>
        </p:spPr>
        <p:txBody>
          <a:bodyPr wrap="square" rtlCol="0">
            <a:spAutoFit/>
          </a:bodyPr>
          <a:lstStyle/>
          <a:p>
            <a:r>
              <a:rPr lang="en-US" sz="2000" dirty="0" smtClean="0">
                <a:solidFill>
                  <a:schemeClr val="tx2"/>
                </a:solidFill>
              </a:rPr>
              <a:t>Rick </a:t>
            </a:r>
            <a:r>
              <a:rPr lang="en-US" sz="2000" dirty="0" smtClean="0">
                <a:solidFill>
                  <a:schemeClr val="tx2"/>
                </a:solidFill>
              </a:rPr>
              <a:t>Martin</a:t>
            </a:r>
          </a:p>
          <a:p>
            <a:r>
              <a:rPr lang="en-US" sz="2000" dirty="0" smtClean="0">
                <a:solidFill>
                  <a:schemeClr val="tx2"/>
                </a:solidFill>
              </a:rPr>
              <a:t>NV Division of Emergency Management</a:t>
            </a:r>
          </a:p>
          <a:p>
            <a:r>
              <a:rPr lang="en-US" sz="2000" dirty="0" smtClean="0">
                <a:solidFill>
                  <a:schemeClr val="tx2"/>
                </a:solidFill>
              </a:rPr>
              <a:t>775-687-0306</a:t>
            </a:r>
          </a:p>
          <a:p>
            <a:r>
              <a:rPr lang="en-US" sz="2000" dirty="0" smtClean="0">
                <a:solidFill>
                  <a:schemeClr val="tx2"/>
                </a:solidFill>
                <a:hlinkClick r:id="rId2"/>
              </a:rPr>
              <a:t>rmartin@dps.state.nv.us</a:t>
            </a:r>
            <a:endParaRPr lang="en-US" sz="2000" dirty="0" smtClean="0">
              <a:solidFill>
                <a:schemeClr val="tx2"/>
              </a:solidFill>
            </a:endParaRPr>
          </a:p>
          <a:p>
            <a:endParaRPr lang="en-US" sz="2000" dirty="0" smtClean="0">
              <a:solidFill>
                <a:schemeClr val="tx2"/>
              </a:solidFill>
            </a:endParaRPr>
          </a:p>
          <a:p>
            <a:r>
              <a:rPr lang="en-US" sz="2000" dirty="0" smtClean="0">
                <a:solidFill>
                  <a:schemeClr val="tx2"/>
                </a:solidFill>
              </a:rPr>
              <a:t>Samuel Ronveaux</a:t>
            </a:r>
          </a:p>
          <a:p>
            <a:r>
              <a:rPr lang="en-US" sz="2000" dirty="0" smtClean="0">
                <a:solidFill>
                  <a:schemeClr val="tx2"/>
                </a:solidFill>
              </a:rPr>
              <a:t>Federal Emergency Management </a:t>
            </a:r>
            <a:r>
              <a:rPr lang="en-US" sz="2000" dirty="0" smtClean="0">
                <a:solidFill>
                  <a:schemeClr val="tx2"/>
                </a:solidFill>
              </a:rPr>
              <a:t>Agency</a:t>
            </a:r>
          </a:p>
          <a:p>
            <a:r>
              <a:rPr lang="en-US" sz="2000" dirty="0" smtClean="0">
                <a:solidFill>
                  <a:schemeClr val="tx2"/>
                </a:solidFill>
              </a:rPr>
              <a:t>510-368-0354</a:t>
            </a:r>
            <a:endParaRPr lang="en-US" sz="2000" dirty="0" smtClean="0">
              <a:solidFill>
                <a:schemeClr val="tx2"/>
              </a:solidFill>
            </a:endParaRPr>
          </a:p>
          <a:p>
            <a:r>
              <a:rPr lang="en-US" sz="2000" dirty="0" smtClean="0">
                <a:solidFill>
                  <a:schemeClr val="tx2"/>
                </a:solidFill>
                <a:hlinkClick r:id="rId3"/>
              </a:rPr>
              <a:t>Samuel.Ronveaux@FEMA.dhs.gov</a:t>
            </a:r>
            <a:r>
              <a:rPr lang="en-US" sz="2000" dirty="0" smtClean="0">
                <a:solidFill>
                  <a:schemeClr val="tx2"/>
                </a:solidFill>
              </a:rPr>
              <a:t> </a:t>
            </a:r>
          </a:p>
          <a:p>
            <a:endParaRPr lang="en-US" sz="2000" dirty="0">
              <a:solidFill>
                <a:schemeClr val="tx2"/>
              </a:solidFill>
            </a:endParaRPr>
          </a:p>
          <a:p>
            <a:r>
              <a:rPr lang="en-US" sz="2000" dirty="0" smtClean="0">
                <a:solidFill>
                  <a:schemeClr val="tx2"/>
                </a:solidFill>
              </a:rPr>
              <a:t>Terry </a:t>
            </a:r>
            <a:r>
              <a:rPr lang="en-US" sz="2000" dirty="0" err="1" smtClean="0">
                <a:solidFill>
                  <a:schemeClr val="tx2"/>
                </a:solidFill>
              </a:rPr>
              <a:t>Bohl</a:t>
            </a:r>
            <a:endParaRPr lang="en-US" sz="2000" dirty="0" smtClean="0">
              <a:solidFill>
                <a:schemeClr val="tx2"/>
              </a:solidFill>
            </a:endParaRPr>
          </a:p>
          <a:p>
            <a:r>
              <a:rPr lang="en-US" sz="2000" dirty="0" smtClean="0">
                <a:solidFill>
                  <a:schemeClr val="tx2"/>
                </a:solidFill>
              </a:rPr>
              <a:t>Moapa Band of Paiute Emergency Manager</a:t>
            </a:r>
          </a:p>
          <a:p>
            <a:r>
              <a:rPr lang="en-US" sz="2000" dirty="0" smtClean="0">
                <a:solidFill>
                  <a:schemeClr val="tx2"/>
                </a:solidFill>
              </a:rPr>
              <a:t>775-233-6641</a:t>
            </a:r>
          </a:p>
          <a:p>
            <a:r>
              <a:rPr lang="en-US" sz="2000" dirty="0" smtClean="0">
                <a:solidFill>
                  <a:schemeClr val="tx2"/>
                </a:solidFill>
                <a:hlinkClick r:id="rId4"/>
              </a:rPr>
              <a:t>Terry.iterc@gmail.com</a:t>
            </a:r>
            <a:r>
              <a:rPr lang="en-US" sz="2000" dirty="0" smtClean="0">
                <a:solidFill>
                  <a:schemeClr val="tx2"/>
                </a:solidFill>
              </a:rPr>
              <a:t> </a:t>
            </a:r>
            <a:endParaRPr lang="en-US" sz="2000" dirty="0" smtClean="0">
              <a:solidFill>
                <a:schemeClr val="tx2"/>
              </a:solidFill>
            </a:endParaRPr>
          </a:p>
          <a:p>
            <a:endParaRPr lang="en-US" sz="2000" dirty="0" smtClean="0">
              <a:solidFill>
                <a:schemeClr val="tx2"/>
              </a:solidFill>
            </a:endParaRPr>
          </a:p>
          <a:p>
            <a:pPr algn="ctr"/>
            <a:r>
              <a:rPr lang="en-US" sz="2000" dirty="0" smtClean="0">
                <a:solidFill>
                  <a:schemeClr val="tx2"/>
                </a:solidFill>
              </a:rPr>
              <a:t>Thank you!</a:t>
            </a:r>
            <a:endParaRPr lang="en-US" sz="2000" dirty="0">
              <a:solidFill>
                <a:schemeClr val="tx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algn="l"/>
            <a:r>
              <a:rPr lang="en-US" sz="3600" b="0" dirty="0" smtClean="0">
                <a:latin typeface="+mj-lt"/>
              </a:rPr>
              <a:t>   </a:t>
            </a:r>
            <a:r>
              <a:rPr lang="en-US" sz="3600" b="0" dirty="0" smtClean="0">
                <a:solidFill>
                  <a:schemeClr val="tx2"/>
                </a:solidFill>
                <a:latin typeface="+mj-lt"/>
              </a:rPr>
              <a:t>CONTACT – Hazard Mitigation Assistance</a:t>
            </a:r>
            <a:endParaRPr lang="en-US" sz="3600" b="0" dirty="0">
              <a:latin typeface="+mj-lt"/>
            </a:endParaRPr>
          </a:p>
        </p:txBody>
      </p:sp>
      <p:sp>
        <p:nvSpPr>
          <p:cNvPr id="3" name="TextBox 2"/>
          <p:cNvSpPr txBox="1"/>
          <p:nvPr/>
        </p:nvSpPr>
        <p:spPr>
          <a:xfrm>
            <a:off x="609600" y="1150279"/>
            <a:ext cx="7772400" cy="5693866"/>
          </a:xfrm>
          <a:prstGeom prst="rect">
            <a:avLst/>
          </a:prstGeom>
          <a:noFill/>
        </p:spPr>
        <p:txBody>
          <a:bodyPr wrap="square" rtlCol="0">
            <a:spAutoFit/>
          </a:bodyPr>
          <a:lstStyle/>
          <a:p>
            <a:endParaRPr lang="en-US" sz="2800" dirty="0" smtClean="0">
              <a:solidFill>
                <a:schemeClr val="tx2"/>
              </a:solidFill>
            </a:endParaRPr>
          </a:p>
          <a:p>
            <a:r>
              <a:rPr lang="en-US" sz="2800" dirty="0" smtClean="0">
                <a:solidFill>
                  <a:schemeClr val="tx2"/>
                </a:solidFill>
              </a:rPr>
              <a:t>Debbie Tanaka/Karen Johnson</a:t>
            </a:r>
            <a:endParaRPr lang="en-US" sz="2800" dirty="0" smtClean="0">
              <a:solidFill>
                <a:schemeClr val="tx2"/>
              </a:solidFill>
            </a:endParaRPr>
          </a:p>
          <a:p>
            <a:r>
              <a:rPr lang="en-US" sz="2800" dirty="0" smtClean="0">
                <a:solidFill>
                  <a:schemeClr val="tx2"/>
                </a:solidFill>
              </a:rPr>
              <a:t>NV Division of Emergency Management</a:t>
            </a:r>
          </a:p>
          <a:p>
            <a:r>
              <a:rPr lang="en-US" sz="2800" dirty="0" smtClean="0">
                <a:solidFill>
                  <a:schemeClr val="tx2"/>
                </a:solidFill>
              </a:rPr>
              <a:t>775-687-0314</a:t>
            </a:r>
          </a:p>
          <a:p>
            <a:r>
              <a:rPr lang="en-US" sz="2800" dirty="0" smtClean="0">
                <a:solidFill>
                  <a:schemeClr val="tx2"/>
                </a:solidFill>
                <a:hlinkClick r:id="rId2"/>
              </a:rPr>
              <a:t>Debbie.tanaka</a:t>
            </a:r>
            <a:r>
              <a:rPr lang="en-US" sz="2800" dirty="0" smtClean="0">
                <a:solidFill>
                  <a:schemeClr val="tx2"/>
                </a:solidFill>
                <a:hlinkClick r:id="rId2"/>
              </a:rPr>
              <a:t>@dps.state.nv.us</a:t>
            </a:r>
            <a:endParaRPr lang="en-US" sz="2800" dirty="0" smtClean="0">
              <a:solidFill>
                <a:schemeClr val="tx2"/>
              </a:solidFill>
            </a:endParaRPr>
          </a:p>
          <a:p>
            <a:r>
              <a:rPr lang="en-US" sz="2800" dirty="0" smtClean="0">
                <a:solidFill>
                  <a:schemeClr val="tx2"/>
                </a:solidFill>
                <a:hlinkClick r:id="rId3"/>
              </a:rPr>
              <a:t>kijohnson@dps.state.nv.us</a:t>
            </a:r>
            <a:r>
              <a:rPr lang="en-US" sz="2800" dirty="0" smtClean="0">
                <a:solidFill>
                  <a:schemeClr val="tx2"/>
                </a:solidFill>
              </a:rPr>
              <a:t> </a:t>
            </a:r>
            <a:endParaRPr lang="en-US" sz="2800" dirty="0" smtClean="0">
              <a:solidFill>
                <a:schemeClr val="tx2"/>
              </a:solidFill>
            </a:endParaRPr>
          </a:p>
          <a:p>
            <a:endParaRPr lang="en-US" sz="2800" dirty="0" smtClean="0">
              <a:solidFill>
                <a:schemeClr val="tx2"/>
              </a:solidFill>
            </a:endParaRPr>
          </a:p>
          <a:p>
            <a:r>
              <a:rPr lang="en-US" sz="2800" dirty="0" smtClean="0">
                <a:solidFill>
                  <a:schemeClr val="tx2"/>
                </a:solidFill>
              </a:rPr>
              <a:t>Tom Miller</a:t>
            </a:r>
            <a:endParaRPr lang="en-US" sz="2800" dirty="0" smtClean="0">
              <a:solidFill>
                <a:schemeClr val="tx2"/>
              </a:solidFill>
            </a:endParaRPr>
          </a:p>
          <a:p>
            <a:r>
              <a:rPr lang="en-US" sz="2800" dirty="0" smtClean="0">
                <a:solidFill>
                  <a:schemeClr val="tx2"/>
                </a:solidFill>
              </a:rPr>
              <a:t>Federal Emergency Management </a:t>
            </a:r>
            <a:r>
              <a:rPr lang="en-US" sz="2800" dirty="0" smtClean="0">
                <a:solidFill>
                  <a:schemeClr val="tx2"/>
                </a:solidFill>
              </a:rPr>
              <a:t>Agency</a:t>
            </a:r>
          </a:p>
          <a:p>
            <a:r>
              <a:rPr lang="en-US" sz="2800" dirty="0" smtClean="0">
                <a:solidFill>
                  <a:schemeClr val="tx2"/>
                </a:solidFill>
              </a:rPr>
              <a:t>202-805-8702</a:t>
            </a:r>
            <a:endParaRPr lang="en-US" sz="2800" dirty="0" smtClean="0">
              <a:solidFill>
                <a:schemeClr val="tx2"/>
              </a:solidFill>
            </a:endParaRPr>
          </a:p>
          <a:p>
            <a:r>
              <a:rPr lang="en-US" sz="2800" dirty="0" smtClean="0">
                <a:solidFill>
                  <a:schemeClr val="tx2"/>
                </a:solidFill>
                <a:hlinkClick r:id="rId4"/>
              </a:rPr>
              <a:t>Tom.miller</a:t>
            </a:r>
            <a:r>
              <a:rPr lang="en-US" sz="2800" dirty="0" smtClean="0">
                <a:solidFill>
                  <a:schemeClr val="tx2"/>
                </a:solidFill>
                <a:hlinkClick r:id="rId4"/>
              </a:rPr>
              <a:t>@FEMA.dhs.gov</a:t>
            </a:r>
            <a:r>
              <a:rPr lang="en-US" sz="2800" dirty="0" smtClean="0">
                <a:solidFill>
                  <a:schemeClr val="tx2"/>
                </a:solidFill>
              </a:rPr>
              <a:t> </a:t>
            </a:r>
            <a:endParaRPr lang="en-US" sz="2800" dirty="0" smtClean="0">
              <a:solidFill>
                <a:schemeClr val="tx2"/>
              </a:solidFill>
            </a:endParaRPr>
          </a:p>
          <a:p>
            <a:endParaRPr lang="en-US" sz="2800" dirty="0" smtClean="0">
              <a:solidFill>
                <a:schemeClr val="tx2"/>
              </a:solidFill>
            </a:endParaRPr>
          </a:p>
          <a:p>
            <a:pPr algn="ctr"/>
            <a:r>
              <a:rPr lang="en-US" sz="2800" dirty="0" smtClean="0">
                <a:solidFill>
                  <a:schemeClr val="tx2"/>
                </a:solidFill>
              </a:rPr>
              <a:t>Thank you!</a:t>
            </a:r>
            <a:endParaRPr lang="en-US" sz="2800" dirty="0">
              <a:solidFill>
                <a:schemeClr val="tx2"/>
              </a:solidFill>
            </a:endParaRPr>
          </a:p>
        </p:txBody>
      </p:sp>
    </p:spTree>
    <p:extLst>
      <p:ext uri="{BB962C8B-B14F-4D97-AF65-F5344CB8AC3E}">
        <p14:creationId xmlns:p14="http://schemas.microsoft.com/office/powerpoint/2010/main" val="17767447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pPr algn="l"/>
            <a:r>
              <a:rPr lang="en-US" sz="3600" b="0" dirty="0" smtClean="0">
                <a:latin typeface="+mj-lt"/>
              </a:rPr>
              <a:t>   </a:t>
            </a:r>
            <a:r>
              <a:rPr lang="en-US" sz="3600" b="0" dirty="0" smtClean="0">
                <a:solidFill>
                  <a:schemeClr val="tx2"/>
                </a:solidFill>
                <a:latin typeface="+mj-lt"/>
              </a:rPr>
              <a:t>CONTACT – National Flood Insurance Program</a:t>
            </a:r>
            <a:endParaRPr lang="en-US" sz="3600" b="0" dirty="0">
              <a:latin typeface="+mj-lt"/>
            </a:endParaRPr>
          </a:p>
        </p:txBody>
      </p:sp>
      <p:sp>
        <p:nvSpPr>
          <p:cNvPr id="3" name="TextBox 2"/>
          <p:cNvSpPr txBox="1"/>
          <p:nvPr/>
        </p:nvSpPr>
        <p:spPr>
          <a:xfrm>
            <a:off x="609600" y="1150279"/>
            <a:ext cx="7772400" cy="6986528"/>
          </a:xfrm>
          <a:prstGeom prst="rect">
            <a:avLst/>
          </a:prstGeom>
          <a:noFill/>
        </p:spPr>
        <p:txBody>
          <a:bodyPr wrap="square" rtlCol="0">
            <a:spAutoFit/>
          </a:bodyPr>
          <a:lstStyle/>
          <a:p>
            <a:endParaRPr lang="en-US" sz="2800" dirty="0" smtClean="0">
              <a:solidFill>
                <a:schemeClr val="tx2"/>
              </a:solidFill>
            </a:endParaRPr>
          </a:p>
          <a:p>
            <a:r>
              <a:rPr lang="en-US" sz="2800" dirty="0" smtClean="0">
                <a:solidFill>
                  <a:schemeClr val="tx2"/>
                </a:solidFill>
              </a:rPr>
              <a:t>Rob Palmer</a:t>
            </a:r>
          </a:p>
          <a:p>
            <a:r>
              <a:rPr lang="en-US" sz="2800" dirty="0" smtClean="0">
                <a:solidFill>
                  <a:schemeClr val="tx2"/>
                </a:solidFill>
              </a:rPr>
              <a:t>NV Division of Water Resources</a:t>
            </a:r>
          </a:p>
          <a:p>
            <a:r>
              <a:rPr lang="en-US" sz="2800" dirty="0" smtClean="0">
                <a:solidFill>
                  <a:schemeClr val="tx2"/>
                </a:solidFill>
              </a:rPr>
              <a:t>775-684-2847</a:t>
            </a:r>
          </a:p>
          <a:p>
            <a:r>
              <a:rPr lang="en-US" sz="2800" dirty="0" smtClean="0">
                <a:solidFill>
                  <a:schemeClr val="tx2"/>
                </a:solidFill>
                <a:hlinkClick r:id="rId2"/>
              </a:rPr>
              <a:t>rkpalmer@water.nv.gov</a:t>
            </a:r>
            <a:r>
              <a:rPr lang="en-US" sz="2800" dirty="0" smtClean="0">
                <a:solidFill>
                  <a:schemeClr val="tx2"/>
                </a:solidFill>
              </a:rPr>
              <a:t> </a:t>
            </a:r>
          </a:p>
          <a:p>
            <a:endParaRPr lang="en-US" sz="2800" dirty="0">
              <a:solidFill>
                <a:schemeClr val="tx2"/>
              </a:solidFill>
            </a:endParaRPr>
          </a:p>
          <a:p>
            <a:r>
              <a:rPr lang="en-US" sz="2800" dirty="0" smtClean="0">
                <a:solidFill>
                  <a:schemeClr val="tx2"/>
                </a:solidFill>
              </a:rPr>
              <a:t>Michael </a:t>
            </a:r>
            <a:r>
              <a:rPr lang="en-US" sz="2800" dirty="0" err="1" smtClean="0">
                <a:solidFill>
                  <a:schemeClr val="tx2"/>
                </a:solidFill>
              </a:rPr>
              <a:t>Hornick</a:t>
            </a:r>
            <a:endParaRPr lang="en-US" sz="2800" dirty="0" smtClean="0">
              <a:solidFill>
                <a:schemeClr val="tx2"/>
              </a:solidFill>
            </a:endParaRPr>
          </a:p>
          <a:p>
            <a:r>
              <a:rPr lang="en-US" sz="2800" dirty="0" smtClean="0">
                <a:solidFill>
                  <a:schemeClr val="tx2"/>
                </a:solidFill>
              </a:rPr>
              <a:t>FEMA</a:t>
            </a:r>
          </a:p>
          <a:p>
            <a:r>
              <a:rPr lang="en-US" sz="2800" dirty="0" smtClean="0">
                <a:solidFill>
                  <a:schemeClr val="tx2"/>
                </a:solidFill>
              </a:rPr>
              <a:t>510-207-8013</a:t>
            </a:r>
          </a:p>
          <a:p>
            <a:r>
              <a:rPr lang="en-US" sz="2800" dirty="0" smtClean="0">
                <a:solidFill>
                  <a:schemeClr val="tx2"/>
                </a:solidFill>
                <a:hlinkClick r:id="rId3"/>
              </a:rPr>
              <a:t>Michael.hornick@fema.dhs.gov</a:t>
            </a:r>
            <a:r>
              <a:rPr lang="en-US" sz="2800" dirty="0" smtClean="0">
                <a:solidFill>
                  <a:schemeClr val="tx2"/>
                </a:solidFill>
              </a:rPr>
              <a:t> </a:t>
            </a:r>
            <a:endParaRPr lang="en-US" sz="2800" dirty="0" smtClean="0">
              <a:solidFill>
                <a:schemeClr val="tx2"/>
              </a:solidFill>
            </a:endParaRPr>
          </a:p>
          <a:p>
            <a:endParaRPr lang="en-US" sz="2800" dirty="0" smtClean="0">
              <a:solidFill>
                <a:schemeClr val="tx2"/>
              </a:solidFill>
            </a:endParaRPr>
          </a:p>
          <a:p>
            <a:endParaRPr lang="en-US" sz="2800" dirty="0" smtClean="0">
              <a:solidFill>
                <a:schemeClr val="tx2"/>
              </a:solidFill>
            </a:endParaRPr>
          </a:p>
          <a:p>
            <a:endParaRPr lang="en-US" sz="2800" dirty="0">
              <a:solidFill>
                <a:schemeClr val="tx2"/>
              </a:solidFill>
            </a:endParaRPr>
          </a:p>
          <a:p>
            <a:endParaRPr lang="en-US" sz="2800" dirty="0" smtClean="0">
              <a:solidFill>
                <a:schemeClr val="tx2"/>
              </a:solidFill>
            </a:endParaRPr>
          </a:p>
          <a:p>
            <a:endParaRPr lang="en-US" sz="2800" dirty="0" smtClean="0">
              <a:solidFill>
                <a:schemeClr val="tx2"/>
              </a:solidFill>
            </a:endParaRPr>
          </a:p>
          <a:p>
            <a:pPr algn="ctr"/>
            <a:r>
              <a:rPr lang="en-US" sz="2800" dirty="0" smtClean="0">
                <a:solidFill>
                  <a:schemeClr val="tx2"/>
                </a:solidFill>
              </a:rPr>
              <a:t>Thank you!</a:t>
            </a:r>
            <a:endParaRPr lang="en-US" sz="2800" dirty="0">
              <a:solidFill>
                <a:schemeClr val="tx2"/>
              </a:solidFill>
            </a:endParaRPr>
          </a:p>
        </p:txBody>
      </p:sp>
    </p:spTree>
    <p:extLst>
      <p:ext uri="{BB962C8B-B14F-4D97-AF65-F5344CB8AC3E}">
        <p14:creationId xmlns:p14="http://schemas.microsoft.com/office/powerpoint/2010/main" val="9245391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algn="l"/>
            <a:r>
              <a:rPr lang="en-US" sz="3600" b="0" dirty="0" smtClean="0">
                <a:latin typeface="+mj-lt"/>
              </a:rPr>
              <a:t>   </a:t>
            </a:r>
            <a:r>
              <a:rPr lang="en-US" sz="3600" b="0" dirty="0" smtClean="0">
                <a:solidFill>
                  <a:schemeClr val="tx2"/>
                </a:solidFill>
                <a:latin typeface="+mj-lt"/>
              </a:rPr>
              <a:t>CONTACT – Media</a:t>
            </a:r>
            <a:endParaRPr lang="en-US" sz="3600" b="0" dirty="0">
              <a:latin typeface="+mj-lt"/>
            </a:endParaRPr>
          </a:p>
        </p:txBody>
      </p:sp>
      <p:sp>
        <p:nvSpPr>
          <p:cNvPr id="3" name="TextBox 2"/>
          <p:cNvSpPr txBox="1"/>
          <p:nvPr/>
        </p:nvSpPr>
        <p:spPr>
          <a:xfrm>
            <a:off x="838200" y="1122570"/>
            <a:ext cx="7772400" cy="5262979"/>
          </a:xfrm>
          <a:prstGeom prst="rect">
            <a:avLst/>
          </a:prstGeom>
          <a:noFill/>
        </p:spPr>
        <p:txBody>
          <a:bodyPr wrap="square" rtlCol="0">
            <a:spAutoFit/>
          </a:bodyPr>
          <a:lstStyle/>
          <a:p>
            <a:endParaRPr lang="en-US" sz="2800" dirty="0" smtClean="0">
              <a:solidFill>
                <a:schemeClr val="tx2"/>
              </a:solidFill>
            </a:endParaRPr>
          </a:p>
          <a:p>
            <a:r>
              <a:rPr lang="en-US" sz="2800" dirty="0" smtClean="0">
                <a:solidFill>
                  <a:schemeClr val="tx2"/>
                </a:solidFill>
              </a:rPr>
              <a:t>Gail Powell</a:t>
            </a:r>
          </a:p>
          <a:p>
            <a:r>
              <a:rPr lang="en-US" sz="2800" dirty="0" smtClean="0">
                <a:solidFill>
                  <a:schemeClr val="tx2"/>
                </a:solidFill>
              </a:rPr>
              <a:t>NV Division of Emergency Management</a:t>
            </a:r>
          </a:p>
          <a:p>
            <a:r>
              <a:rPr lang="en-US" sz="2800" dirty="0" smtClean="0">
                <a:solidFill>
                  <a:schemeClr val="tx2"/>
                </a:solidFill>
              </a:rPr>
              <a:t>775-687-0325</a:t>
            </a:r>
          </a:p>
          <a:p>
            <a:r>
              <a:rPr lang="en-US" sz="2800" dirty="0" smtClean="0">
                <a:solidFill>
                  <a:schemeClr val="tx2"/>
                </a:solidFill>
                <a:hlinkClick r:id="rId2"/>
              </a:rPr>
              <a:t>gpowell@dps.state.nv.us</a:t>
            </a:r>
            <a:r>
              <a:rPr lang="en-US" sz="2800" dirty="0" smtClean="0">
                <a:solidFill>
                  <a:schemeClr val="tx2"/>
                </a:solidFill>
              </a:rPr>
              <a:t> </a:t>
            </a:r>
          </a:p>
          <a:p>
            <a:endParaRPr lang="en-US" sz="2800" dirty="0">
              <a:solidFill>
                <a:schemeClr val="tx2"/>
              </a:solidFill>
            </a:endParaRPr>
          </a:p>
          <a:p>
            <a:r>
              <a:rPr lang="en-US" sz="2800" dirty="0" smtClean="0">
                <a:solidFill>
                  <a:schemeClr val="tx2"/>
                </a:solidFill>
              </a:rPr>
              <a:t>Mary Simms</a:t>
            </a:r>
          </a:p>
          <a:p>
            <a:r>
              <a:rPr lang="en-US" sz="2800" dirty="0" smtClean="0">
                <a:solidFill>
                  <a:schemeClr val="tx2"/>
                </a:solidFill>
              </a:rPr>
              <a:t>FEMA</a:t>
            </a:r>
          </a:p>
          <a:p>
            <a:r>
              <a:rPr lang="en-US" sz="2800" dirty="0" smtClean="0">
                <a:solidFill>
                  <a:schemeClr val="tx2"/>
                </a:solidFill>
              </a:rPr>
              <a:t>510-301-7914</a:t>
            </a:r>
          </a:p>
          <a:p>
            <a:r>
              <a:rPr lang="en-US" sz="2800" dirty="0" smtClean="0">
                <a:solidFill>
                  <a:schemeClr val="tx2"/>
                </a:solidFill>
                <a:hlinkClick r:id="rId3"/>
              </a:rPr>
              <a:t>Mary.simms@fema.dhs.gov</a:t>
            </a:r>
            <a:r>
              <a:rPr lang="en-US" sz="2800" dirty="0" smtClean="0">
                <a:solidFill>
                  <a:schemeClr val="tx2"/>
                </a:solidFill>
              </a:rPr>
              <a:t> </a:t>
            </a:r>
          </a:p>
          <a:p>
            <a:endParaRPr lang="en-US" sz="2800" dirty="0" smtClean="0">
              <a:solidFill>
                <a:schemeClr val="tx2"/>
              </a:solidFill>
            </a:endParaRPr>
          </a:p>
          <a:p>
            <a:pPr algn="ctr"/>
            <a:r>
              <a:rPr lang="en-US" sz="2800" dirty="0" smtClean="0">
                <a:solidFill>
                  <a:schemeClr val="tx2"/>
                </a:solidFill>
              </a:rPr>
              <a:t>Thank you!</a:t>
            </a:r>
            <a:endParaRPr lang="en-US" sz="2800" dirty="0">
              <a:solidFill>
                <a:schemeClr val="tx2"/>
              </a:solidFill>
            </a:endParaRPr>
          </a:p>
        </p:txBody>
      </p:sp>
    </p:spTree>
    <p:extLst>
      <p:ext uri="{BB962C8B-B14F-4D97-AF65-F5344CB8AC3E}">
        <p14:creationId xmlns:p14="http://schemas.microsoft.com/office/powerpoint/2010/main" val="22729438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5400" dirty="0" smtClean="0"/>
              <a:t>QUESTIONS?</a:t>
            </a:r>
            <a:endParaRPr lang="en-US" sz="5400" dirty="0" smtClean="0"/>
          </a:p>
          <a:p>
            <a:pPr lvl="1" eaLnBrk="1" hangingPunct="1">
              <a:lnSpc>
                <a:spcPct val="90000"/>
              </a:lnSpc>
              <a:buFontTx/>
              <a:buNone/>
            </a:pPr>
            <a:endParaRPr lang="en-US" dirty="0" smtClean="0"/>
          </a:p>
          <a:p>
            <a:pPr lvl="1" eaLnBrk="1" hangingPunct="1">
              <a:lnSpc>
                <a:spcPct val="90000"/>
              </a:lnSpc>
              <a:buFontTx/>
              <a:buNone/>
            </a:pPr>
            <a:endParaRPr lang="en-US" dirty="0" smtClean="0"/>
          </a:p>
          <a:p>
            <a:pPr lvl="1" eaLnBrk="1" hangingPunct="1">
              <a:lnSpc>
                <a:spcPct val="90000"/>
              </a:lnSpc>
              <a:buFontTx/>
              <a:buNone/>
            </a:pPr>
            <a:endParaRPr lang="en-US" dirty="0" smtClean="0"/>
          </a:p>
          <a:p>
            <a:pPr lvl="1" eaLnBrk="1" hangingPunct="1">
              <a:lnSpc>
                <a:spcPct val="90000"/>
              </a:lnSpc>
              <a:buFontTx/>
              <a:buNone/>
            </a:pPr>
            <a:endParaRPr lang="en-US" dirty="0" smtClean="0"/>
          </a:p>
          <a:p>
            <a:pPr lvl="1" eaLnBrk="1" hangingPunct="1">
              <a:lnSpc>
                <a:spcPct val="90000"/>
              </a:lnSpc>
              <a:buFontTx/>
              <a:buNone/>
            </a:pPr>
            <a:endParaRPr lang="en-US" dirty="0" smtClean="0"/>
          </a:p>
        </p:txBody>
      </p:sp>
    </p:spTree>
    <p:extLst>
      <p:ext uri="{BB962C8B-B14F-4D97-AF65-F5344CB8AC3E}">
        <p14:creationId xmlns:p14="http://schemas.microsoft.com/office/powerpoint/2010/main" val="302565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1054"/>
          <p:cNvSpPr>
            <a:spLocks noChangeArrowheads="1"/>
          </p:cNvSpPr>
          <p:nvPr/>
        </p:nvSpPr>
        <p:spPr bwMode="auto">
          <a:xfrm>
            <a:off x="3556000" y="1663700"/>
            <a:ext cx="3035300" cy="3263900"/>
          </a:xfrm>
          <a:prstGeom prst="star24">
            <a:avLst>
              <a:gd name="adj" fmla="val 37500"/>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000000"/>
            </a:extrusionClr>
          </a:sp3d>
        </p:spPr>
        <p:txBody>
          <a:bodyPr wrap="none" anchor="ctr">
            <a:flatTx/>
          </a:bodyPr>
          <a:lstStyle/>
          <a:p>
            <a:endParaRPr lang="en-US"/>
          </a:p>
        </p:txBody>
      </p:sp>
      <p:sp>
        <p:nvSpPr>
          <p:cNvPr id="8195" name="Freeform 1027"/>
          <p:cNvSpPr>
            <a:spLocks/>
          </p:cNvSpPr>
          <p:nvPr/>
        </p:nvSpPr>
        <p:spPr bwMode="auto">
          <a:xfrm rot="-1792571">
            <a:off x="2873375" y="1238250"/>
            <a:ext cx="2268538" cy="1709738"/>
          </a:xfrm>
          <a:custGeom>
            <a:avLst/>
            <a:gdLst>
              <a:gd name="T0" fmla="*/ 0 w 1429"/>
              <a:gd name="T1" fmla="*/ 35 h 1077"/>
              <a:gd name="T2" fmla="*/ 177 w 1429"/>
              <a:gd name="T3" fmla="*/ 0 h 1077"/>
              <a:gd name="T4" fmla="*/ 203 w 1429"/>
              <a:gd name="T5" fmla="*/ 1 h 1077"/>
              <a:gd name="T6" fmla="*/ 230 w 1429"/>
              <a:gd name="T7" fmla="*/ 2 h 1077"/>
              <a:gd name="T8" fmla="*/ 256 w 1429"/>
              <a:gd name="T9" fmla="*/ 3 h 1077"/>
              <a:gd name="T10" fmla="*/ 284 w 1429"/>
              <a:gd name="T11" fmla="*/ 6 h 1077"/>
              <a:gd name="T12" fmla="*/ 312 w 1429"/>
              <a:gd name="T13" fmla="*/ 10 h 1077"/>
              <a:gd name="T14" fmla="*/ 339 w 1429"/>
              <a:gd name="T15" fmla="*/ 13 h 1077"/>
              <a:gd name="T16" fmla="*/ 366 w 1429"/>
              <a:gd name="T17" fmla="*/ 15 h 1077"/>
              <a:gd name="T18" fmla="*/ 400 w 1429"/>
              <a:gd name="T19" fmla="*/ 21 h 1077"/>
              <a:gd name="T20" fmla="*/ 434 w 1429"/>
              <a:gd name="T21" fmla="*/ 27 h 1077"/>
              <a:gd name="T22" fmla="*/ 461 w 1429"/>
              <a:gd name="T23" fmla="*/ 32 h 1077"/>
              <a:gd name="T24" fmla="*/ 490 w 1429"/>
              <a:gd name="T25" fmla="*/ 40 h 1077"/>
              <a:gd name="T26" fmla="*/ 521 w 1429"/>
              <a:gd name="T27" fmla="*/ 46 h 1077"/>
              <a:gd name="T28" fmla="*/ 555 w 1429"/>
              <a:gd name="T29" fmla="*/ 53 h 1077"/>
              <a:gd name="T30" fmla="*/ 586 w 1429"/>
              <a:gd name="T31" fmla="*/ 62 h 1077"/>
              <a:gd name="T32" fmla="*/ 619 w 1429"/>
              <a:gd name="T33" fmla="*/ 71 h 1077"/>
              <a:gd name="T34" fmla="*/ 647 w 1429"/>
              <a:gd name="T35" fmla="*/ 81 h 1077"/>
              <a:gd name="T36" fmla="*/ 685 w 1429"/>
              <a:gd name="T37" fmla="*/ 92 h 1077"/>
              <a:gd name="T38" fmla="*/ 716 w 1429"/>
              <a:gd name="T39" fmla="*/ 103 h 1077"/>
              <a:gd name="T40" fmla="*/ 745 w 1429"/>
              <a:gd name="T41" fmla="*/ 115 h 1077"/>
              <a:gd name="T42" fmla="*/ 778 w 1429"/>
              <a:gd name="T43" fmla="*/ 128 h 1077"/>
              <a:gd name="T44" fmla="*/ 801 w 1429"/>
              <a:gd name="T45" fmla="*/ 138 h 1077"/>
              <a:gd name="T46" fmla="*/ 831 w 1429"/>
              <a:gd name="T47" fmla="*/ 151 h 1077"/>
              <a:gd name="T48" fmla="*/ 860 w 1429"/>
              <a:gd name="T49" fmla="*/ 164 h 1077"/>
              <a:gd name="T50" fmla="*/ 893 w 1429"/>
              <a:gd name="T51" fmla="*/ 182 h 1077"/>
              <a:gd name="T52" fmla="*/ 921 w 1429"/>
              <a:gd name="T53" fmla="*/ 195 h 1077"/>
              <a:gd name="T54" fmla="*/ 952 w 1429"/>
              <a:gd name="T55" fmla="*/ 211 h 1077"/>
              <a:gd name="T56" fmla="*/ 987 w 1429"/>
              <a:gd name="T57" fmla="*/ 232 h 1077"/>
              <a:gd name="T58" fmla="*/ 1019 w 1429"/>
              <a:gd name="T59" fmla="*/ 249 h 1077"/>
              <a:gd name="T60" fmla="*/ 1054 w 1429"/>
              <a:gd name="T61" fmla="*/ 269 h 1077"/>
              <a:gd name="T62" fmla="*/ 1087 w 1429"/>
              <a:gd name="T63" fmla="*/ 290 h 1077"/>
              <a:gd name="T64" fmla="*/ 1119 w 1429"/>
              <a:gd name="T65" fmla="*/ 314 h 1077"/>
              <a:gd name="T66" fmla="*/ 1154 w 1429"/>
              <a:gd name="T67" fmla="*/ 338 h 1077"/>
              <a:gd name="T68" fmla="*/ 1180 w 1429"/>
              <a:gd name="T69" fmla="*/ 360 h 1077"/>
              <a:gd name="T70" fmla="*/ 1207 w 1429"/>
              <a:gd name="T71" fmla="*/ 379 h 1077"/>
              <a:gd name="T72" fmla="*/ 1235 w 1429"/>
              <a:gd name="T73" fmla="*/ 405 h 1077"/>
              <a:gd name="T74" fmla="*/ 1254 w 1429"/>
              <a:gd name="T75" fmla="*/ 423 h 1077"/>
              <a:gd name="T76" fmla="*/ 1429 w 1429"/>
              <a:gd name="T77" fmla="*/ 226 h 1077"/>
              <a:gd name="T78" fmla="*/ 1372 w 1429"/>
              <a:gd name="T79" fmla="*/ 916 h 1077"/>
              <a:gd name="T80" fmla="*/ 658 w 1429"/>
              <a:gd name="T81" fmla="*/ 1077 h 1077"/>
              <a:gd name="T82" fmla="*/ 810 w 1429"/>
              <a:gd name="T83" fmla="*/ 899 h 1077"/>
              <a:gd name="T84" fmla="*/ 776 w 1429"/>
              <a:gd name="T85" fmla="*/ 871 h 1077"/>
              <a:gd name="T86" fmla="*/ 740 w 1429"/>
              <a:gd name="T87" fmla="*/ 844 h 1077"/>
              <a:gd name="T88" fmla="*/ 699 w 1429"/>
              <a:gd name="T89" fmla="*/ 818 h 1077"/>
              <a:gd name="T90" fmla="*/ 654 w 1429"/>
              <a:gd name="T91" fmla="*/ 790 h 1077"/>
              <a:gd name="T92" fmla="*/ 615 w 1429"/>
              <a:gd name="T93" fmla="*/ 769 h 1077"/>
              <a:gd name="T94" fmla="*/ 573 w 1429"/>
              <a:gd name="T95" fmla="*/ 750 h 1077"/>
              <a:gd name="T96" fmla="*/ 533 w 1429"/>
              <a:gd name="T97" fmla="*/ 730 h 1077"/>
              <a:gd name="T98" fmla="*/ 495 w 1429"/>
              <a:gd name="T99" fmla="*/ 716 h 1077"/>
              <a:gd name="T100" fmla="*/ 454 w 1429"/>
              <a:gd name="T101" fmla="*/ 704 h 1077"/>
              <a:gd name="T102" fmla="*/ 411 w 1429"/>
              <a:gd name="T103" fmla="*/ 690 h 1077"/>
              <a:gd name="T104" fmla="*/ 370 w 1429"/>
              <a:gd name="T105" fmla="*/ 680 h 1077"/>
              <a:gd name="T106" fmla="*/ 329 w 1429"/>
              <a:gd name="T107" fmla="*/ 671 h 1077"/>
              <a:gd name="T108" fmla="*/ 293 w 1429"/>
              <a:gd name="T109" fmla="*/ 662 h 1077"/>
              <a:gd name="T110" fmla="*/ 247 w 1429"/>
              <a:gd name="T111" fmla="*/ 657 h 1077"/>
              <a:gd name="T112" fmla="*/ 203 w 1429"/>
              <a:gd name="T113" fmla="*/ 652 h 1077"/>
              <a:gd name="T114" fmla="*/ 174 w 1429"/>
              <a:gd name="T115" fmla="*/ 653 h 1077"/>
              <a:gd name="T116" fmla="*/ 142 w 1429"/>
              <a:gd name="T117" fmla="*/ 650 h 1077"/>
              <a:gd name="T118" fmla="*/ 0 w 1429"/>
              <a:gd name="T119" fmla="*/ 35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9"/>
              <a:gd name="T181" fmla="*/ 0 h 1077"/>
              <a:gd name="T182" fmla="*/ 1429 w 1429"/>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9" h="1077">
                <a:moveTo>
                  <a:pt x="0" y="35"/>
                </a:moveTo>
                <a:lnTo>
                  <a:pt x="177" y="0"/>
                </a:lnTo>
                <a:lnTo>
                  <a:pt x="203" y="1"/>
                </a:lnTo>
                <a:lnTo>
                  <a:pt x="230" y="2"/>
                </a:lnTo>
                <a:lnTo>
                  <a:pt x="256" y="3"/>
                </a:lnTo>
                <a:lnTo>
                  <a:pt x="284" y="6"/>
                </a:lnTo>
                <a:lnTo>
                  <a:pt x="312" y="10"/>
                </a:lnTo>
                <a:lnTo>
                  <a:pt x="339" y="13"/>
                </a:lnTo>
                <a:lnTo>
                  <a:pt x="366" y="15"/>
                </a:lnTo>
                <a:lnTo>
                  <a:pt x="400" y="21"/>
                </a:lnTo>
                <a:lnTo>
                  <a:pt x="434" y="27"/>
                </a:lnTo>
                <a:lnTo>
                  <a:pt x="461" y="32"/>
                </a:lnTo>
                <a:lnTo>
                  <a:pt x="490" y="40"/>
                </a:lnTo>
                <a:lnTo>
                  <a:pt x="521" y="46"/>
                </a:lnTo>
                <a:lnTo>
                  <a:pt x="555" y="53"/>
                </a:lnTo>
                <a:lnTo>
                  <a:pt x="586" y="62"/>
                </a:lnTo>
                <a:lnTo>
                  <a:pt x="619" y="71"/>
                </a:lnTo>
                <a:lnTo>
                  <a:pt x="647" y="81"/>
                </a:lnTo>
                <a:lnTo>
                  <a:pt x="685" y="92"/>
                </a:lnTo>
                <a:lnTo>
                  <a:pt x="716" y="103"/>
                </a:lnTo>
                <a:lnTo>
                  <a:pt x="745" y="115"/>
                </a:lnTo>
                <a:lnTo>
                  <a:pt x="778" y="128"/>
                </a:lnTo>
                <a:lnTo>
                  <a:pt x="801" y="138"/>
                </a:lnTo>
                <a:lnTo>
                  <a:pt x="831" y="151"/>
                </a:lnTo>
                <a:lnTo>
                  <a:pt x="860" y="164"/>
                </a:lnTo>
                <a:lnTo>
                  <a:pt x="893" y="182"/>
                </a:lnTo>
                <a:lnTo>
                  <a:pt x="921" y="195"/>
                </a:lnTo>
                <a:lnTo>
                  <a:pt x="952" y="211"/>
                </a:lnTo>
                <a:lnTo>
                  <a:pt x="987" y="232"/>
                </a:lnTo>
                <a:lnTo>
                  <a:pt x="1019" y="249"/>
                </a:lnTo>
                <a:lnTo>
                  <a:pt x="1054" y="269"/>
                </a:lnTo>
                <a:lnTo>
                  <a:pt x="1087" y="290"/>
                </a:lnTo>
                <a:lnTo>
                  <a:pt x="1119" y="314"/>
                </a:lnTo>
                <a:lnTo>
                  <a:pt x="1154" y="338"/>
                </a:lnTo>
                <a:lnTo>
                  <a:pt x="1180" y="360"/>
                </a:lnTo>
                <a:lnTo>
                  <a:pt x="1207" y="379"/>
                </a:lnTo>
                <a:lnTo>
                  <a:pt x="1235" y="405"/>
                </a:lnTo>
                <a:lnTo>
                  <a:pt x="1254" y="423"/>
                </a:lnTo>
                <a:lnTo>
                  <a:pt x="1429" y="226"/>
                </a:lnTo>
                <a:lnTo>
                  <a:pt x="1372" y="916"/>
                </a:lnTo>
                <a:lnTo>
                  <a:pt x="658" y="1077"/>
                </a:lnTo>
                <a:lnTo>
                  <a:pt x="810" y="899"/>
                </a:lnTo>
                <a:lnTo>
                  <a:pt x="776" y="871"/>
                </a:lnTo>
                <a:lnTo>
                  <a:pt x="740" y="844"/>
                </a:lnTo>
                <a:lnTo>
                  <a:pt x="699" y="818"/>
                </a:lnTo>
                <a:lnTo>
                  <a:pt x="654" y="790"/>
                </a:lnTo>
                <a:lnTo>
                  <a:pt x="615" y="769"/>
                </a:lnTo>
                <a:lnTo>
                  <a:pt x="573" y="750"/>
                </a:lnTo>
                <a:lnTo>
                  <a:pt x="533" y="730"/>
                </a:lnTo>
                <a:lnTo>
                  <a:pt x="495" y="716"/>
                </a:lnTo>
                <a:lnTo>
                  <a:pt x="454" y="704"/>
                </a:lnTo>
                <a:lnTo>
                  <a:pt x="411" y="690"/>
                </a:lnTo>
                <a:lnTo>
                  <a:pt x="370" y="680"/>
                </a:lnTo>
                <a:lnTo>
                  <a:pt x="329" y="671"/>
                </a:lnTo>
                <a:lnTo>
                  <a:pt x="293" y="662"/>
                </a:lnTo>
                <a:lnTo>
                  <a:pt x="247" y="657"/>
                </a:lnTo>
                <a:lnTo>
                  <a:pt x="203" y="652"/>
                </a:lnTo>
                <a:lnTo>
                  <a:pt x="174" y="653"/>
                </a:lnTo>
                <a:lnTo>
                  <a:pt x="142" y="650"/>
                </a:lnTo>
                <a:lnTo>
                  <a:pt x="0" y="35"/>
                </a:lnTo>
                <a:close/>
              </a:path>
            </a:pathLst>
          </a:custGeom>
          <a:solidFill>
            <a:srgbClr val="9933FF"/>
          </a:solidFill>
          <a:ln w="22225">
            <a:solidFill>
              <a:srgbClr val="000000"/>
            </a:solidFill>
            <a:prstDash val="solid"/>
            <a:round/>
            <a:headEnd/>
            <a:tailEnd/>
          </a:ln>
        </p:spPr>
        <p:txBody>
          <a:bodyPr/>
          <a:lstStyle/>
          <a:p>
            <a:endParaRPr lang="en-US"/>
          </a:p>
        </p:txBody>
      </p:sp>
      <p:sp>
        <p:nvSpPr>
          <p:cNvPr id="8196" name="Text Box 1029"/>
          <p:cNvSpPr txBox="1">
            <a:spLocks noChangeArrowheads="1"/>
          </p:cNvSpPr>
          <p:nvPr/>
        </p:nvSpPr>
        <p:spPr bwMode="auto">
          <a:xfrm>
            <a:off x="203200" y="0"/>
            <a:ext cx="8940800" cy="762000"/>
          </a:xfrm>
          <a:prstGeom prst="rect">
            <a:avLst/>
          </a:prstGeom>
          <a:noFill/>
          <a:ln w="9525">
            <a:noFill/>
            <a:miter lim="800000"/>
            <a:headEnd/>
            <a:tailEnd/>
          </a:ln>
        </p:spPr>
        <p:txBody>
          <a:bodyPr>
            <a:spAutoFit/>
          </a:bodyPr>
          <a:lstStyle/>
          <a:p>
            <a:pPr eaLnBrk="0" hangingPunct="0"/>
            <a:r>
              <a:rPr lang="en-US" sz="4400" b="1">
                <a:solidFill>
                  <a:schemeClr val="tx2"/>
                </a:solidFill>
                <a:latin typeface="Arial Narrow" pitchFamily="34" charset="0"/>
              </a:rPr>
              <a:t>The Public Assistance Process</a:t>
            </a:r>
          </a:p>
        </p:txBody>
      </p:sp>
      <p:sp>
        <p:nvSpPr>
          <p:cNvPr id="8197" name="Freeform 1031"/>
          <p:cNvSpPr>
            <a:spLocks/>
          </p:cNvSpPr>
          <p:nvPr/>
        </p:nvSpPr>
        <p:spPr bwMode="auto">
          <a:xfrm rot="-1822494">
            <a:off x="1128713" y="2322513"/>
            <a:ext cx="2392362" cy="2108200"/>
          </a:xfrm>
          <a:custGeom>
            <a:avLst/>
            <a:gdLst>
              <a:gd name="T0" fmla="*/ 1318 w 1439"/>
              <a:gd name="T1" fmla="*/ 1185 h 1328"/>
              <a:gd name="T2" fmla="*/ 1191 w 1439"/>
              <a:gd name="T3" fmla="*/ 885 h 1328"/>
              <a:gd name="T4" fmla="*/ 1163 w 1439"/>
              <a:gd name="T5" fmla="*/ 896 h 1328"/>
              <a:gd name="T6" fmla="*/ 1138 w 1439"/>
              <a:gd name="T7" fmla="*/ 911 h 1328"/>
              <a:gd name="T8" fmla="*/ 1111 w 1439"/>
              <a:gd name="T9" fmla="*/ 925 h 1328"/>
              <a:gd name="T10" fmla="*/ 1084 w 1439"/>
              <a:gd name="T11" fmla="*/ 942 h 1328"/>
              <a:gd name="T12" fmla="*/ 1050 w 1439"/>
              <a:gd name="T13" fmla="*/ 965 h 1328"/>
              <a:gd name="T14" fmla="*/ 1023 w 1439"/>
              <a:gd name="T15" fmla="*/ 984 h 1328"/>
              <a:gd name="T16" fmla="*/ 993 w 1439"/>
              <a:gd name="T17" fmla="*/ 1007 h 1328"/>
              <a:gd name="T18" fmla="*/ 963 w 1439"/>
              <a:gd name="T19" fmla="*/ 1033 h 1328"/>
              <a:gd name="T20" fmla="*/ 931 w 1439"/>
              <a:gd name="T21" fmla="*/ 1059 h 1328"/>
              <a:gd name="T22" fmla="*/ 878 w 1439"/>
              <a:gd name="T23" fmla="*/ 1112 h 1328"/>
              <a:gd name="T24" fmla="*/ 852 w 1439"/>
              <a:gd name="T25" fmla="*/ 1140 h 1328"/>
              <a:gd name="T26" fmla="*/ 828 w 1439"/>
              <a:gd name="T27" fmla="*/ 1168 h 1328"/>
              <a:gd name="T28" fmla="*/ 806 w 1439"/>
              <a:gd name="T29" fmla="*/ 1197 h 1328"/>
              <a:gd name="T30" fmla="*/ 784 w 1439"/>
              <a:gd name="T31" fmla="*/ 1228 h 1328"/>
              <a:gd name="T32" fmla="*/ 765 w 1439"/>
              <a:gd name="T33" fmla="*/ 1257 h 1328"/>
              <a:gd name="T34" fmla="*/ 741 w 1439"/>
              <a:gd name="T35" fmla="*/ 1292 h 1328"/>
              <a:gd name="T36" fmla="*/ 724 w 1439"/>
              <a:gd name="T37" fmla="*/ 1328 h 1328"/>
              <a:gd name="T38" fmla="*/ 0 w 1439"/>
              <a:gd name="T39" fmla="*/ 1311 h 1328"/>
              <a:gd name="T40" fmla="*/ 86 w 1439"/>
              <a:gd name="T41" fmla="*/ 1146 h 1328"/>
              <a:gd name="T42" fmla="*/ 99 w 1439"/>
              <a:gd name="T43" fmla="*/ 1114 h 1328"/>
              <a:gd name="T44" fmla="*/ 113 w 1439"/>
              <a:gd name="T45" fmla="*/ 1087 h 1328"/>
              <a:gd name="T46" fmla="*/ 129 w 1439"/>
              <a:gd name="T47" fmla="*/ 1056 h 1328"/>
              <a:gd name="T48" fmla="*/ 142 w 1439"/>
              <a:gd name="T49" fmla="*/ 1030 h 1328"/>
              <a:gd name="T50" fmla="*/ 157 w 1439"/>
              <a:gd name="T51" fmla="*/ 1001 h 1328"/>
              <a:gd name="T52" fmla="*/ 173 w 1439"/>
              <a:gd name="T53" fmla="*/ 975 h 1328"/>
              <a:gd name="T54" fmla="*/ 188 w 1439"/>
              <a:gd name="T55" fmla="*/ 950 h 1328"/>
              <a:gd name="T56" fmla="*/ 204 w 1439"/>
              <a:gd name="T57" fmla="*/ 925 h 1328"/>
              <a:gd name="T58" fmla="*/ 222 w 1439"/>
              <a:gd name="T59" fmla="*/ 894 h 1328"/>
              <a:gd name="T60" fmla="*/ 244 w 1439"/>
              <a:gd name="T61" fmla="*/ 865 h 1328"/>
              <a:gd name="T62" fmla="*/ 262 w 1439"/>
              <a:gd name="T63" fmla="*/ 836 h 1328"/>
              <a:gd name="T64" fmla="*/ 281 w 1439"/>
              <a:gd name="T65" fmla="*/ 808 h 1328"/>
              <a:gd name="T66" fmla="*/ 305 w 1439"/>
              <a:gd name="T67" fmla="*/ 778 h 1328"/>
              <a:gd name="T68" fmla="*/ 329 w 1439"/>
              <a:gd name="T69" fmla="*/ 750 h 1328"/>
              <a:gd name="T70" fmla="*/ 356 w 1439"/>
              <a:gd name="T71" fmla="*/ 718 h 1328"/>
              <a:gd name="T72" fmla="*/ 382 w 1439"/>
              <a:gd name="T73" fmla="*/ 687 h 1328"/>
              <a:gd name="T74" fmla="*/ 409 w 1439"/>
              <a:gd name="T75" fmla="*/ 660 h 1328"/>
              <a:gd name="T76" fmla="*/ 439 w 1439"/>
              <a:gd name="T77" fmla="*/ 630 h 1328"/>
              <a:gd name="T78" fmla="*/ 476 w 1439"/>
              <a:gd name="T79" fmla="*/ 593 h 1328"/>
              <a:gd name="T80" fmla="*/ 511 w 1439"/>
              <a:gd name="T81" fmla="*/ 561 h 1328"/>
              <a:gd name="T82" fmla="*/ 533 w 1439"/>
              <a:gd name="T83" fmla="*/ 540 h 1328"/>
              <a:gd name="T84" fmla="*/ 564 w 1439"/>
              <a:gd name="T85" fmla="*/ 515 h 1328"/>
              <a:gd name="T86" fmla="*/ 591 w 1439"/>
              <a:gd name="T87" fmla="*/ 492 h 1328"/>
              <a:gd name="T88" fmla="*/ 626 w 1439"/>
              <a:gd name="T89" fmla="*/ 466 h 1328"/>
              <a:gd name="T90" fmla="*/ 658 w 1439"/>
              <a:gd name="T91" fmla="*/ 443 h 1328"/>
              <a:gd name="T92" fmla="*/ 687 w 1439"/>
              <a:gd name="T93" fmla="*/ 424 h 1328"/>
              <a:gd name="T94" fmla="*/ 724 w 1439"/>
              <a:gd name="T95" fmla="*/ 399 h 1328"/>
              <a:gd name="T96" fmla="*/ 755 w 1439"/>
              <a:gd name="T97" fmla="*/ 380 h 1328"/>
              <a:gd name="T98" fmla="*/ 790 w 1439"/>
              <a:gd name="T99" fmla="*/ 358 h 1328"/>
              <a:gd name="T100" fmla="*/ 822 w 1439"/>
              <a:gd name="T101" fmla="*/ 340 h 1328"/>
              <a:gd name="T102" fmla="*/ 858 w 1439"/>
              <a:gd name="T103" fmla="*/ 321 h 1328"/>
              <a:gd name="T104" fmla="*/ 893 w 1439"/>
              <a:gd name="T105" fmla="*/ 303 h 1328"/>
              <a:gd name="T106" fmla="*/ 939 w 1439"/>
              <a:gd name="T107" fmla="*/ 283 h 1328"/>
              <a:gd name="T108" fmla="*/ 823 w 1439"/>
              <a:gd name="T109" fmla="*/ 0 h 1328"/>
              <a:gd name="T110" fmla="*/ 1439 w 1439"/>
              <a:gd name="T111" fmla="*/ 430 h 1328"/>
              <a:gd name="T112" fmla="*/ 1318 w 1439"/>
              <a:gd name="T113" fmla="*/ 1185 h 1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39"/>
              <a:gd name="T172" fmla="*/ 0 h 1328"/>
              <a:gd name="T173" fmla="*/ 1439 w 1439"/>
              <a:gd name="T174" fmla="*/ 1328 h 13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39" h="1328">
                <a:moveTo>
                  <a:pt x="1318" y="1185"/>
                </a:moveTo>
                <a:lnTo>
                  <a:pt x="1191" y="885"/>
                </a:lnTo>
                <a:lnTo>
                  <a:pt x="1163" y="896"/>
                </a:lnTo>
                <a:lnTo>
                  <a:pt x="1138" y="911"/>
                </a:lnTo>
                <a:lnTo>
                  <a:pt x="1111" y="925"/>
                </a:lnTo>
                <a:lnTo>
                  <a:pt x="1084" y="942"/>
                </a:lnTo>
                <a:lnTo>
                  <a:pt x="1050" y="965"/>
                </a:lnTo>
                <a:lnTo>
                  <a:pt x="1023" y="984"/>
                </a:lnTo>
                <a:lnTo>
                  <a:pt x="993" y="1007"/>
                </a:lnTo>
                <a:lnTo>
                  <a:pt x="963" y="1033"/>
                </a:lnTo>
                <a:lnTo>
                  <a:pt x="931" y="1059"/>
                </a:lnTo>
                <a:lnTo>
                  <a:pt x="878" y="1112"/>
                </a:lnTo>
                <a:lnTo>
                  <a:pt x="852" y="1140"/>
                </a:lnTo>
                <a:lnTo>
                  <a:pt x="828" y="1168"/>
                </a:lnTo>
                <a:lnTo>
                  <a:pt x="806" y="1197"/>
                </a:lnTo>
                <a:lnTo>
                  <a:pt x="784" y="1228"/>
                </a:lnTo>
                <a:lnTo>
                  <a:pt x="765" y="1257"/>
                </a:lnTo>
                <a:lnTo>
                  <a:pt x="741" y="1292"/>
                </a:lnTo>
                <a:lnTo>
                  <a:pt x="724" y="1328"/>
                </a:lnTo>
                <a:lnTo>
                  <a:pt x="0" y="1311"/>
                </a:lnTo>
                <a:lnTo>
                  <a:pt x="86" y="1146"/>
                </a:lnTo>
                <a:lnTo>
                  <a:pt x="99" y="1114"/>
                </a:lnTo>
                <a:lnTo>
                  <a:pt x="113" y="1087"/>
                </a:lnTo>
                <a:lnTo>
                  <a:pt x="129" y="1056"/>
                </a:lnTo>
                <a:lnTo>
                  <a:pt x="142" y="1030"/>
                </a:lnTo>
                <a:lnTo>
                  <a:pt x="157" y="1001"/>
                </a:lnTo>
                <a:lnTo>
                  <a:pt x="173" y="975"/>
                </a:lnTo>
                <a:lnTo>
                  <a:pt x="188" y="950"/>
                </a:lnTo>
                <a:lnTo>
                  <a:pt x="204" y="925"/>
                </a:lnTo>
                <a:lnTo>
                  <a:pt x="222" y="894"/>
                </a:lnTo>
                <a:lnTo>
                  <a:pt x="244" y="865"/>
                </a:lnTo>
                <a:lnTo>
                  <a:pt x="262" y="836"/>
                </a:lnTo>
                <a:lnTo>
                  <a:pt x="281" y="808"/>
                </a:lnTo>
                <a:lnTo>
                  <a:pt x="305" y="778"/>
                </a:lnTo>
                <a:lnTo>
                  <a:pt x="329" y="750"/>
                </a:lnTo>
                <a:lnTo>
                  <a:pt x="356" y="718"/>
                </a:lnTo>
                <a:lnTo>
                  <a:pt x="382" y="687"/>
                </a:lnTo>
                <a:lnTo>
                  <a:pt x="409" y="660"/>
                </a:lnTo>
                <a:lnTo>
                  <a:pt x="439" y="630"/>
                </a:lnTo>
                <a:lnTo>
                  <a:pt x="476" y="593"/>
                </a:lnTo>
                <a:lnTo>
                  <a:pt x="511" y="561"/>
                </a:lnTo>
                <a:lnTo>
                  <a:pt x="533" y="540"/>
                </a:lnTo>
                <a:lnTo>
                  <a:pt x="564" y="515"/>
                </a:lnTo>
                <a:lnTo>
                  <a:pt x="591" y="492"/>
                </a:lnTo>
                <a:lnTo>
                  <a:pt x="626" y="466"/>
                </a:lnTo>
                <a:lnTo>
                  <a:pt x="658" y="443"/>
                </a:lnTo>
                <a:lnTo>
                  <a:pt x="687" y="424"/>
                </a:lnTo>
                <a:lnTo>
                  <a:pt x="724" y="399"/>
                </a:lnTo>
                <a:lnTo>
                  <a:pt x="755" y="380"/>
                </a:lnTo>
                <a:lnTo>
                  <a:pt x="790" y="358"/>
                </a:lnTo>
                <a:lnTo>
                  <a:pt x="822" y="340"/>
                </a:lnTo>
                <a:lnTo>
                  <a:pt x="858" y="321"/>
                </a:lnTo>
                <a:lnTo>
                  <a:pt x="893" y="303"/>
                </a:lnTo>
                <a:lnTo>
                  <a:pt x="939" y="283"/>
                </a:lnTo>
                <a:lnTo>
                  <a:pt x="823" y="0"/>
                </a:lnTo>
                <a:lnTo>
                  <a:pt x="1439" y="430"/>
                </a:lnTo>
                <a:lnTo>
                  <a:pt x="1318" y="1185"/>
                </a:lnTo>
                <a:close/>
              </a:path>
            </a:pathLst>
          </a:custGeom>
          <a:solidFill>
            <a:srgbClr val="0066FF"/>
          </a:solidFill>
          <a:ln w="22225">
            <a:solidFill>
              <a:srgbClr val="000000"/>
            </a:solidFill>
            <a:prstDash val="solid"/>
            <a:round/>
            <a:headEnd/>
            <a:tailEnd/>
          </a:ln>
        </p:spPr>
        <p:txBody>
          <a:bodyPr/>
          <a:lstStyle/>
          <a:p>
            <a:endParaRPr lang="en-US"/>
          </a:p>
        </p:txBody>
      </p:sp>
      <p:sp>
        <p:nvSpPr>
          <p:cNvPr id="8198" name="Freeform 1034"/>
          <p:cNvSpPr>
            <a:spLocks/>
          </p:cNvSpPr>
          <p:nvPr/>
        </p:nvSpPr>
        <p:spPr bwMode="auto">
          <a:xfrm rot="-2199660">
            <a:off x="1968500" y="4367213"/>
            <a:ext cx="2111375" cy="2490787"/>
          </a:xfrm>
          <a:custGeom>
            <a:avLst/>
            <a:gdLst>
              <a:gd name="T0" fmla="*/ 1298 w 1298"/>
              <a:gd name="T1" fmla="*/ 506 h 1569"/>
              <a:gd name="T2" fmla="*/ 969 w 1298"/>
              <a:gd name="T3" fmla="*/ 454 h 1569"/>
              <a:gd name="T4" fmla="*/ 963 w 1298"/>
              <a:gd name="T5" fmla="*/ 484 h 1569"/>
              <a:gd name="T6" fmla="*/ 962 w 1298"/>
              <a:gd name="T7" fmla="*/ 513 h 1569"/>
              <a:gd name="T8" fmla="*/ 959 w 1298"/>
              <a:gd name="T9" fmla="*/ 544 h 1569"/>
              <a:gd name="T10" fmla="*/ 959 w 1298"/>
              <a:gd name="T11" fmla="*/ 575 h 1569"/>
              <a:gd name="T12" fmla="*/ 960 w 1298"/>
              <a:gd name="T13" fmla="*/ 616 h 1569"/>
              <a:gd name="T14" fmla="*/ 962 w 1298"/>
              <a:gd name="T15" fmla="*/ 651 h 1569"/>
              <a:gd name="T16" fmla="*/ 964 w 1298"/>
              <a:gd name="T17" fmla="*/ 688 h 1569"/>
              <a:gd name="T18" fmla="*/ 970 w 1298"/>
              <a:gd name="T19" fmla="*/ 728 h 1569"/>
              <a:gd name="T20" fmla="*/ 976 w 1298"/>
              <a:gd name="T21" fmla="*/ 769 h 1569"/>
              <a:gd name="T22" fmla="*/ 992 w 1298"/>
              <a:gd name="T23" fmla="*/ 843 h 1569"/>
              <a:gd name="T24" fmla="*/ 1003 w 1298"/>
              <a:gd name="T25" fmla="*/ 879 h 1569"/>
              <a:gd name="T26" fmla="*/ 1013 w 1298"/>
              <a:gd name="T27" fmla="*/ 915 h 1569"/>
              <a:gd name="T28" fmla="*/ 1026 w 1298"/>
              <a:gd name="T29" fmla="*/ 949 h 1569"/>
              <a:gd name="T30" fmla="*/ 1042 w 1298"/>
              <a:gd name="T31" fmla="*/ 983 h 1569"/>
              <a:gd name="T32" fmla="*/ 1056 w 1298"/>
              <a:gd name="T33" fmla="*/ 1016 h 1569"/>
              <a:gd name="T34" fmla="*/ 1073 w 1298"/>
              <a:gd name="T35" fmla="*/ 1055 h 1569"/>
              <a:gd name="T36" fmla="*/ 1159 w 1298"/>
              <a:gd name="T37" fmla="*/ 1194 h 1569"/>
              <a:gd name="T38" fmla="*/ 606 w 1298"/>
              <a:gd name="T39" fmla="*/ 1569 h 1569"/>
              <a:gd name="T40" fmla="*/ 586 w 1298"/>
              <a:gd name="T41" fmla="*/ 1537 h 1569"/>
              <a:gd name="T42" fmla="*/ 565 w 1298"/>
              <a:gd name="T43" fmla="*/ 1509 h 1569"/>
              <a:gd name="T44" fmla="*/ 549 w 1298"/>
              <a:gd name="T45" fmla="*/ 1482 h 1569"/>
              <a:gd name="T46" fmla="*/ 532 w 1298"/>
              <a:gd name="T47" fmla="*/ 1452 h 1569"/>
              <a:gd name="T48" fmla="*/ 517 w 1298"/>
              <a:gd name="T49" fmla="*/ 1427 h 1569"/>
              <a:gd name="T50" fmla="*/ 499 w 1298"/>
              <a:gd name="T51" fmla="*/ 1399 h 1569"/>
              <a:gd name="T52" fmla="*/ 486 w 1298"/>
              <a:gd name="T53" fmla="*/ 1371 h 1569"/>
              <a:gd name="T54" fmla="*/ 473 w 1298"/>
              <a:gd name="T55" fmla="*/ 1345 h 1569"/>
              <a:gd name="T56" fmla="*/ 460 w 1298"/>
              <a:gd name="T57" fmla="*/ 1319 h 1569"/>
              <a:gd name="T58" fmla="*/ 443 w 1298"/>
              <a:gd name="T59" fmla="*/ 1286 h 1569"/>
              <a:gd name="T60" fmla="*/ 429 w 1298"/>
              <a:gd name="T61" fmla="*/ 1252 h 1569"/>
              <a:gd name="T62" fmla="*/ 415 w 1298"/>
              <a:gd name="T63" fmla="*/ 1221 h 1569"/>
              <a:gd name="T64" fmla="*/ 401 w 1298"/>
              <a:gd name="T65" fmla="*/ 1191 h 1569"/>
              <a:gd name="T66" fmla="*/ 388 w 1298"/>
              <a:gd name="T67" fmla="*/ 1154 h 1569"/>
              <a:gd name="T68" fmla="*/ 377 w 1298"/>
              <a:gd name="T69" fmla="*/ 1118 h 1569"/>
              <a:gd name="T70" fmla="*/ 364 w 1298"/>
              <a:gd name="T71" fmla="*/ 1078 h 1569"/>
              <a:gd name="T72" fmla="*/ 352 w 1298"/>
              <a:gd name="T73" fmla="*/ 1040 h 1569"/>
              <a:gd name="T74" fmla="*/ 343 w 1298"/>
              <a:gd name="T75" fmla="*/ 1002 h 1569"/>
              <a:gd name="T76" fmla="*/ 334 w 1298"/>
              <a:gd name="T77" fmla="*/ 961 h 1569"/>
              <a:gd name="T78" fmla="*/ 322 w 1298"/>
              <a:gd name="T79" fmla="*/ 909 h 1569"/>
              <a:gd name="T80" fmla="*/ 314 w 1298"/>
              <a:gd name="T81" fmla="*/ 863 h 1569"/>
              <a:gd name="T82" fmla="*/ 308 w 1298"/>
              <a:gd name="T83" fmla="*/ 832 h 1569"/>
              <a:gd name="T84" fmla="*/ 303 w 1298"/>
              <a:gd name="T85" fmla="*/ 793 h 1569"/>
              <a:gd name="T86" fmla="*/ 298 w 1298"/>
              <a:gd name="T87" fmla="*/ 756 h 1569"/>
              <a:gd name="T88" fmla="*/ 294 w 1298"/>
              <a:gd name="T89" fmla="*/ 713 h 1569"/>
              <a:gd name="T90" fmla="*/ 293 w 1298"/>
              <a:gd name="T91" fmla="*/ 674 h 1569"/>
              <a:gd name="T92" fmla="*/ 292 w 1298"/>
              <a:gd name="T93" fmla="*/ 639 h 1569"/>
              <a:gd name="T94" fmla="*/ 291 w 1298"/>
              <a:gd name="T95" fmla="*/ 594 h 1569"/>
              <a:gd name="T96" fmla="*/ 292 w 1298"/>
              <a:gd name="T97" fmla="*/ 557 h 1569"/>
              <a:gd name="T98" fmla="*/ 291 w 1298"/>
              <a:gd name="T99" fmla="*/ 515 h 1569"/>
              <a:gd name="T100" fmla="*/ 293 w 1298"/>
              <a:gd name="T101" fmla="*/ 479 h 1569"/>
              <a:gd name="T102" fmla="*/ 298 w 1298"/>
              <a:gd name="T103" fmla="*/ 439 h 1569"/>
              <a:gd name="T104" fmla="*/ 301 w 1298"/>
              <a:gd name="T105" fmla="*/ 399 h 1569"/>
              <a:gd name="T106" fmla="*/ 309 w 1298"/>
              <a:gd name="T107" fmla="*/ 348 h 1569"/>
              <a:gd name="T108" fmla="*/ 0 w 1298"/>
              <a:gd name="T109" fmla="*/ 297 h 1569"/>
              <a:gd name="T110" fmla="*/ 712 w 1298"/>
              <a:gd name="T111" fmla="*/ 0 h 1569"/>
              <a:gd name="T112" fmla="*/ 1298 w 1298"/>
              <a:gd name="T113" fmla="*/ 506 h 1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98"/>
              <a:gd name="T172" fmla="*/ 0 h 1569"/>
              <a:gd name="T173" fmla="*/ 1298 w 1298"/>
              <a:gd name="T174" fmla="*/ 1569 h 1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98" h="1569">
                <a:moveTo>
                  <a:pt x="1298" y="506"/>
                </a:moveTo>
                <a:lnTo>
                  <a:pt x="969" y="454"/>
                </a:lnTo>
                <a:lnTo>
                  <a:pt x="963" y="484"/>
                </a:lnTo>
                <a:lnTo>
                  <a:pt x="962" y="513"/>
                </a:lnTo>
                <a:lnTo>
                  <a:pt x="959" y="544"/>
                </a:lnTo>
                <a:lnTo>
                  <a:pt x="959" y="575"/>
                </a:lnTo>
                <a:lnTo>
                  <a:pt x="960" y="616"/>
                </a:lnTo>
                <a:lnTo>
                  <a:pt x="962" y="651"/>
                </a:lnTo>
                <a:lnTo>
                  <a:pt x="964" y="688"/>
                </a:lnTo>
                <a:lnTo>
                  <a:pt x="970" y="728"/>
                </a:lnTo>
                <a:lnTo>
                  <a:pt x="976" y="769"/>
                </a:lnTo>
                <a:lnTo>
                  <a:pt x="992" y="843"/>
                </a:lnTo>
                <a:lnTo>
                  <a:pt x="1003" y="879"/>
                </a:lnTo>
                <a:lnTo>
                  <a:pt x="1013" y="915"/>
                </a:lnTo>
                <a:lnTo>
                  <a:pt x="1026" y="949"/>
                </a:lnTo>
                <a:lnTo>
                  <a:pt x="1042" y="983"/>
                </a:lnTo>
                <a:lnTo>
                  <a:pt x="1056" y="1016"/>
                </a:lnTo>
                <a:lnTo>
                  <a:pt x="1073" y="1055"/>
                </a:lnTo>
                <a:lnTo>
                  <a:pt x="1159" y="1194"/>
                </a:lnTo>
                <a:lnTo>
                  <a:pt x="606" y="1569"/>
                </a:lnTo>
                <a:lnTo>
                  <a:pt x="586" y="1537"/>
                </a:lnTo>
                <a:lnTo>
                  <a:pt x="565" y="1509"/>
                </a:lnTo>
                <a:lnTo>
                  <a:pt x="549" y="1482"/>
                </a:lnTo>
                <a:lnTo>
                  <a:pt x="532" y="1452"/>
                </a:lnTo>
                <a:lnTo>
                  <a:pt x="517" y="1427"/>
                </a:lnTo>
                <a:lnTo>
                  <a:pt x="499" y="1399"/>
                </a:lnTo>
                <a:lnTo>
                  <a:pt x="486" y="1371"/>
                </a:lnTo>
                <a:lnTo>
                  <a:pt x="473" y="1345"/>
                </a:lnTo>
                <a:lnTo>
                  <a:pt x="460" y="1319"/>
                </a:lnTo>
                <a:lnTo>
                  <a:pt x="443" y="1286"/>
                </a:lnTo>
                <a:lnTo>
                  <a:pt x="429" y="1252"/>
                </a:lnTo>
                <a:lnTo>
                  <a:pt x="415" y="1221"/>
                </a:lnTo>
                <a:lnTo>
                  <a:pt x="401" y="1191"/>
                </a:lnTo>
                <a:lnTo>
                  <a:pt x="388" y="1154"/>
                </a:lnTo>
                <a:lnTo>
                  <a:pt x="377" y="1118"/>
                </a:lnTo>
                <a:lnTo>
                  <a:pt x="364" y="1078"/>
                </a:lnTo>
                <a:lnTo>
                  <a:pt x="352" y="1040"/>
                </a:lnTo>
                <a:lnTo>
                  <a:pt x="343" y="1002"/>
                </a:lnTo>
                <a:lnTo>
                  <a:pt x="334" y="961"/>
                </a:lnTo>
                <a:lnTo>
                  <a:pt x="322" y="909"/>
                </a:lnTo>
                <a:lnTo>
                  <a:pt x="314" y="863"/>
                </a:lnTo>
                <a:lnTo>
                  <a:pt x="308" y="832"/>
                </a:lnTo>
                <a:lnTo>
                  <a:pt x="303" y="793"/>
                </a:lnTo>
                <a:lnTo>
                  <a:pt x="298" y="756"/>
                </a:lnTo>
                <a:lnTo>
                  <a:pt x="294" y="713"/>
                </a:lnTo>
                <a:lnTo>
                  <a:pt x="293" y="674"/>
                </a:lnTo>
                <a:lnTo>
                  <a:pt x="292" y="639"/>
                </a:lnTo>
                <a:lnTo>
                  <a:pt x="291" y="594"/>
                </a:lnTo>
                <a:lnTo>
                  <a:pt x="292" y="557"/>
                </a:lnTo>
                <a:lnTo>
                  <a:pt x="291" y="515"/>
                </a:lnTo>
                <a:lnTo>
                  <a:pt x="293" y="479"/>
                </a:lnTo>
                <a:lnTo>
                  <a:pt x="298" y="439"/>
                </a:lnTo>
                <a:lnTo>
                  <a:pt x="301" y="399"/>
                </a:lnTo>
                <a:lnTo>
                  <a:pt x="309" y="348"/>
                </a:lnTo>
                <a:lnTo>
                  <a:pt x="0" y="297"/>
                </a:lnTo>
                <a:lnTo>
                  <a:pt x="712" y="0"/>
                </a:lnTo>
                <a:lnTo>
                  <a:pt x="1298" y="506"/>
                </a:lnTo>
                <a:close/>
              </a:path>
            </a:pathLst>
          </a:custGeom>
          <a:solidFill>
            <a:srgbClr val="0099CC"/>
          </a:solidFill>
          <a:ln w="22225">
            <a:solidFill>
              <a:srgbClr val="000000"/>
            </a:solidFill>
            <a:prstDash val="solid"/>
            <a:round/>
            <a:headEnd/>
            <a:tailEnd/>
          </a:ln>
        </p:spPr>
        <p:txBody>
          <a:bodyPr/>
          <a:lstStyle/>
          <a:p>
            <a:endParaRPr lang="en-US"/>
          </a:p>
        </p:txBody>
      </p:sp>
      <p:sp>
        <p:nvSpPr>
          <p:cNvPr id="8199" name="Freeform 1037"/>
          <p:cNvSpPr>
            <a:spLocks/>
          </p:cNvSpPr>
          <p:nvPr/>
        </p:nvSpPr>
        <p:spPr bwMode="auto">
          <a:xfrm rot="-2792000">
            <a:off x="3739357" y="4893469"/>
            <a:ext cx="2436812" cy="1974850"/>
          </a:xfrm>
          <a:custGeom>
            <a:avLst/>
            <a:gdLst>
              <a:gd name="T0" fmla="*/ 1229 w 1519"/>
              <a:gd name="T1" fmla="*/ 1188 h 1188"/>
              <a:gd name="T2" fmla="*/ 1198 w 1519"/>
              <a:gd name="T3" fmla="*/ 1183 h 1188"/>
              <a:gd name="T4" fmla="*/ 1173 w 1519"/>
              <a:gd name="T5" fmla="*/ 1178 h 1188"/>
              <a:gd name="T6" fmla="*/ 1146 w 1519"/>
              <a:gd name="T7" fmla="*/ 1173 h 1188"/>
              <a:gd name="T8" fmla="*/ 1121 w 1519"/>
              <a:gd name="T9" fmla="*/ 1169 h 1188"/>
              <a:gd name="T10" fmla="*/ 1094 w 1519"/>
              <a:gd name="T11" fmla="*/ 1162 h 1188"/>
              <a:gd name="T12" fmla="*/ 1067 w 1519"/>
              <a:gd name="T13" fmla="*/ 1155 h 1188"/>
              <a:gd name="T14" fmla="*/ 1040 w 1519"/>
              <a:gd name="T15" fmla="*/ 1148 h 1188"/>
              <a:gd name="T16" fmla="*/ 1013 w 1519"/>
              <a:gd name="T17" fmla="*/ 1141 h 1188"/>
              <a:gd name="T18" fmla="*/ 983 w 1519"/>
              <a:gd name="T19" fmla="*/ 1130 h 1188"/>
              <a:gd name="T20" fmla="*/ 949 w 1519"/>
              <a:gd name="T21" fmla="*/ 1121 h 1188"/>
              <a:gd name="T22" fmla="*/ 923 w 1519"/>
              <a:gd name="T23" fmla="*/ 1110 h 1188"/>
              <a:gd name="T24" fmla="*/ 895 w 1519"/>
              <a:gd name="T25" fmla="*/ 1098 h 1188"/>
              <a:gd name="T26" fmla="*/ 865 w 1519"/>
              <a:gd name="T27" fmla="*/ 1087 h 1188"/>
              <a:gd name="T28" fmla="*/ 832 w 1519"/>
              <a:gd name="T29" fmla="*/ 1075 h 1188"/>
              <a:gd name="T30" fmla="*/ 803 w 1519"/>
              <a:gd name="T31" fmla="*/ 1062 h 1188"/>
              <a:gd name="T32" fmla="*/ 772 w 1519"/>
              <a:gd name="T33" fmla="*/ 1048 h 1188"/>
              <a:gd name="T34" fmla="*/ 746 w 1519"/>
              <a:gd name="T35" fmla="*/ 1036 h 1188"/>
              <a:gd name="T36" fmla="*/ 711 w 1519"/>
              <a:gd name="T37" fmla="*/ 1017 h 1188"/>
              <a:gd name="T38" fmla="*/ 680 w 1519"/>
              <a:gd name="T39" fmla="*/ 1002 h 1188"/>
              <a:gd name="T40" fmla="*/ 654 w 1519"/>
              <a:gd name="T41" fmla="*/ 987 h 1188"/>
              <a:gd name="T42" fmla="*/ 623 w 1519"/>
              <a:gd name="T43" fmla="*/ 969 h 1188"/>
              <a:gd name="T44" fmla="*/ 601 w 1519"/>
              <a:gd name="T45" fmla="*/ 955 h 1188"/>
              <a:gd name="T46" fmla="*/ 574 w 1519"/>
              <a:gd name="T47" fmla="*/ 938 h 1188"/>
              <a:gd name="T48" fmla="*/ 547 w 1519"/>
              <a:gd name="T49" fmla="*/ 921 h 1188"/>
              <a:gd name="T50" fmla="*/ 518 w 1519"/>
              <a:gd name="T51" fmla="*/ 899 h 1188"/>
              <a:gd name="T52" fmla="*/ 491 w 1519"/>
              <a:gd name="T53" fmla="*/ 882 h 1188"/>
              <a:gd name="T54" fmla="*/ 462 w 1519"/>
              <a:gd name="T55" fmla="*/ 861 h 1188"/>
              <a:gd name="T56" fmla="*/ 430 w 1519"/>
              <a:gd name="T57" fmla="*/ 836 h 1188"/>
              <a:gd name="T58" fmla="*/ 402 w 1519"/>
              <a:gd name="T59" fmla="*/ 814 h 1188"/>
              <a:gd name="T60" fmla="*/ 370 w 1519"/>
              <a:gd name="T61" fmla="*/ 789 h 1188"/>
              <a:gd name="T62" fmla="*/ 341 w 1519"/>
              <a:gd name="T63" fmla="*/ 763 h 1188"/>
              <a:gd name="T64" fmla="*/ 312 w 1519"/>
              <a:gd name="T65" fmla="*/ 735 h 1188"/>
              <a:gd name="T66" fmla="*/ 282 w 1519"/>
              <a:gd name="T67" fmla="*/ 707 h 1188"/>
              <a:gd name="T68" fmla="*/ 259 w 1519"/>
              <a:gd name="T69" fmla="*/ 680 h 1188"/>
              <a:gd name="T70" fmla="*/ 235 w 1519"/>
              <a:gd name="T71" fmla="*/ 657 h 1188"/>
              <a:gd name="T72" fmla="*/ 212 w 1519"/>
              <a:gd name="T73" fmla="*/ 630 h 1188"/>
              <a:gd name="T74" fmla="*/ 0 w 1519"/>
              <a:gd name="T75" fmla="*/ 819 h 1188"/>
              <a:gd name="T76" fmla="*/ 242 w 1519"/>
              <a:gd name="T77" fmla="*/ 144 h 1188"/>
              <a:gd name="T78" fmla="*/ 947 w 1519"/>
              <a:gd name="T79" fmla="*/ 0 h 1188"/>
              <a:gd name="T80" fmla="*/ 707 w 1519"/>
              <a:gd name="T81" fmla="*/ 204 h 1188"/>
              <a:gd name="T82" fmla="*/ 734 w 1519"/>
              <a:gd name="T83" fmla="*/ 235 h 1188"/>
              <a:gd name="T84" fmla="*/ 765 w 1519"/>
              <a:gd name="T85" fmla="*/ 265 h 1188"/>
              <a:gd name="T86" fmla="*/ 802 w 1519"/>
              <a:gd name="T87" fmla="*/ 297 h 1188"/>
              <a:gd name="T88" fmla="*/ 844 w 1519"/>
              <a:gd name="T89" fmla="*/ 333 h 1188"/>
              <a:gd name="T90" fmla="*/ 878 w 1519"/>
              <a:gd name="T91" fmla="*/ 358 h 1188"/>
              <a:gd name="T92" fmla="*/ 916 w 1519"/>
              <a:gd name="T93" fmla="*/ 383 h 1188"/>
              <a:gd name="T94" fmla="*/ 953 w 1519"/>
              <a:gd name="T95" fmla="*/ 409 h 1188"/>
              <a:gd name="T96" fmla="*/ 989 w 1519"/>
              <a:gd name="T97" fmla="*/ 428 h 1188"/>
              <a:gd name="T98" fmla="*/ 1028 w 1519"/>
              <a:gd name="T99" fmla="*/ 446 h 1188"/>
              <a:gd name="T100" fmla="*/ 1068 w 1519"/>
              <a:gd name="T101" fmla="*/ 466 h 1188"/>
              <a:gd name="T102" fmla="*/ 1107 w 1519"/>
              <a:gd name="T103" fmla="*/ 482 h 1188"/>
              <a:gd name="T104" fmla="*/ 1144 w 1519"/>
              <a:gd name="T105" fmla="*/ 498 h 1188"/>
              <a:gd name="T106" fmla="*/ 1181 w 1519"/>
              <a:gd name="T107" fmla="*/ 511 h 1188"/>
              <a:gd name="T108" fmla="*/ 1224 w 1519"/>
              <a:gd name="T109" fmla="*/ 523 h 1188"/>
              <a:gd name="T110" fmla="*/ 1268 w 1519"/>
              <a:gd name="T111" fmla="*/ 534 h 1188"/>
              <a:gd name="T112" fmla="*/ 1297 w 1519"/>
              <a:gd name="T113" fmla="*/ 538 h 1188"/>
              <a:gd name="T114" fmla="*/ 1519 w 1519"/>
              <a:gd name="T115" fmla="*/ 561 h 1188"/>
              <a:gd name="T116" fmla="*/ 1229 w 1519"/>
              <a:gd name="T117" fmla="*/ 1188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19"/>
              <a:gd name="T178" fmla="*/ 0 h 1188"/>
              <a:gd name="T179" fmla="*/ 1519 w 1519"/>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19" h="1188">
                <a:moveTo>
                  <a:pt x="1229" y="1188"/>
                </a:moveTo>
                <a:lnTo>
                  <a:pt x="1198" y="1183"/>
                </a:lnTo>
                <a:lnTo>
                  <a:pt x="1173" y="1178"/>
                </a:lnTo>
                <a:lnTo>
                  <a:pt x="1146" y="1173"/>
                </a:lnTo>
                <a:lnTo>
                  <a:pt x="1121" y="1169"/>
                </a:lnTo>
                <a:lnTo>
                  <a:pt x="1094" y="1162"/>
                </a:lnTo>
                <a:lnTo>
                  <a:pt x="1067" y="1155"/>
                </a:lnTo>
                <a:lnTo>
                  <a:pt x="1040" y="1148"/>
                </a:lnTo>
                <a:lnTo>
                  <a:pt x="1013" y="1141"/>
                </a:lnTo>
                <a:lnTo>
                  <a:pt x="983" y="1130"/>
                </a:lnTo>
                <a:lnTo>
                  <a:pt x="949" y="1121"/>
                </a:lnTo>
                <a:lnTo>
                  <a:pt x="923" y="1110"/>
                </a:lnTo>
                <a:lnTo>
                  <a:pt x="895" y="1098"/>
                </a:lnTo>
                <a:lnTo>
                  <a:pt x="865" y="1087"/>
                </a:lnTo>
                <a:lnTo>
                  <a:pt x="832" y="1075"/>
                </a:lnTo>
                <a:lnTo>
                  <a:pt x="803" y="1062"/>
                </a:lnTo>
                <a:lnTo>
                  <a:pt x="772" y="1048"/>
                </a:lnTo>
                <a:lnTo>
                  <a:pt x="746" y="1036"/>
                </a:lnTo>
                <a:lnTo>
                  <a:pt x="711" y="1017"/>
                </a:lnTo>
                <a:lnTo>
                  <a:pt x="680" y="1002"/>
                </a:lnTo>
                <a:lnTo>
                  <a:pt x="654" y="987"/>
                </a:lnTo>
                <a:lnTo>
                  <a:pt x="623" y="969"/>
                </a:lnTo>
                <a:lnTo>
                  <a:pt x="601" y="955"/>
                </a:lnTo>
                <a:lnTo>
                  <a:pt x="574" y="938"/>
                </a:lnTo>
                <a:lnTo>
                  <a:pt x="547" y="921"/>
                </a:lnTo>
                <a:lnTo>
                  <a:pt x="518" y="899"/>
                </a:lnTo>
                <a:lnTo>
                  <a:pt x="491" y="882"/>
                </a:lnTo>
                <a:lnTo>
                  <a:pt x="462" y="861"/>
                </a:lnTo>
                <a:lnTo>
                  <a:pt x="430" y="836"/>
                </a:lnTo>
                <a:lnTo>
                  <a:pt x="402" y="814"/>
                </a:lnTo>
                <a:lnTo>
                  <a:pt x="370" y="789"/>
                </a:lnTo>
                <a:lnTo>
                  <a:pt x="341" y="763"/>
                </a:lnTo>
                <a:lnTo>
                  <a:pt x="312" y="735"/>
                </a:lnTo>
                <a:lnTo>
                  <a:pt x="282" y="707"/>
                </a:lnTo>
                <a:lnTo>
                  <a:pt x="259" y="680"/>
                </a:lnTo>
                <a:lnTo>
                  <a:pt x="235" y="657"/>
                </a:lnTo>
                <a:lnTo>
                  <a:pt x="212" y="630"/>
                </a:lnTo>
                <a:lnTo>
                  <a:pt x="0" y="819"/>
                </a:lnTo>
                <a:lnTo>
                  <a:pt x="242" y="144"/>
                </a:lnTo>
                <a:lnTo>
                  <a:pt x="947" y="0"/>
                </a:lnTo>
                <a:lnTo>
                  <a:pt x="707" y="204"/>
                </a:lnTo>
                <a:lnTo>
                  <a:pt x="734" y="235"/>
                </a:lnTo>
                <a:lnTo>
                  <a:pt x="765" y="265"/>
                </a:lnTo>
                <a:lnTo>
                  <a:pt x="802" y="297"/>
                </a:lnTo>
                <a:lnTo>
                  <a:pt x="844" y="333"/>
                </a:lnTo>
                <a:lnTo>
                  <a:pt x="878" y="358"/>
                </a:lnTo>
                <a:lnTo>
                  <a:pt x="916" y="383"/>
                </a:lnTo>
                <a:lnTo>
                  <a:pt x="953" y="409"/>
                </a:lnTo>
                <a:lnTo>
                  <a:pt x="989" y="428"/>
                </a:lnTo>
                <a:lnTo>
                  <a:pt x="1028" y="446"/>
                </a:lnTo>
                <a:lnTo>
                  <a:pt x="1068" y="466"/>
                </a:lnTo>
                <a:lnTo>
                  <a:pt x="1107" y="482"/>
                </a:lnTo>
                <a:lnTo>
                  <a:pt x="1144" y="498"/>
                </a:lnTo>
                <a:lnTo>
                  <a:pt x="1181" y="511"/>
                </a:lnTo>
                <a:lnTo>
                  <a:pt x="1224" y="523"/>
                </a:lnTo>
                <a:lnTo>
                  <a:pt x="1268" y="534"/>
                </a:lnTo>
                <a:lnTo>
                  <a:pt x="1297" y="538"/>
                </a:lnTo>
                <a:lnTo>
                  <a:pt x="1519" y="561"/>
                </a:lnTo>
                <a:lnTo>
                  <a:pt x="1229" y="1188"/>
                </a:lnTo>
                <a:close/>
              </a:path>
            </a:pathLst>
          </a:custGeom>
          <a:solidFill>
            <a:schemeClr val="accent2"/>
          </a:solidFill>
          <a:ln w="22225">
            <a:solidFill>
              <a:srgbClr val="000000"/>
            </a:solidFill>
            <a:prstDash val="solid"/>
            <a:round/>
            <a:headEnd/>
            <a:tailEnd/>
          </a:ln>
        </p:spPr>
        <p:txBody>
          <a:bodyPr/>
          <a:lstStyle/>
          <a:p>
            <a:endParaRPr lang="en-US"/>
          </a:p>
        </p:txBody>
      </p:sp>
      <p:sp>
        <p:nvSpPr>
          <p:cNvPr id="8200" name="Freeform 1042"/>
          <p:cNvSpPr>
            <a:spLocks/>
          </p:cNvSpPr>
          <p:nvPr/>
        </p:nvSpPr>
        <p:spPr bwMode="auto">
          <a:xfrm rot="-1425085">
            <a:off x="5900738" y="3867150"/>
            <a:ext cx="2579687" cy="2260600"/>
          </a:xfrm>
          <a:custGeom>
            <a:avLst/>
            <a:gdLst>
              <a:gd name="T0" fmla="*/ 1641 w 1641"/>
              <a:gd name="T1" fmla="*/ 568 h 1424"/>
              <a:gd name="T2" fmla="*/ 1450 w 1641"/>
              <a:gd name="T3" fmla="*/ 678 h 1424"/>
              <a:gd name="T4" fmla="*/ 1431 w 1641"/>
              <a:gd name="T5" fmla="*/ 697 h 1424"/>
              <a:gd name="T6" fmla="*/ 1409 w 1641"/>
              <a:gd name="T7" fmla="*/ 715 h 1424"/>
              <a:gd name="T8" fmla="*/ 1389 w 1641"/>
              <a:gd name="T9" fmla="*/ 734 h 1424"/>
              <a:gd name="T10" fmla="*/ 1366 w 1641"/>
              <a:gd name="T11" fmla="*/ 751 h 1424"/>
              <a:gd name="T12" fmla="*/ 1342 w 1641"/>
              <a:gd name="T13" fmla="*/ 769 h 1424"/>
              <a:gd name="T14" fmla="*/ 1321 w 1641"/>
              <a:gd name="T15" fmla="*/ 786 h 1424"/>
              <a:gd name="T16" fmla="*/ 1295 w 1641"/>
              <a:gd name="T17" fmla="*/ 803 h 1424"/>
              <a:gd name="T18" fmla="*/ 1265 w 1641"/>
              <a:gd name="T19" fmla="*/ 820 h 1424"/>
              <a:gd name="T20" fmla="*/ 1236 w 1641"/>
              <a:gd name="T21" fmla="*/ 840 h 1424"/>
              <a:gd name="T22" fmla="*/ 1212 w 1641"/>
              <a:gd name="T23" fmla="*/ 856 h 1424"/>
              <a:gd name="T24" fmla="*/ 1185 w 1641"/>
              <a:gd name="T25" fmla="*/ 869 h 1424"/>
              <a:gd name="T26" fmla="*/ 1152 w 1641"/>
              <a:gd name="T27" fmla="*/ 888 h 1424"/>
              <a:gd name="T28" fmla="*/ 1122 w 1641"/>
              <a:gd name="T29" fmla="*/ 906 h 1424"/>
              <a:gd name="T30" fmla="*/ 1092 w 1641"/>
              <a:gd name="T31" fmla="*/ 922 h 1424"/>
              <a:gd name="T32" fmla="*/ 1060 w 1641"/>
              <a:gd name="T33" fmla="*/ 937 h 1424"/>
              <a:gd name="T34" fmla="*/ 1033 w 1641"/>
              <a:gd name="T35" fmla="*/ 950 h 1424"/>
              <a:gd name="T36" fmla="*/ 994 w 1641"/>
              <a:gd name="T37" fmla="*/ 966 h 1424"/>
              <a:gd name="T38" fmla="*/ 962 w 1641"/>
              <a:gd name="T39" fmla="*/ 982 h 1424"/>
              <a:gd name="T40" fmla="*/ 932 w 1641"/>
              <a:gd name="T41" fmla="*/ 993 h 1424"/>
              <a:gd name="T42" fmla="*/ 896 w 1641"/>
              <a:gd name="T43" fmla="*/ 1005 h 1424"/>
              <a:gd name="T44" fmla="*/ 871 w 1641"/>
              <a:gd name="T45" fmla="*/ 1013 h 1424"/>
              <a:gd name="T46" fmla="*/ 839 w 1641"/>
              <a:gd name="T47" fmla="*/ 1023 h 1424"/>
              <a:gd name="T48" fmla="*/ 806 w 1641"/>
              <a:gd name="T49" fmla="*/ 1033 h 1424"/>
              <a:gd name="T50" fmla="*/ 771 w 1641"/>
              <a:gd name="T51" fmla="*/ 1044 h 1424"/>
              <a:gd name="T52" fmla="*/ 739 w 1641"/>
              <a:gd name="T53" fmla="*/ 1052 h 1424"/>
              <a:gd name="T54" fmla="*/ 703 w 1641"/>
              <a:gd name="T55" fmla="*/ 1060 h 1424"/>
              <a:gd name="T56" fmla="*/ 660 w 1641"/>
              <a:gd name="T57" fmla="*/ 1069 h 1424"/>
              <a:gd name="T58" fmla="*/ 622 w 1641"/>
              <a:gd name="T59" fmla="*/ 1077 h 1424"/>
              <a:gd name="T60" fmla="*/ 583 w 1641"/>
              <a:gd name="T61" fmla="*/ 1084 h 1424"/>
              <a:gd name="T62" fmla="*/ 540 w 1641"/>
              <a:gd name="T63" fmla="*/ 1093 h 1424"/>
              <a:gd name="T64" fmla="*/ 499 w 1641"/>
              <a:gd name="T65" fmla="*/ 1096 h 1424"/>
              <a:gd name="T66" fmla="*/ 584 w 1641"/>
              <a:gd name="T67" fmla="*/ 1424 h 1424"/>
              <a:gd name="T68" fmla="*/ 0 w 1641"/>
              <a:gd name="T69" fmla="*/ 786 h 1424"/>
              <a:gd name="T70" fmla="*/ 180 w 1641"/>
              <a:gd name="T71" fmla="*/ 135 h 1424"/>
              <a:gd name="T72" fmla="*/ 262 w 1641"/>
              <a:gd name="T73" fmla="*/ 379 h 1424"/>
              <a:gd name="T74" fmla="*/ 300 w 1641"/>
              <a:gd name="T75" fmla="*/ 378 h 1424"/>
              <a:gd name="T76" fmla="*/ 339 w 1641"/>
              <a:gd name="T77" fmla="*/ 376 h 1424"/>
              <a:gd name="T78" fmla="*/ 391 w 1641"/>
              <a:gd name="T79" fmla="*/ 373 h 1424"/>
              <a:gd name="T80" fmla="*/ 442 w 1641"/>
              <a:gd name="T81" fmla="*/ 369 h 1424"/>
              <a:gd name="T82" fmla="*/ 496 w 1641"/>
              <a:gd name="T83" fmla="*/ 358 h 1424"/>
              <a:gd name="T84" fmla="*/ 541 w 1641"/>
              <a:gd name="T85" fmla="*/ 348 h 1424"/>
              <a:gd name="T86" fmla="*/ 587 w 1641"/>
              <a:gd name="T87" fmla="*/ 334 h 1424"/>
              <a:gd name="T88" fmla="*/ 634 w 1641"/>
              <a:gd name="T89" fmla="*/ 321 h 1424"/>
              <a:gd name="T90" fmla="*/ 672 w 1641"/>
              <a:gd name="T91" fmla="*/ 306 h 1424"/>
              <a:gd name="T92" fmla="*/ 713 w 1641"/>
              <a:gd name="T93" fmla="*/ 287 h 1424"/>
              <a:gd name="T94" fmla="*/ 757 w 1641"/>
              <a:gd name="T95" fmla="*/ 266 h 1424"/>
              <a:gd name="T96" fmla="*/ 795 w 1641"/>
              <a:gd name="T97" fmla="*/ 247 h 1424"/>
              <a:gd name="T98" fmla="*/ 834 w 1641"/>
              <a:gd name="T99" fmla="*/ 225 h 1424"/>
              <a:gd name="T100" fmla="*/ 867 w 1641"/>
              <a:gd name="T101" fmla="*/ 206 h 1424"/>
              <a:gd name="T102" fmla="*/ 906 w 1641"/>
              <a:gd name="T103" fmla="*/ 177 h 1424"/>
              <a:gd name="T104" fmla="*/ 943 w 1641"/>
              <a:gd name="T105" fmla="*/ 150 h 1424"/>
              <a:gd name="T106" fmla="*/ 964 w 1641"/>
              <a:gd name="T107" fmla="*/ 128 h 1424"/>
              <a:gd name="T108" fmla="*/ 1072 w 1641"/>
              <a:gd name="T109" fmla="*/ 0 h 1424"/>
              <a:gd name="T110" fmla="*/ 1641 w 1641"/>
              <a:gd name="T111" fmla="*/ 568 h 1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41"/>
              <a:gd name="T169" fmla="*/ 0 h 1424"/>
              <a:gd name="T170" fmla="*/ 1641 w 1641"/>
              <a:gd name="T171" fmla="*/ 1424 h 14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41" h="1424">
                <a:moveTo>
                  <a:pt x="1641" y="568"/>
                </a:moveTo>
                <a:lnTo>
                  <a:pt x="1450" y="678"/>
                </a:lnTo>
                <a:lnTo>
                  <a:pt x="1431" y="697"/>
                </a:lnTo>
                <a:lnTo>
                  <a:pt x="1409" y="715"/>
                </a:lnTo>
                <a:lnTo>
                  <a:pt x="1389" y="734"/>
                </a:lnTo>
                <a:lnTo>
                  <a:pt x="1366" y="751"/>
                </a:lnTo>
                <a:lnTo>
                  <a:pt x="1342" y="769"/>
                </a:lnTo>
                <a:lnTo>
                  <a:pt x="1321" y="786"/>
                </a:lnTo>
                <a:lnTo>
                  <a:pt x="1295" y="803"/>
                </a:lnTo>
                <a:lnTo>
                  <a:pt x="1265" y="820"/>
                </a:lnTo>
                <a:lnTo>
                  <a:pt x="1236" y="840"/>
                </a:lnTo>
                <a:lnTo>
                  <a:pt x="1212" y="856"/>
                </a:lnTo>
                <a:lnTo>
                  <a:pt x="1185" y="869"/>
                </a:lnTo>
                <a:lnTo>
                  <a:pt x="1152" y="888"/>
                </a:lnTo>
                <a:lnTo>
                  <a:pt x="1122" y="906"/>
                </a:lnTo>
                <a:lnTo>
                  <a:pt x="1092" y="922"/>
                </a:lnTo>
                <a:lnTo>
                  <a:pt x="1060" y="937"/>
                </a:lnTo>
                <a:lnTo>
                  <a:pt x="1033" y="950"/>
                </a:lnTo>
                <a:lnTo>
                  <a:pt x="994" y="966"/>
                </a:lnTo>
                <a:lnTo>
                  <a:pt x="962" y="982"/>
                </a:lnTo>
                <a:lnTo>
                  <a:pt x="932" y="993"/>
                </a:lnTo>
                <a:lnTo>
                  <a:pt x="896" y="1005"/>
                </a:lnTo>
                <a:lnTo>
                  <a:pt x="871" y="1013"/>
                </a:lnTo>
                <a:lnTo>
                  <a:pt x="839" y="1023"/>
                </a:lnTo>
                <a:lnTo>
                  <a:pt x="806" y="1033"/>
                </a:lnTo>
                <a:lnTo>
                  <a:pt x="771" y="1044"/>
                </a:lnTo>
                <a:lnTo>
                  <a:pt x="739" y="1052"/>
                </a:lnTo>
                <a:lnTo>
                  <a:pt x="703" y="1060"/>
                </a:lnTo>
                <a:lnTo>
                  <a:pt x="660" y="1069"/>
                </a:lnTo>
                <a:lnTo>
                  <a:pt x="622" y="1077"/>
                </a:lnTo>
                <a:lnTo>
                  <a:pt x="583" y="1084"/>
                </a:lnTo>
                <a:lnTo>
                  <a:pt x="540" y="1093"/>
                </a:lnTo>
                <a:lnTo>
                  <a:pt x="499" y="1096"/>
                </a:lnTo>
                <a:lnTo>
                  <a:pt x="584" y="1424"/>
                </a:lnTo>
                <a:lnTo>
                  <a:pt x="0" y="786"/>
                </a:lnTo>
                <a:lnTo>
                  <a:pt x="180" y="135"/>
                </a:lnTo>
                <a:lnTo>
                  <a:pt x="262" y="379"/>
                </a:lnTo>
                <a:lnTo>
                  <a:pt x="300" y="378"/>
                </a:lnTo>
                <a:lnTo>
                  <a:pt x="339" y="376"/>
                </a:lnTo>
                <a:lnTo>
                  <a:pt x="391" y="373"/>
                </a:lnTo>
                <a:lnTo>
                  <a:pt x="442" y="369"/>
                </a:lnTo>
                <a:lnTo>
                  <a:pt x="496" y="358"/>
                </a:lnTo>
                <a:lnTo>
                  <a:pt x="541" y="348"/>
                </a:lnTo>
                <a:lnTo>
                  <a:pt x="587" y="334"/>
                </a:lnTo>
                <a:lnTo>
                  <a:pt x="634" y="321"/>
                </a:lnTo>
                <a:lnTo>
                  <a:pt x="672" y="306"/>
                </a:lnTo>
                <a:lnTo>
                  <a:pt x="713" y="287"/>
                </a:lnTo>
                <a:lnTo>
                  <a:pt x="757" y="266"/>
                </a:lnTo>
                <a:lnTo>
                  <a:pt x="795" y="247"/>
                </a:lnTo>
                <a:lnTo>
                  <a:pt x="834" y="225"/>
                </a:lnTo>
                <a:lnTo>
                  <a:pt x="867" y="206"/>
                </a:lnTo>
                <a:lnTo>
                  <a:pt x="906" y="177"/>
                </a:lnTo>
                <a:lnTo>
                  <a:pt x="943" y="150"/>
                </a:lnTo>
                <a:lnTo>
                  <a:pt x="964" y="128"/>
                </a:lnTo>
                <a:lnTo>
                  <a:pt x="1072" y="0"/>
                </a:lnTo>
                <a:lnTo>
                  <a:pt x="1641" y="568"/>
                </a:lnTo>
                <a:close/>
              </a:path>
            </a:pathLst>
          </a:custGeom>
          <a:solidFill>
            <a:srgbClr val="FFCC00"/>
          </a:solidFill>
          <a:ln w="22225">
            <a:solidFill>
              <a:srgbClr val="000000"/>
            </a:solidFill>
            <a:prstDash val="solid"/>
            <a:round/>
            <a:headEnd/>
            <a:tailEnd/>
          </a:ln>
        </p:spPr>
        <p:txBody>
          <a:bodyPr/>
          <a:lstStyle/>
          <a:p>
            <a:endParaRPr lang="en-US"/>
          </a:p>
        </p:txBody>
      </p:sp>
      <p:sp>
        <p:nvSpPr>
          <p:cNvPr id="8201" name="Freeform 1047"/>
          <p:cNvSpPr>
            <a:spLocks/>
          </p:cNvSpPr>
          <p:nvPr/>
        </p:nvSpPr>
        <p:spPr bwMode="auto">
          <a:xfrm rot="2543035">
            <a:off x="6773863" y="2035175"/>
            <a:ext cx="2370137" cy="2074863"/>
          </a:xfrm>
          <a:custGeom>
            <a:avLst/>
            <a:gdLst>
              <a:gd name="T0" fmla="*/ 279 w 1373"/>
              <a:gd name="T1" fmla="*/ 0 h 1307"/>
              <a:gd name="T2" fmla="*/ 307 w 1373"/>
              <a:gd name="T3" fmla="*/ 14 h 1307"/>
              <a:gd name="T4" fmla="*/ 330 w 1373"/>
              <a:gd name="T5" fmla="*/ 26 h 1307"/>
              <a:gd name="T6" fmla="*/ 354 w 1373"/>
              <a:gd name="T7" fmla="*/ 38 h 1307"/>
              <a:gd name="T8" fmla="*/ 377 w 1373"/>
              <a:gd name="T9" fmla="*/ 50 h 1307"/>
              <a:gd name="T10" fmla="*/ 401 w 1373"/>
              <a:gd name="T11" fmla="*/ 64 h 1307"/>
              <a:gd name="T12" fmla="*/ 423 w 1373"/>
              <a:gd name="T13" fmla="*/ 80 h 1307"/>
              <a:gd name="T14" fmla="*/ 446 w 1373"/>
              <a:gd name="T15" fmla="*/ 94 h 1307"/>
              <a:gd name="T16" fmla="*/ 469 w 1373"/>
              <a:gd name="T17" fmla="*/ 107 h 1307"/>
              <a:gd name="T18" fmla="*/ 496 w 1373"/>
              <a:gd name="T19" fmla="*/ 127 h 1307"/>
              <a:gd name="T20" fmla="*/ 526 w 1373"/>
              <a:gd name="T21" fmla="*/ 147 h 1307"/>
              <a:gd name="T22" fmla="*/ 549 w 1373"/>
              <a:gd name="T23" fmla="*/ 163 h 1307"/>
              <a:gd name="T24" fmla="*/ 571 w 1373"/>
              <a:gd name="T25" fmla="*/ 182 h 1307"/>
              <a:gd name="T26" fmla="*/ 599 w 1373"/>
              <a:gd name="T27" fmla="*/ 201 h 1307"/>
              <a:gd name="T28" fmla="*/ 627 w 1373"/>
              <a:gd name="T29" fmla="*/ 222 h 1307"/>
              <a:gd name="T30" fmla="*/ 651 w 1373"/>
              <a:gd name="T31" fmla="*/ 243 h 1307"/>
              <a:gd name="T32" fmla="*/ 675 w 1373"/>
              <a:gd name="T33" fmla="*/ 265 h 1307"/>
              <a:gd name="T34" fmla="*/ 698 w 1373"/>
              <a:gd name="T35" fmla="*/ 286 h 1307"/>
              <a:gd name="T36" fmla="*/ 726 w 1373"/>
              <a:gd name="T37" fmla="*/ 312 h 1307"/>
              <a:gd name="T38" fmla="*/ 750 w 1373"/>
              <a:gd name="T39" fmla="*/ 335 h 1307"/>
              <a:gd name="T40" fmla="*/ 771 w 1373"/>
              <a:gd name="T41" fmla="*/ 358 h 1307"/>
              <a:gd name="T42" fmla="*/ 795 w 1373"/>
              <a:gd name="T43" fmla="*/ 384 h 1307"/>
              <a:gd name="T44" fmla="*/ 814 w 1373"/>
              <a:gd name="T45" fmla="*/ 403 h 1307"/>
              <a:gd name="T46" fmla="*/ 835 w 1373"/>
              <a:gd name="T47" fmla="*/ 427 h 1307"/>
              <a:gd name="T48" fmla="*/ 856 w 1373"/>
              <a:gd name="T49" fmla="*/ 451 h 1307"/>
              <a:gd name="T50" fmla="*/ 878 w 1373"/>
              <a:gd name="T51" fmla="*/ 481 h 1307"/>
              <a:gd name="T52" fmla="*/ 898 w 1373"/>
              <a:gd name="T53" fmla="*/ 505 h 1307"/>
              <a:gd name="T54" fmla="*/ 918 w 1373"/>
              <a:gd name="T55" fmla="*/ 533 h 1307"/>
              <a:gd name="T56" fmla="*/ 943 w 1373"/>
              <a:gd name="T57" fmla="*/ 566 h 1307"/>
              <a:gd name="T58" fmla="*/ 964 w 1373"/>
              <a:gd name="T59" fmla="*/ 595 h 1307"/>
              <a:gd name="T60" fmla="*/ 986 w 1373"/>
              <a:gd name="T61" fmla="*/ 628 h 1307"/>
              <a:gd name="T62" fmla="*/ 1007 w 1373"/>
              <a:gd name="T63" fmla="*/ 661 h 1307"/>
              <a:gd name="T64" fmla="*/ 1026 w 1373"/>
              <a:gd name="T65" fmla="*/ 696 h 1307"/>
              <a:gd name="T66" fmla="*/ 1047 w 1373"/>
              <a:gd name="T67" fmla="*/ 733 h 1307"/>
              <a:gd name="T68" fmla="*/ 1063 w 1373"/>
              <a:gd name="T69" fmla="*/ 764 h 1307"/>
              <a:gd name="T70" fmla="*/ 1078 w 1373"/>
              <a:gd name="T71" fmla="*/ 793 h 1307"/>
              <a:gd name="T72" fmla="*/ 1092 w 1373"/>
              <a:gd name="T73" fmla="*/ 828 h 1307"/>
              <a:gd name="T74" fmla="*/ 1101 w 1373"/>
              <a:gd name="T75" fmla="*/ 852 h 1307"/>
              <a:gd name="T76" fmla="*/ 1373 w 1373"/>
              <a:gd name="T77" fmla="*/ 745 h 1307"/>
              <a:gd name="T78" fmla="*/ 950 w 1373"/>
              <a:gd name="T79" fmla="*/ 1307 h 1307"/>
              <a:gd name="T80" fmla="*/ 199 w 1373"/>
              <a:gd name="T81" fmla="*/ 1215 h 1307"/>
              <a:gd name="T82" fmla="*/ 496 w 1373"/>
              <a:gd name="T83" fmla="*/ 1096 h 1307"/>
              <a:gd name="T84" fmla="*/ 477 w 1373"/>
              <a:gd name="T85" fmla="*/ 1056 h 1307"/>
              <a:gd name="T86" fmla="*/ 458 w 1373"/>
              <a:gd name="T87" fmla="*/ 1017 h 1307"/>
              <a:gd name="T88" fmla="*/ 432 w 1373"/>
              <a:gd name="T89" fmla="*/ 976 h 1307"/>
              <a:gd name="T90" fmla="*/ 403 w 1373"/>
              <a:gd name="T91" fmla="*/ 932 h 1307"/>
              <a:gd name="T92" fmla="*/ 377 w 1373"/>
              <a:gd name="T93" fmla="*/ 896 h 1307"/>
              <a:gd name="T94" fmla="*/ 349 w 1373"/>
              <a:gd name="T95" fmla="*/ 861 h 1307"/>
              <a:gd name="T96" fmla="*/ 319 w 1373"/>
              <a:gd name="T97" fmla="*/ 826 h 1307"/>
              <a:gd name="T98" fmla="*/ 290 w 1373"/>
              <a:gd name="T99" fmla="*/ 797 h 1307"/>
              <a:gd name="T100" fmla="*/ 260 w 1373"/>
              <a:gd name="T101" fmla="*/ 769 h 1307"/>
              <a:gd name="T102" fmla="*/ 226 w 1373"/>
              <a:gd name="T103" fmla="*/ 738 h 1307"/>
              <a:gd name="T104" fmla="*/ 193 w 1373"/>
              <a:gd name="T105" fmla="*/ 712 h 1307"/>
              <a:gd name="T106" fmla="*/ 161 w 1373"/>
              <a:gd name="T107" fmla="*/ 686 h 1307"/>
              <a:gd name="T108" fmla="*/ 130 w 1373"/>
              <a:gd name="T109" fmla="*/ 663 h 1307"/>
              <a:gd name="T110" fmla="*/ 92 w 1373"/>
              <a:gd name="T111" fmla="*/ 639 h 1307"/>
              <a:gd name="T112" fmla="*/ 54 w 1373"/>
              <a:gd name="T113" fmla="*/ 616 h 1307"/>
              <a:gd name="T114" fmla="*/ 28 w 1373"/>
              <a:gd name="T115" fmla="*/ 604 h 1307"/>
              <a:gd name="T116" fmla="*/ 0 w 1373"/>
              <a:gd name="T117" fmla="*/ 588 h 1307"/>
              <a:gd name="T118" fmla="*/ 279 w 1373"/>
              <a:gd name="T119" fmla="*/ 0 h 1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73"/>
              <a:gd name="T181" fmla="*/ 0 h 1307"/>
              <a:gd name="T182" fmla="*/ 1373 w 1373"/>
              <a:gd name="T183" fmla="*/ 1307 h 1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73" h="1307">
                <a:moveTo>
                  <a:pt x="279" y="0"/>
                </a:moveTo>
                <a:lnTo>
                  <a:pt x="307" y="14"/>
                </a:lnTo>
                <a:lnTo>
                  <a:pt x="330" y="26"/>
                </a:lnTo>
                <a:lnTo>
                  <a:pt x="354" y="38"/>
                </a:lnTo>
                <a:lnTo>
                  <a:pt x="377" y="50"/>
                </a:lnTo>
                <a:lnTo>
                  <a:pt x="401" y="64"/>
                </a:lnTo>
                <a:lnTo>
                  <a:pt x="423" y="80"/>
                </a:lnTo>
                <a:lnTo>
                  <a:pt x="446" y="94"/>
                </a:lnTo>
                <a:lnTo>
                  <a:pt x="469" y="107"/>
                </a:lnTo>
                <a:lnTo>
                  <a:pt x="496" y="127"/>
                </a:lnTo>
                <a:lnTo>
                  <a:pt x="526" y="147"/>
                </a:lnTo>
                <a:lnTo>
                  <a:pt x="549" y="163"/>
                </a:lnTo>
                <a:lnTo>
                  <a:pt x="571" y="182"/>
                </a:lnTo>
                <a:lnTo>
                  <a:pt x="599" y="201"/>
                </a:lnTo>
                <a:lnTo>
                  <a:pt x="627" y="222"/>
                </a:lnTo>
                <a:lnTo>
                  <a:pt x="651" y="243"/>
                </a:lnTo>
                <a:lnTo>
                  <a:pt x="675" y="265"/>
                </a:lnTo>
                <a:lnTo>
                  <a:pt x="698" y="286"/>
                </a:lnTo>
                <a:lnTo>
                  <a:pt x="726" y="312"/>
                </a:lnTo>
                <a:lnTo>
                  <a:pt x="750" y="335"/>
                </a:lnTo>
                <a:lnTo>
                  <a:pt x="771" y="358"/>
                </a:lnTo>
                <a:lnTo>
                  <a:pt x="795" y="384"/>
                </a:lnTo>
                <a:lnTo>
                  <a:pt x="814" y="403"/>
                </a:lnTo>
                <a:lnTo>
                  <a:pt x="835" y="427"/>
                </a:lnTo>
                <a:lnTo>
                  <a:pt x="856" y="451"/>
                </a:lnTo>
                <a:lnTo>
                  <a:pt x="878" y="481"/>
                </a:lnTo>
                <a:lnTo>
                  <a:pt x="898" y="505"/>
                </a:lnTo>
                <a:lnTo>
                  <a:pt x="918" y="533"/>
                </a:lnTo>
                <a:lnTo>
                  <a:pt x="943" y="566"/>
                </a:lnTo>
                <a:lnTo>
                  <a:pt x="964" y="595"/>
                </a:lnTo>
                <a:lnTo>
                  <a:pt x="986" y="628"/>
                </a:lnTo>
                <a:lnTo>
                  <a:pt x="1007" y="661"/>
                </a:lnTo>
                <a:lnTo>
                  <a:pt x="1026" y="696"/>
                </a:lnTo>
                <a:lnTo>
                  <a:pt x="1047" y="733"/>
                </a:lnTo>
                <a:lnTo>
                  <a:pt x="1063" y="764"/>
                </a:lnTo>
                <a:lnTo>
                  <a:pt x="1078" y="793"/>
                </a:lnTo>
                <a:lnTo>
                  <a:pt x="1092" y="828"/>
                </a:lnTo>
                <a:lnTo>
                  <a:pt x="1101" y="852"/>
                </a:lnTo>
                <a:lnTo>
                  <a:pt x="1373" y="745"/>
                </a:lnTo>
                <a:lnTo>
                  <a:pt x="950" y="1307"/>
                </a:lnTo>
                <a:lnTo>
                  <a:pt x="199" y="1215"/>
                </a:lnTo>
                <a:lnTo>
                  <a:pt x="496" y="1096"/>
                </a:lnTo>
                <a:lnTo>
                  <a:pt x="477" y="1056"/>
                </a:lnTo>
                <a:lnTo>
                  <a:pt x="458" y="1017"/>
                </a:lnTo>
                <a:lnTo>
                  <a:pt x="432" y="976"/>
                </a:lnTo>
                <a:lnTo>
                  <a:pt x="403" y="932"/>
                </a:lnTo>
                <a:lnTo>
                  <a:pt x="377" y="896"/>
                </a:lnTo>
                <a:lnTo>
                  <a:pt x="349" y="861"/>
                </a:lnTo>
                <a:lnTo>
                  <a:pt x="319" y="826"/>
                </a:lnTo>
                <a:lnTo>
                  <a:pt x="290" y="797"/>
                </a:lnTo>
                <a:lnTo>
                  <a:pt x="260" y="769"/>
                </a:lnTo>
                <a:lnTo>
                  <a:pt x="226" y="738"/>
                </a:lnTo>
                <a:lnTo>
                  <a:pt x="193" y="712"/>
                </a:lnTo>
                <a:lnTo>
                  <a:pt x="161" y="686"/>
                </a:lnTo>
                <a:lnTo>
                  <a:pt x="130" y="663"/>
                </a:lnTo>
                <a:lnTo>
                  <a:pt x="92" y="639"/>
                </a:lnTo>
                <a:lnTo>
                  <a:pt x="54" y="616"/>
                </a:lnTo>
                <a:lnTo>
                  <a:pt x="28" y="604"/>
                </a:lnTo>
                <a:lnTo>
                  <a:pt x="0" y="588"/>
                </a:lnTo>
                <a:lnTo>
                  <a:pt x="279" y="0"/>
                </a:lnTo>
                <a:close/>
              </a:path>
            </a:pathLst>
          </a:custGeom>
          <a:solidFill>
            <a:srgbClr val="FF6600"/>
          </a:solidFill>
          <a:ln w="22225">
            <a:solidFill>
              <a:srgbClr val="000000"/>
            </a:solidFill>
            <a:prstDash val="solid"/>
            <a:round/>
            <a:headEnd/>
            <a:tailEnd/>
          </a:ln>
        </p:spPr>
        <p:txBody>
          <a:bodyPr/>
          <a:lstStyle/>
          <a:p>
            <a:endParaRPr lang="en-US"/>
          </a:p>
        </p:txBody>
      </p:sp>
      <p:sp>
        <p:nvSpPr>
          <p:cNvPr id="8202" name="Freeform 1052"/>
          <p:cNvSpPr>
            <a:spLocks/>
          </p:cNvSpPr>
          <p:nvPr/>
        </p:nvSpPr>
        <p:spPr bwMode="auto">
          <a:xfrm rot="3805178">
            <a:off x="6387306" y="243682"/>
            <a:ext cx="2005013" cy="1974850"/>
          </a:xfrm>
          <a:custGeom>
            <a:avLst/>
            <a:gdLst>
              <a:gd name="T0" fmla="*/ 708 w 1328"/>
              <a:gd name="T1" fmla="*/ 1072 h 1072"/>
              <a:gd name="T2" fmla="*/ 795 w 1328"/>
              <a:gd name="T3" fmla="*/ 863 h 1072"/>
              <a:gd name="T4" fmla="*/ 767 w 1328"/>
              <a:gd name="T5" fmla="*/ 855 h 1072"/>
              <a:gd name="T6" fmla="*/ 736 w 1328"/>
              <a:gd name="T7" fmla="*/ 848 h 1072"/>
              <a:gd name="T8" fmla="*/ 696 w 1328"/>
              <a:gd name="T9" fmla="*/ 839 h 1072"/>
              <a:gd name="T10" fmla="*/ 663 w 1328"/>
              <a:gd name="T11" fmla="*/ 834 h 1072"/>
              <a:gd name="T12" fmla="*/ 627 w 1328"/>
              <a:gd name="T13" fmla="*/ 829 h 1072"/>
              <a:gd name="T14" fmla="*/ 587 w 1328"/>
              <a:gd name="T15" fmla="*/ 825 h 1072"/>
              <a:gd name="T16" fmla="*/ 545 w 1328"/>
              <a:gd name="T17" fmla="*/ 822 h 1072"/>
              <a:gd name="T18" fmla="*/ 470 w 1328"/>
              <a:gd name="T19" fmla="*/ 822 h 1072"/>
              <a:gd name="T20" fmla="*/ 432 w 1328"/>
              <a:gd name="T21" fmla="*/ 824 h 1072"/>
              <a:gd name="T22" fmla="*/ 396 w 1328"/>
              <a:gd name="T23" fmla="*/ 827 h 1072"/>
              <a:gd name="T24" fmla="*/ 359 w 1328"/>
              <a:gd name="T25" fmla="*/ 830 h 1072"/>
              <a:gd name="T26" fmla="*/ 323 w 1328"/>
              <a:gd name="T27" fmla="*/ 837 h 1072"/>
              <a:gd name="T28" fmla="*/ 288 w 1328"/>
              <a:gd name="T29" fmla="*/ 844 h 1072"/>
              <a:gd name="T30" fmla="*/ 246 w 1328"/>
              <a:gd name="T31" fmla="*/ 853 h 1072"/>
              <a:gd name="T32" fmla="*/ 210 w 1328"/>
              <a:gd name="T33" fmla="*/ 865 h 1072"/>
              <a:gd name="T34" fmla="*/ 305 w 1328"/>
              <a:gd name="T35" fmla="*/ 424 h 1072"/>
              <a:gd name="T36" fmla="*/ 0 w 1328"/>
              <a:gd name="T37" fmla="*/ 249 h 1072"/>
              <a:gd name="T38" fmla="*/ 15 w 1328"/>
              <a:gd name="T39" fmla="*/ 243 h 1072"/>
              <a:gd name="T40" fmla="*/ 47 w 1328"/>
              <a:gd name="T41" fmla="*/ 233 h 1072"/>
              <a:gd name="T42" fmla="*/ 71 w 1328"/>
              <a:gd name="T43" fmla="*/ 226 h 1072"/>
              <a:gd name="T44" fmla="*/ 99 w 1328"/>
              <a:gd name="T45" fmla="*/ 217 h 1072"/>
              <a:gd name="T46" fmla="*/ 132 w 1328"/>
              <a:gd name="T47" fmla="*/ 210 h 1072"/>
              <a:gd name="T48" fmla="*/ 159 w 1328"/>
              <a:gd name="T49" fmla="*/ 204 h 1072"/>
              <a:gd name="T50" fmla="*/ 196 w 1328"/>
              <a:gd name="T51" fmla="*/ 195 h 1072"/>
              <a:gd name="T52" fmla="*/ 227 w 1328"/>
              <a:gd name="T53" fmla="*/ 190 h 1072"/>
              <a:gd name="T54" fmla="*/ 264 w 1328"/>
              <a:gd name="T55" fmla="*/ 184 h 1072"/>
              <a:gd name="T56" fmla="*/ 302 w 1328"/>
              <a:gd name="T57" fmla="*/ 179 h 1072"/>
              <a:gd name="T58" fmla="*/ 338 w 1328"/>
              <a:gd name="T59" fmla="*/ 176 h 1072"/>
              <a:gd name="T60" fmla="*/ 380 w 1328"/>
              <a:gd name="T61" fmla="*/ 174 h 1072"/>
              <a:gd name="T62" fmla="*/ 420 w 1328"/>
              <a:gd name="T63" fmla="*/ 171 h 1072"/>
              <a:gd name="T64" fmla="*/ 460 w 1328"/>
              <a:gd name="T65" fmla="*/ 171 h 1072"/>
              <a:gd name="T66" fmla="*/ 502 w 1328"/>
              <a:gd name="T67" fmla="*/ 171 h 1072"/>
              <a:gd name="T68" fmla="*/ 554 w 1328"/>
              <a:gd name="T69" fmla="*/ 171 h 1072"/>
              <a:gd name="T70" fmla="*/ 601 w 1328"/>
              <a:gd name="T71" fmla="*/ 172 h 1072"/>
              <a:gd name="T72" fmla="*/ 632 w 1328"/>
              <a:gd name="T73" fmla="*/ 174 h 1072"/>
              <a:gd name="T74" fmla="*/ 670 w 1328"/>
              <a:gd name="T75" fmla="*/ 177 h 1072"/>
              <a:gd name="T76" fmla="*/ 706 w 1328"/>
              <a:gd name="T77" fmla="*/ 181 h 1072"/>
              <a:gd name="T78" fmla="*/ 750 w 1328"/>
              <a:gd name="T79" fmla="*/ 186 h 1072"/>
              <a:gd name="T80" fmla="*/ 786 w 1328"/>
              <a:gd name="T81" fmla="*/ 193 h 1072"/>
              <a:gd name="T82" fmla="*/ 821 w 1328"/>
              <a:gd name="T83" fmla="*/ 200 h 1072"/>
              <a:gd name="T84" fmla="*/ 866 w 1328"/>
              <a:gd name="T85" fmla="*/ 209 h 1072"/>
              <a:gd name="T86" fmla="*/ 901 w 1328"/>
              <a:gd name="T87" fmla="*/ 217 h 1072"/>
              <a:gd name="T88" fmla="*/ 943 w 1328"/>
              <a:gd name="T89" fmla="*/ 228 h 1072"/>
              <a:gd name="T90" fmla="*/ 977 w 1328"/>
              <a:gd name="T91" fmla="*/ 237 h 1072"/>
              <a:gd name="T92" fmla="*/ 1016 w 1328"/>
              <a:gd name="T93" fmla="*/ 249 h 1072"/>
              <a:gd name="T94" fmla="*/ 1054 w 1328"/>
              <a:gd name="T95" fmla="*/ 261 h 1072"/>
              <a:gd name="T96" fmla="*/ 1167 w 1328"/>
              <a:gd name="T97" fmla="*/ 0 h 1072"/>
              <a:gd name="T98" fmla="*/ 1328 w 1328"/>
              <a:gd name="T99" fmla="*/ 726 h 1072"/>
              <a:gd name="T100" fmla="*/ 708 w 1328"/>
              <a:gd name="T101" fmla="*/ 1072 h 10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8"/>
              <a:gd name="T154" fmla="*/ 0 h 1072"/>
              <a:gd name="T155" fmla="*/ 1328 w 1328"/>
              <a:gd name="T156" fmla="*/ 1072 h 10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8" h="1072">
                <a:moveTo>
                  <a:pt x="708" y="1072"/>
                </a:moveTo>
                <a:lnTo>
                  <a:pt x="795" y="863"/>
                </a:lnTo>
                <a:lnTo>
                  <a:pt x="767" y="855"/>
                </a:lnTo>
                <a:lnTo>
                  <a:pt x="736" y="848"/>
                </a:lnTo>
                <a:lnTo>
                  <a:pt x="696" y="839"/>
                </a:lnTo>
                <a:lnTo>
                  <a:pt x="663" y="834"/>
                </a:lnTo>
                <a:lnTo>
                  <a:pt x="627" y="829"/>
                </a:lnTo>
                <a:lnTo>
                  <a:pt x="587" y="825"/>
                </a:lnTo>
                <a:lnTo>
                  <a:pt x="545" y="822"/>
                </a:lnTo>
                <a:lnTo>
                  <a:pt x="470" y="822"/>
                </a:lnTo>
                <a:lnTo>
                  <a:pt x="432" y="824"/>
                </a:lnTo>
                <a:lnTo>
                  <a:pt x="396" y="827"/>
                </a:lnTo>
                <a:lnTo>
                  <a:pt x="359" y="830"/>
                </a:lnTo>
                <a:lnTo>
                  <a:pt x="323" y="837"/>
                </a:lnTo>
                <a:lnTo>
                  <a:pt x="288" y="844"/>
                </a:lnTo>
                <a:lnTo>
                  <a:pt x="246" y="853"/>
                </a:lnTo>
                <a:lnTo>
                  <a:pt x="210" y="865"/>
                </a:lnTo>
                <a:lnTo>
                  <a:pt x="305" y="424"/>
                </a:lnTo>
                <a:lnTo>
                  <a:pt x="0" y="249"/>
                </a:lnTo>
                <a:lnTo>
                  <a:pt x="15" y="243"/>
                </a:lnTo>
                <a:lnTo>
                  <a:pt x="47" y="233"/>
                </a:lnTo>
                <a:lnTo>
                  <a:pt x="71" y="226"/>
                </a:lnTo>
                <a:lnTo>
                  <a:pt x="99" y="217"/>
                </a:lnTo>
                <a:lnTo>
                  <a:pt x="132" y="210"/>
                </a:lnTo>
                <a:lnTo>
                  <a:pt x="159" y="204"/>
                </a:lnTo>
                <a:lnTo>
                  <a:pt x="196" y="195"/>
                </a:lnTo>
                <a:lnTo>
                  <a:pt x="227" y="190"/>
                </a:lnTo>
                <a:lnTo>
                  <a:pt x="264" y="184"/>
                </a:lnTo>
                <a:lnTo>
                  <a:pt x="302" y="179"/>
                </a:lnTo>
                <a:lnTo>
                  <a:pt x="338" y="176"/>
                </a:lnTo>
                <a:lnTo>
                  <a:pt x="380" y="174"/>
                </a:lnTo>
                <a:lnTo>
                  <a:pt x="420" y="171"/>
                </a:lnTo>
                <a:lnTo>
                  <a:pt x="460" y="171"/>
                </a:lnTo>
                <a:lnTo>
                  <a:pt x="502" y="171"/>
                </a:lnTo>
                <a:lnTo>
                  <a:pt x="554" y="171"/>
                </a:lnTo>
                <a:lnTo>
                  <a:pt x="601" y="172"/>
                </a:lnTo>
                <a:lnTo>
                  <a:pt x="632" y="174"/>
                </a:lnTo>
                <a:lnTo>
                  <a:pt x="670" y="177"/>
                </a:lnTo>
                <a:lnTo>
                  <a:pt x="706" y="181"/>
                </a:lnTo>
                <a:lnTo>
                  <a:pt x="750" y="186"/>
                </a:lnTo>
                <a:lnTo>
                  <a:pt x="786" y="193"/>
                </a:lnTo>
                <a:lnTo>
                  <a:pt x="821" y="200"/>
                </a:lnTo>
                <a:lnTo>
                  <a:pt x="866" y="209"/>
                </a:lnTo>
                <a:lnTo>
                  <a:pt x="901" y="217"/>
                </a:lnTo>
                <a:lnTo>
                  <a:pt x="943" y="228"/>
                </a:lnTo>
                <a:lnTo>
                  <a:pt x="977" y="237"/>
                </a:lnTo>
                <a:lnTo>
                  <a:pt x="1016" y="249"/>
                </a:lnTo>
                <a:lnTo>
                  <a:pt x="1054" y="261"/>
                </a:lnTo>
                <a:lnTo>
                  <a:pt x="1167" y="0"/>
                </a:lnTo>
                <a:lnTo>
                  <a:pt x="1328" y="726"/>
                </a:lnTo>
                <a:lnTo>
                  <a:pt x="708" y="1072"/>
                </a:lnTo>
                <a:close/>
              </a:path>
            </a:pathLst>
          </a:custGeom>
          <a:solidFill>
            <a:srgbClr val="FF0000"/>
          </a:solidFill>
          <a:ln w="22225">
            <a:solidFill>
              <a:srgbClr val="000000"/>
            </a:solidFill>
            <a:prstDash val="solid"/>
            <a:round/>
            <a:headEnd/>
            <a:tailEnd/>
          </a:ln>
        </p:spPr>
        <p:txBody>
          <a:bodyPr/>
          <a:lstStyle/>
          <a:p>
            <a:endParaRPr lang="en-US"/>
          </a:p>
        </p:txBody>
      </p:sp>
      <p:sp>
        <p:nvSpPr>
          <p:cNvPr id="8203" name="WordArt 1056"/>
          <p:cNvSpPr>
            <a:spLocks noChangeArrowheads="1" noChangeShapeType="1" noTextEdit="1"/>
          </p:cNvSpPr>
          <p:nvPr/>
        </p:nvSpPr>
        <p:spPr bwMode="auto">
          <a:xfrm>
            <a:off x="4175125" y="2806700"/>
            <a:ext cx="1795463" cy="977900"/>
          </a:xfrm>
          <a:prstGeom prst="rect">
            <a:avLst/>
          </a:prstGeom>
        </p:spPr>
        <p:txBody>
          <a:bodyPr wrap="none" fromWordArt="1">
            <a:prstTxWarp prst="textPlain">
              <a:avLst>
                <a:gd name="adj" fmla="val 50000"/>
              </a:avLst>
            </a:prstTxWarp>
            <a:scene3d>
              <a:camera prst="legacyPerspectiveTop"/>
              <a:lightRig rig="legacyFlat3" dir="b"/>
            </a:scene3d>
            <a:sp3d extrusionH="303200" prstMaterial="legacyMatte">
              <a:extrusionClr>
                <a:srgbClr val="000000"/>
              </a:extrusionClr>
            </a:sp3d>
          </a:bodyPr>
          <a:lstStyle/>
          <a:p>
            <a:pPr algn="ctr"/>
            <a:r>
              <a:rPr lang="en-US" sz="3600" kern="10">
                <a:ln w="9525">
                  <a:round/>
                  <a:headEnd/>
                  <a:tailEnd/>
                </a:ln>
                <a:solidFill>
                  <a:srgbClr val="FFFF00"/>
                </a:solidFill>
                <a:latin typeface="Arial Black"/>
              </a:rPr>
              <a:t>Applicant</a:t>
            </a:r>
          </a:p>
        </p:txBody>
      </p:sp>
      <p:sp>
        <p:nvSpPr>
          <p:cNvPr id="8204" name="WordArt 1057"/>
          <p:cNvSpPr>
            <a:spLocks noChangeArrowheads="1" noChangeShapeType="1" noTextEdit="1"/>
          </p:cNvSpPr>
          <p:nvPr/>
        </p:nvSpPr>
        <p:spPr bwMode="auto">
          <a:xfrm rot="-2025168">
            <a:off x="1958975" y="2852738"/>
            <a:ext cx="1152525" cy="379412"/>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Funding</a:t>
            </a:r>
          </a:p>
        </p:txBody>
      </p:sp>
      <p:sp>
        <p:nvSpPr>
          <p:cNvPr id="8205" name="WordArt 1058"/>
          <p:cNvSpPr>
            <a:spLocks noChangeArrowheads="1" noChangeShapeType="1" noTextEdit="1"/>
          </p:cNvSpPr>
          <p:nvPr/>
        </p:nvSpPr>
        <p:spPr bwMode="auto">
          <a:xfrm rot="1326568">
            <a:off x="3454400" y="1666875"/>
            <a:ext cx="1057275" cy="2921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State</a:t>
            </a:r>
          </a:p>
        </p:txBody>
      </p:sp>
      <p:sp>
        <p:nvSpPr>
          <p:cNvPr id="8206" name="WordArt 1059"/>
          <p:cNvSpPr>
            <a:spLocks noChangeArrowheads="1" noChangeShapeType="1" noTextEdit="1"/>
          </p:cNvSpPr>
          <p:nvPr/>
        </p:nvSpPr>
        <p:spPr bwMode="auto">
          <a:xfrm>
            <a:off x="6813550" y="882650"/>
            <a:ext cx="1155700"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Disaster</a:t>
            </a:r>
          </a:p>
        </p:txBody>
      </p:sp>
      <p:sp>
        <p:nvSpPr>
          <p:cNvPr id="8207" name="WordArt 1060"/>
          <p:cNvSpPr>
            <a:spLocks noChangeArrowheads="1" noChangeShapeType="1" noTextEdit="1"/>
          </p:cNvSpPr>
          <p:nvPr/>
        </p:nvSpPr>
        <p:spPr bwMode="auto">
          <a:xfrm>
            <a:off x="7110413" y="1327150"/>
            <a:ext cx="765175"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Event</a:t>
            </a:r>
          </a:p>
        </p:txBody>
      </p:sp>
      <p:sp>
        <p:nvSpPr>
          <p:cNvPr id="8208" name="WordArt 1062"/>
          <p:cNvSpPr>
            <a:spLocks noChangeArrowheads="1" noChangeShapeType="1" noTextEdit="1"/>
          </p:cNvSpPr>
          <p:nvPr/>
        </p:nvSpPr>
        <p:spPr bwMode="auto">
          <a:xfrm rot="-3812821">
            <a:off x="6866731" y="2634457"/>
            <a:ext cx="1633537" cy="3175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000000"/>
                </a:solidFill>
                <a:latin typeface="Arial Black"/>
              </a:rPr>
              <a:t>Tribal Declaration, PDA</a:t>
            </a:r>
            <a:endParaRPr lang="en-US" sz="3600" kern="10" dirty="0">
              <a:ln w="9525">
                <a:solidFill>
                  <a:srgbClr val="000000"/>
                </a:solidFill>
                <a:round/>
                <a:headEnd/>
                <a:tailEnd/>
              </a:ln>
              <a:solidFill>
                <a:srgbClr val="000000"/>
              </a:solidFill>
              <a:latin typeface="Arial Black"/>
            </a:endParaRPr>
          </a:p>
        </p:txBody>
      </p:sp>
      <p:sp>
        <p:nvSpPr>
          <p:cNvPr id="8209" name="WordArt 1063"/>
          <p:cNvSpPr>
            <a:spLocks noChangeArrowheads="1" noChangeShapeType="1" noTextEdit="1"/>
          </p:cNvSpPr>
          <p:nvPr/>
        </p:nvSpPr>
        <p:spPr bwMode="auto">
          <a:xfrm rot="17716772">
            <a:off x="7236462" y="2941391"/>
            <a:ext cx="1214438" cy="426829"/>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 </a:t>
            </a:r>
            <a:r>
              <a:rPr lang="en-US" sz="3600" kern="10" dirty="0" smtClean="0">
                <a:ln w="9525">
                  <a:solidFill>
                    <a:srgbClr val="000000"/>
                  </a:solidFill>
                  <a:round/>
                  <a:headEnd/>
                  <a:tailEnd/>
                </a:ln>
                <a:solidFill>
                  <a:srgbClr val="000000"/>
                </a:solidFill>
                <a:latin typeface="Arial Black"/>
              </a:rPr>
              <a:t>State Declaration</a:t>
            </a:r>
            <a:endParaRPr lang="en-US" sz="3600" kern="10" dirty="0">
              <a:ln w="9525">
                <a:solidFill>
                  <a:srgbClr val="000000"/>
                </a:solidFill>
                <a:round/>
                <a:headEnd/>
                <a:tailEnd/>
              </a:ln>
              <a:solidFill>
                <a:srgbClr val="000000"/>
              </a:solidFill>
              <a:latin typeface="Arial Black"/>
            </a:endParaRPr>
          </a:p>
        </p:txBody>
      </p:sp>
      <p:sp>
        <p:nvSpPr>
          <p:cNvPr id="8210" name="WordArt 1066"/>
          <p:cNvSpPr>
            <a:spLocks noChangeArrowheads="1" noChangeShapeType="1" noTextEdit="1"/>
          </p:cNvSpPr>
          <p:nvPr/>
        </p:nvSpPr>
        <p:spPr bwMode="auto">
          <a:xfrm rot="-1365158">
            <a:off x="6105525" y="4679950"/>
            <a:ext cx="1590675" cy="254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Applicant's</a:t>
            </a:r>
          </a:p>
        </p:txBody>
      </p:sp>
      <p:sp>
        <p:nvSpPr>
          <p:cNvPr id="8211" name="WordArt 1068"/>
          <p:cNvSpPr>
            <a:spLocks noChangeArrowheads="1" noChangeShapeType="1" noTextEdit="1"/>
          </p:cNvSpPr>
          <p:nvPr/>
        </p:nvSpPr>
        <p:spPr bwMode="auto">
          <a:xfrm rot="-1390910">
            <a:off x="6478588" y="4913313"/>
            <a:ext cx="1201737" cy="3683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Briefing</a:t>
            </a:r>
          </a:p>
        </p:txBody>
      </p:sp>
      <p:sp>
        <p:nvSpPr>
          <p:cNvPr id="8212" name="WordArt 1069"/>
          <p:cNvSpPr>
            <a:spLocks noChangeArrowheads="1" noChangeShapeType="1" noTextEdit="1"/>
          </p:cNvSpPr>
          <p:nvPr/>
        </p:nvSpPr>
        <p:spPr bwMode="auto">
          <a:xfrm>
            <a:off x="4737100" y="5522913"/>
            <a:ext cx="973138" cy="34131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Kickoff</a:t>
            </a:r>
          </a:p>
        </p:txBody>
      </p:sp>
      <p:sp>
        <p:nvSpPr>
          <p:cNvPr id="8213" name="WordArt 1070"/>
          <p:cNvSpPr>
            <a:spLocks noChangeArrowheads="1" noChangeShapeType="1" noTextEdit="1"/>
          </p:cNvSpPr>
          <p:nvPr/>
        </p:nvSpPr>
        <p:spPr bwMode="auto">
          <a:xfrm>
            <a:off x="4557713" y="5988050"/>
            <a:ext cx="1173162" cy="330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Meeting</a:t>
            </a:r>
          </a:p>
        </p:txBody>
      </p:sp>
      <p:sp>
        <p:nvSpPr>
          <p:cNvPr id="8214" name="WordArt 1074"/>
          <p:cNvSpPr>
            <a:spLocks noChangeArrowheads="1" noChangeShapeType="1" noTextEdit="1"/>
          </p:cNvSpPr>
          <p:nvPr/>
        </p:nvSpPr>
        <p:spPr bwMode="auto">
          <a:xfrm>
            <a:off x="2165350" y="4857750"/>
            <a:ext cx="1236663" cy="268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Completing</a:t>
            </a:r>
          </a:p>
        </p:txBody>
      </p:sp>
      <p:sp>
        <p:nvSpPr>
          <p:cNvPr id="8215" name="WordArt 1075"/>
          <p:cNvSpPr>
            <a:spLocks noChangeArrowheads="1" noChangeShapeType="1" noTextEdit="1"/>
          </p:cNvSpPr>
          <p:nvPr/>
        </p:nvSpPr>
        <p:spPr bwMode="auto">
          <a:xfrm rot="126057">
            <a:off x="2516188" y="5149850"/>
            <a:ext cx="882650" cy="280988"/>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000000"/>
                </a:solidFill>
                <a:latin typeface="Arial Black"/>
              </a:rPr>
              <a:t>Project</a:t>
            </a:r>
          </a:p>
        </p:txBody>
      </p:sp>
      <p:sp>
        <p:nvSpPr>
          <p:cNvPr id="8216" name="WordArt 1076"/>
          <p:cNvSpPr>
            <a:spLocks noChangeArrowheads="1" noChangeShapeType="1" noTextEdit="1"/>
          </p:cNvSpPr>
          <p:nvPr/>
        </p:nvSpPr>
        <p:spPr bwMode="auto">
          <a:xfrm>
            <a:off x="2630488" y="5508625"/>
            <a:ext cx="930275" cy="3127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Worksheets</a:t>
            </a:r>
          </a:p>
        </p:txBody>
      </p:sp>
      <p:sp>
        <p:nvSpPr>
          <p:cNvPr id="8217" name="WordArt 1077"/>
          <p:cNvSpPr>
            <a:spLocks noChangeArrowheads="1" noChangeShapeType="1" noTextEdit="1"/>
          </p:cNvSpPr>
          <p:nvPr/>
        </p:nvSpPr>
        <p:spPr bwMode="auto">
          <a:xfrm>
            <a:off x="2784475" y="5883275"/>
            <a:ext cx="995363" cy="3556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PW's</a:t>
            </a:r>
          </a:p>
        </p:txBody>
      </p:sp>
      <p:sp>
        <p:nvSpPr>
          <p:cNvPr id="8218" name="WordArt 1078"/>
          <p:cNvSpPr>
            <a:spLocks noChangeArrowheads="1" noChangeShapeType="1" noTextEdit="1"/>
          </p:cNvSpPr>
          <p:nvPr/>
        </p:nvSpPr>
        <p:spPr bwMode="auto">
          <a:xfrm rot="-2025168">
            <a:off x="1979613" y="3355975"/>
            <a:ext cx="1152525" cy="3794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rPr>
              <a:t>Request</a:t>
            </a:r>
          </a:p>
        </p:txBody>
      </p:sp>
      <p:sp>
        <p:nvSpPr>
          <p:cNvPr id="27" name="WordArt 1063"/>
          <p:cNvSpPr>
            <a:spLocks noChangeArrowheads="1" noChangeShapeType="1" noTextEdit="1"/>
          </p:cNvSpPr>
          <p:nvPr/>
        </p:nvSpPr>
        <p:spPr bwMode="auto">
          <a:xfrm rot="17716772">
            <a:off x="7449487" y="3332259"/>
            <a:ext cx="1214438" cy="392381"/>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Arial Black"/>
              </a:rPr>
              <a:t> </a:t>
            </a:r>
            <a:r>
              <a:rPr lang="en-US" sz="3600" kern="10" dirty="0" smtClean="0">
                <a:ln w="9525">
                  <a:solidFill>
                    <a:srgbClr val="000000"/>
                  </a:solidFill>
                  <a:round/>
                  <a:headEnd/>
                  <a:tailEnd/>
                </a:ln>
                <a:solidFill>
                  <a:srgbClr val="000000"/>
                </a:solidFill>
                <a:latin typeface="Arial Black"/>
              </a:rPr>
              <a:t>Federal Declaration</a:t>
            </a:r>
            <a:endParaRPr lang="en-US" sz="3600" kern="10" dirty="0">
              <a:ln w="9525">
                <a:solidFill>
                  <a:srgbClr val="000000"/>
                </a:solidFill>
                <a:round/>
                <a:headEnd/>
                <a:tailEnd/>
              </a:ln>
              <a:solidFill>
                <a:srgbClr val="000000"/>
              </a:solidFill>
              <a:latin typeface="Arial Black"/>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276600" y="304800"/>
            <a:ext cx="3048000" cy="914400"/>
          </a:xfrm>
        </p:spPr>
        <p:txBody>
          <a:bodyPr/>
          <a:lstStyle/>
          <a:p>
            <a:pPr eaLnBrk="1" hangingPunct="1"/>
            <a:r>
              <a:rPr lang="en-US" u="sng" dirty="0" smtClean="0">
                <a:latin typeface="MS Reference Sans Serif" pitchFamily="34" charset="0"/>
              </a:rPr>
              <a:t>Eligibility</a:t>
            </a:r>
          </a:p>
        </p:txBody>
      </p:sp>
      <p:graphicFrame>
        <p:nvGraphicFramePr>
          <p:cNvPr id="2" name="Diagram 1"/>
          <p:cNvGraphicFramePr/>
          <p:nvPr/>
        </p:nvGraphicFramePr>
        <p:xfrm>
          <a:off x="2286000" y="1143000"/>
          <a:ext cx="4800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1026"/>
          <p:cNvSpPr>
            <a:spLocks noGrp="1" noChangeArrowheads="1"/>
          </p:cNvSpPr>
          <p:nvPr>
            <p:ph type="title"/>
          </p:nvPr>
        </p:nvSpPr>
        <p:spPr>
          <a:xfrm>
            <a:off x="685800" y="311150"/>
            <a:ext cx="7772400" cy="1143000"/>
          </a:xfrm>
        </p:spPr>
        <p:txBody>
          <a:bodyPr/>
          <a:lstStyle/>
          <a:p>
            <a:pPr eaLnBrk="1" hangingPunct="1">
              <a:defRPr/>
            </a:pPr>
            <a:r>
              <a:rPr lang="en-US" smtClean="0"/>
              <a:t>Types of Eligible Applicant’s</a:t>
            </a:r>
          </a:p>
        </p:txBody>
      </p:sp>
      <p:sp>
        <p:nvSpPr>
          <p:cNvPr id="9219" name="Rectangle 1027"/>
          <p:cNvSpPr>
            <a:spLocks noGrp="1" noChangeArrowheads="1"/>
          </p:cNvSpPr>
          <p:nvPr>
            <p:ph type="body" idx="1"/>
          </p:nvPr>
        </p:nvSpPr>
        <p:spPr>
          <a:xfrm>
            <a:off x="685800" y="1570038"/>
            <a:ext cx="7772400" cy="4525962"/>
          </a:xfrm>
          <a:noFill/>
        </p:spPr>
        <p:txBody>
          <a:bodyPr/>
          <a:lstStyle/>
          <a:p>
            <a:pPr eaLnBrk="1" hangingPunct="1">
              <a:buFont typeface="Wingdings" pitchFamily="2" charset="2"/>
              <a:buChar char="ü"/>
            </a:pPr>
            <a:r>
              <a:rPr lang="en-US" dirty="0" smtClean="0"/>
              <a:t>State Agencies</a:t>
            </a:r>
          </a:p>
          <a:p>
            <a:pPr eaLnBrk="1" hangingPunct="1">
              <a:buFont typeface="Wingdings" pitchFamily="2" charset="2"/>
              <a:buChar char="ü"/>
            </a:pPr>
            <a:r>
              <a:rPr lang="en-US" dirty="0" smtClean="0"/>
              <a:t>Local Governments (County/City/Municipalities/Townships)</a:t>
            </a:r>
          </a:p>
          <a:p>
            <a:pPr>
              <a:buFont typeface="Wingdings" pitchFamily="2" charset="2"/>
              <a:buChar char="ü"/>
            </a:pPr>
            <a:r>
              <a:rPr lang="en-US" dirty="0"/>
              <a:t>Native American Tribes or Tribal </a:t>
            </a:r>
            <a:r>
              <a:rPr lang="en-US" dirty="0" smtClean="0"/>
              <a:t>Organizations</a:t>
            </a:r>
          </a:p>
          <a:p>
            <a:pPr>
              <a:buFont typeface="Wingdings" pitchFamily="2" charset="2"/>
              <a:buChar char="ü"/>
            </a:pPr>
            <a:r>
              <a:rPr lang="en-US" dirty="0" smtClean="0"/>
              <a:t>Certain </a:t>
            </a:r>
            <a:r>
              <a:rPr lang="en-US" dirty="0" smtClean="0"/>
              <a:t>Private Nonprofit Organizations (PNP’s) </a:t>
            </a:r>
          </a:p>
          <a:p>
            <a:pPr eaLnBrk="1" hangingPunct="1">
              <a:buFont typeface="Wingdings" pitchFamily="2" charset="2"/>
              <a:buChar char="ü"/>
            </a:pPr>
            <a:endParaRPr lang="en-US" dirty="0" smtClean="0"/>
          </a:p>
        </p:txBody>
      </p:sp>
    </p:spTree>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1575</TotalTime>
  <Words>3351</Words>
  <Application>Microsoft Office PowerPoint</Application>
  <PresentationFormat>On-screen Show (4:3)</PresentationFormat>
  <Paragraphs>572</Paragraphs>
  <Slides>66</Slides>
  <Notes>18</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Trek</vt:lpstr>
      <vt:lpstr>Clip</vt:lpstr>
      <vt:lpstr>PowerPoint Presentation</vt:lpstr>
      <vt:lpstr>PowerPoint Presentation</vt:lpstr>
      <vt:lpstr>Flash Flooding Nevada Mission # 09092014-058   Incident Period</vt:lpstr>
      <vt:lpstr>PowerPoint Presentation</vt:lpstr>
      <vt:lpstr>KEY PARTNERS</vt:lpstr>
      <vt:lpstr>What is Public Assistance?      </vt:lpstr>
      <vt:lpstr>PowerPoint Presentation</vt:lpstr>
      <vt:lpstr>Eligibility</vt:lpstr>
      <vt:lpstr>Types of Eligible Applicant’s</vt:lpstr>
      <vt:lpstr>Types of Eligible Applicant’s</vt:lpstr>
      <vt:lpstr>Private Non-Profit Entities</vt:lpstr>
      <vt:lpstr>Private Non-Profit Requirements</vt:lpstr>
      <vt:lpstr>Eligibility</vt:lpstr>
      <vt:lpstr>Facility Eligibility Requirements</vt:lpstr>
      <vt:lpstr>Deadlines for Submission </vt:lpstr>
      <vt:lpstr>Deadlines for Completion</vt:lpstr>
      <vt:lpstr>Eligibility</vt:lpstr>
      <vt:lpstr>Types of Eligible Work</vt:lpstr>
      <vt:lpstr>Emergency Work</vt:lpstr>
      <vt:lpstr>PowerPoint Presentation</vt:lpstr>
      <vt:lpstr>Permanent Work</vt:lpstr>
      <vt:lpstr>Alternative Procedures Permanent Work Pilot Program</vt:lpstr>
      <vt:lpstr>   FEMA FUNDING</vt:lpstr>
      <vt:lpstr>  Minimum Project amount fema will       fund </vt:lpstr>
      <vt:lpstr>Small or Large Project</vt:lpstr>
      <vt:lpstr>Small Projects</vt:lpstr>
      <vt:lpstr>Large Projects</vt:lpstr>
      <vt:lpstr>Improved Projects</vt:lpstr>
      <vt:lpstr>Alternate Projects</vt:lpstr>
      <vt:lpstr>Special Considerations</vt:lpstr>
      <vt:lpstr>Environmental Requirements</vt:lpstr>
      <vt:lpstr>Historic Preservation</vt:lpstr>
      <vt:lpstr>Special Considerations</vt:lpstr>
      <vt:lpstr>Hazard mitigation 406</vt:lpstr>
      <vt:lpstr>PowerPoint Presentation</vt:lpstr>
      <vt:lpstr>PowerPoint Presentation</vt:lpstr>
      <vt:lpstr>PowerPoint Presentation</vt:lpstr>
      <vt:lpstr>PowerPoint Presentation</vt:lpstr>
      <vt:lpstr>Insurance</vt:lpstr>
      <vt:lpstr>Eligibility</vt:lpstr>
      <vt:lpstr> COST</vt:lpstr>
      <vt:lpstr>Eligible Direct Costs Examples</vt:lpstr>
      <vt:lpstr>Labor</vt:lpstr>
      <vt:lpstr> Equipment</vt:lpstr>
      <vt:lpstr>Equipment Rates</vt:lpstr>
      <vt:lpstr>RENTED EQUIPMENT </vt:lpstr>
      <vt:lpstr>Contracts</vt:lpstr>
      <vt:lpstr>Contracts Cont.</vt:lpstr>
      <vt:lpstr>Ineligible Contracts</vt:lpstr>
      <vt:lpstr>Materials</vt:lpstr>
      <vt:lpstr>PowerPoint Presentation</vt:lpstr>
      <vt:lpstr>Common Audit Findings</vt:lpstr>
      <vt:lpstr>Record Keeping</vt:lpstr>
      <vt:lpstr>Appeals</vt:lpstr>
      <vt:lpstr>Rounding third base almost home</vt:lpstr>
      <vt:lpstr>Steps to Getting Assistance</vt:lpstr>
      <vt:lpstr>What’s Next?</vt:lpstr>
      <vt:lpstr>PowerPoint Presentation</vt:lpstr>
      <vt:lpstr>REQUEST PUBLIC ASSISTANCE</vt:lpstr>
      <vt:lpstr>TIME LINE</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Safety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M Burke</dc:creator>
  <cp:lastModifiedBy>Karen Johnson</cp:lastModifiedBy>
  <cp:revision>167</cp:revision>
  <dcterms:created xsi:type="dcterms:W3CDTF">2013-10-08T15:38:41Z</dcterms:created>
  <dcterms:modified xsi:type="dcterms:W3CDTF">2014-11-20T00:02:14Z</dcterms:modified>
</cp:coreProperties>
</file>